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86" d="100"/>
          <a:sy n="86" d="100"/>
        </p:scale>
        <p:origin x="17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D05D2-61BE-F948-8EDD-3B3A031F5AE5}" type="datetimeFigureOut">
              <a:rPr lang="en-US" smtClean="0"/>
              <a:t>9/26/17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16C70-0A2A-E344-8A89-DB5FDF37C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27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5.png"/><Relationship Id="rId5" Type="http://schemas.microsoft.com/office/2007/relationships/hdphoto" Target="../media/hdphoto1.wdp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5.png"/><Relationship Id="rId5" Type="http://schemas.microsoft.com/office/2007/relationships/hdphoto" Target="../media/hdphoto1.wdp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4.png"/><Relationship Id="rId5" Type="http://schemas.microsoft.com/office/2007/relationships/hdphoto" Target="../media/hdphoto1.wdp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4.png"/><Relationship Id="rId5" Type="http://schemas.microsoft.com/office/2007/relationships/hdphoto" Target="../media/hdphoto1.wdp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85800" y="484560"/>
            <a:ext cx="7772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85800" y="2121480"/>
            <a:ext cx="7772040" cy="1931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85800" y="4237200"/>
            <a:ext cx="7772040" cy="1931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85800" y="484560"/>
            <a:ext cx="7772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85800" y="2121480"/>
            <a:ext cx="3792600" cy="1931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68480" y="2121480"/>
            <a:ext cx="3792600" cy="1931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668480" y="4237200"/>
            <a:ext cx="3792600" cy="1931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685800" y="4237200"/>
            <a:ext cx="3792600" cy="1931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85800" y="484560"/>
            <a:ext cx="7772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85800" y="2121480"/>
            <a:ext cx="7772040" cy="4050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85800" y="2121480"/>
            <a:ext cx="7772040" cy="4050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pic>
        <p:nvPicPr>
          <p:cNvPr id="85" name="Picture 84"/>
          <p:cNvPicPr/>
          <p:nvPr/>
        </p:nvPicPr>
        <p:blipFill>
          <a:blip r:embed="rId2"/>
          <a:stretch/>
        </p:blipFill>
        <p:spPr>
          <a:xfrm>
            <a:off x="2033280" y="2121120"/>
            <a:ext cx="5076360" cy="4050360"/>
          </a:xfrm>
          <a:prstGeom prst="rect">
            <a:avLst/>
          </a:prstGeom>
          <a:ln>
            <a:noFill/>
          </a:ln>
        </p:spPr>
      </p:pic>
      <p:pic>
        <p:nvPicPr>
          <p:cNvPr id="86" name="Picture 85"/>
          <p:cNvPicPr/>
          <p:nvPr/>
        </p:nvPicPr>
        <p:blipFill>
          <a:blip r:embed="rId2"/>
          <a:stretch/>
        </p:blipFill>
        <p:spPr>
          <a:xfrm>
            <a:off x="2033280" y="2121120"/>
            <a:ext cx="5076360" cy="4050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A04C-D7CF-4861-95F0-3F5ACF508755}" type="datetimeFigureOut">
              <a:rPr lang="en-US" smtClean="0"/>
              <a:t>9/26/17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7FC8AC27-2CA9-43F7-8C54-406C7B767F2F}" type="datetime">
              <a:rPr lang="en-US" sz="1000" b="0" strike="noStrike" spc="-1" smtClean="0">
                <a:solidFill>
                  <a:srgbClr val="69240B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9/26/17</a:t>
            </a:fld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5BB3119E-40D3-4871-9AF2-24BC8C32665C}" type="slidenum">
              <a:rPr lang="en-US" sz="2800" b="1" strike="noStrike" spc="-69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‹#›</a:t>
            </a:fld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7FC8AC27-2CA9-43F7-8C54-406C7B767F2F}" type="datetime">
              <a:rPr lang="en-US" sz="1000" b="0" strike="noStrike" spc="-1" smtClean="0">
                <a:solidFill>
                  <a:srgbClr val="69240B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9/26/17</a:t>
            </a:fld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pPr algn="ctr">
              <a:lnSpc>
                <a:spcPct val="100000"/>
              </a:lnSpc>
            </a:pPr>
            <a:fld id="{5BB3119E-40D3-4871-9AF2-24BC8C32665C}" type="slidenum">
              <a:rPr lang="en-US" sz="2800" b="1" strike="noStrike" spc="-69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‹#›</a:t>
            </a:fld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7FC8AC27-2CA9-43F7-8C54-406C7B767F2F}" type="datetime">
              <a:rPr lang="en-US" sz="1000" b="0" strike="noStrike" spc="-1" smtClean="0">
                <a:solidFill>
                  <a:srgbClr val="69240B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9/26/17</a:t>
            </a:fld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5BB3119E-40D3-4871-9AF2-24BC8C32665C}" type="slidenum">
              <a:rPr lang="en-US" sz="2800" b="1" strike="noStrike" spc="-69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‹#›</a:t>
            </a:fld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7FC8AC27-2CA9-43F7-8C54-406C7B767F2F}" type="datetime">
              <a:rPr lang="en-US" sz="1000" b="0" strike="noStrike" spc="-1" smtClean="0">
                <a:solidFill>
                  <a:srgbClr val="69240B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9/26/17</a:t>
            </a:fld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5BB3119E-40D3-4871-9AF2-24BC8C32665C}" type="slidenum">
              <a:rPr lang="en-US" sz="2800" b="1" strike="noStrike" spc="-69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‹#›</a:t>
            </a:fld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F9237B0-CC05-45CB-9D8E-44851499E325}" type="datetimeFigureOut">
              <a:rPr lang="en-US" smtClean="0"/>
              <a:t>9/26/17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7FC8AC27-2CA9-43F7-8C54-406C7B767F2F}" type="datetime">
              <a:rPr lang="en-US" sz="1000" b="0" strike="noStrike" spc="-1" smtClean="0">
                <a:solidFill>
                  <a:srgbClr val="69240B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9/26/17</a:t>
            </a:fld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5BB3119E-40D3-4871-9AF2-24BC8C32665C}" type="slidenum">
              <a:rPr lang="en-US" sz="2800" b="1" strike="noStrike" spc="-69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‹#›</a:t>
            </a:fld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484560"/>
            <a:ext cx="7772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subTitle"/>
          </p:nvPr>
        </p:nvSpPr>
        <p:spPr>
          <a:xfrm>
            <a:off x="685800" y="2121480"/>
            <a:ext cx="7772040" cy="40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7FC8AC27-2CA9-43F7-8C54-406C7B767F2F}" type="datetime">
              <a:rPr lang="en-US" sz="1000" b="0" strike="noStrike" spc="-1" smtClean="0">
                <a:solidFill>
                  <a:srgbClr val="69240B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9/26/17</a:t>
            </a:fld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5BB3119E-40D3-4871-9AF2-24BC8C32665C}" type="slidenum">
              <a:rPr lang="en-US" sz="2800" b="1" strike="noStrike" spc="-69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‹#›</a:t>
            </a:fld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7FC8AC27-2CA9-43F7-8C54-406C7B767F2F}" type="datetime">
              <a:rPr lang="en-US" sz="1000" b="0" strike="noStrike" spc="-1" smtClean="0">
                <a:solidFill>
                  <a:srgbClr val="69240B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9/26/17</a:t>
            </a:fld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5BB3119E-40D3-4871-9AF2-24BC8C32665C}" type="slidenum">
              <a:rPr lang="en-US" sz="2800" b="1" strike="noStrike" spc="-69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‹#›</a:t>
            </a:fld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7FC8AC27-2CA9-43F7-8C54-406C7B767F2F}" type="datetime">
              <a:rPr lang="en-US" sz="1000" b="0" strike="noStrike" spc="-1" smtClean="0">
                <a:solidFill>
                  <a:srgbClr val="69240B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9/26/17</a:t>
            </a:fld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5BB3119E-40D3-4871-9AF2-24BC8C32665C}" type="slidenum">
              <a:rPr lang="en-US" sz="2800" b="1" strike="noStrike" spc="-69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‹#›</a:t>
            </a:fld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/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7FC8AC27-2CA9-43F7-8C54-406C7B767F2F}" type="datetime">
              <a:rPr lang="en-US" sz="1000" b="0" strike="noStrike" spc="-1" smtClean="0">
                <a:solidFill>
                  <a:srgbClr val="69240B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9/26/17</a:t>
            </a:fld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5BB3119E-40D3-4871-9AF2-24BC8C32665C}" type="slidenum">
              <a:rPr lang="en-US" sz="2800" b="1" strike="noStrike" spc="-69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‹#›</a:t>
            </a:fld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484560"/>
            <a:ext cx="7772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85800" y="2121480"/>
            <a:ext cx="7772040" cy="4050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85800" y="484560"/>
            <a:ext cx="7772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85800" y="2121480"/>
            <a:ext cx="3792600" cy="4050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68480" y="2121480"/>
            <a:ext cx="3792600" cy="4050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85800" y="484560"/>
            <a:ext cx="7772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ubTitle"/>
          </p:nvPr>
        </p:nvSpPr>
        <p:spPr>
          <a:xfrm>
            <a:off x="685800" y="484560"/>
            <a:ext cx="7772040" cy="7458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85800" y="484560"/>
            <a:ext cx="7772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85800" y="2121480"/>
            <a:ext cx="3792600" cy="1931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85800" y="4237200"/>
            <a:ext cx="3792600" cy="1931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68480" y="2121480"/>
            <a:ext cx="3792600" cy="4050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85800" y="484560"/>
            <a:ext cx="7772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85800" y="2121480"/>
            <a:ext cx="3792600" cy="4050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68480" y="2121480"/>
            <a:ext cx="3792600" cy="1931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68480" y="4237200"/>
            <a:ext cx="3792600" cy="1931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85800" y="484560"/>
            <a:ext cx="7772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85800" y="2121480"/>
            <a:ext cx="3792600" cy="1931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68480" y="2121480"/>
            <a:ext cx="3792600" cy="1931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85800" y="4237200"/>
            <a:ext cx="7772040" cy="1931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3" Type="http://schemas.openxmlformats.org/officeDocument/2006/relationships/image" Target="../media/image4.png"/><Relationship Id="rId14" Type="http://schemas.microsoft.com/office/2007/relationships/hdphoto" Target="../media/hdphoto1.wdp"/><Relationship Id="rId15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8522640" y="6255360"/>
            <a:ext cx="392760" cy="392760"/>
          </a:xfrm>
          <a:prstGeom prst="ellipse">
            <a:avLst/>
          </a:prstGeom>
          <a:blipFill>
            <a:blip r:embed="rId14"/>
            <a:tile/>
          </a:blip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2"/>
          <p:cNvSpPr/>
          <p:nvPr/>
        </p:nvSpPr>
        <p:spPr>
          <a:xfrm>
            <a:off x="8559360" y="6291720"/>
            <a:ext cx="319680" cy="319680"/>
          </a:xfrm>
          <a:prstGeom prst="ellipse">
            <a:avLst/>
          </a:prstGeom>
          <a:noFill/>
          <a:ln w="1260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PlaceHolder 3"/>
          <p:cNvSpPr>
            <a:spLocks noGrp="1"/>
          </p:cNvSpPr>
          <p:nvPr>
            <p:ph type="title"/>
          </p:nvPr>
        </p:nvSpPr>
        <p:spPr>
          <a:xfrm>
            <a:off x="685800" y="484560"/>
            <a:ext cx="7772040" cy="1608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2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 Condensed"/>
              </a:rPr>
              <a:t>Click to edit Master title style</a:t>
            </a:r>
            <a:endParaRPr lang="en-US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685800" y="2121480"/>
            <a:ext cx="7772040" cy="4050360"/>
          </a:xfrm>
          <a:prstGeom prst="rect">
            <a:avLst/>
          </a:prstGeom>
        </p:spPr>
        <p:txBody>
          <a:bodyPr/>
          <a:lstStyle/>
          <a:p>
            <a:pPr marL="182880" indent="-182520">
              <a:lnSpc>
                <a:spcPct val="10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Click to edit Master text styles</a:t>
            </a:r>
          </a:p>
          <a:p>
            <a:pPr marL="457200" lvl="1" indent="-1825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Second level</a:t>
            </a:r>
          </a:p>
          <a:p>
            <a:pPr marL="731520" lvl="2" indent="-1825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Third level</a:t>
            </a:r>
          </a:p>
          <a:p>
            <a:pPr marL="1005840" lvl="3" indent="-1825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Fourth level</a:t>
            </a:r>
          </a:p>
          <a:p>
            <a:pPr marL="1280160" lvl="4" indent="-1825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Fifth level</a:t>
            </a:r>
          </a:p>
        </p:txBody>
      </p:sp>
      <p:sp>
        <p:nvSpPr>
          <p:cNvPr id="50" name="PlaceHolder 5"/>
          <p:cNvSpPr>
            <a:spLocks noGrp="1"/>
          </p:cNvSpPr>
          <p:nvPr>
            <p:ph type="dt"/>
          </p:nvPr>
        </p:nvSpPr>
        <p:spPr>
          <a:xfrm>
            <a:off x="5992200" y="6272640"/>
            <a:ext cx="2454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923FC09-5F4D-4579-B418-5415C6613D7E}" type="datetime">
              <a:rPr lang="en-US" sz="1000" b="0" strike="noStrike" spc="-1">
                <a:solidFill>
                  <a:srgbClr val="69240B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9/26/17</a:t>
            </a:fld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ftr"/>
          </p:nvPr>
        </p:nvSpPr>
        <p:spPr>
          <a:xfrm>
            <a:off x="685800" y="6272640"/>
            <a:ext cx="47455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sldNum"/>
          </p:nvPr>
        </p:nvSpPr>
        <p:spPr>
          <a:xfrm>
            <a:off x="8483400" y="6272640"/>
            <a:ext cx="47988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BCB912CD-2E23-4383-BF60-19E897384077}" type="slidenum">
              <a:rPr lang="en-US" sz="1100" b="1" strike="noStrike" spc="-6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‹#›</a:t>
            </a:fld>
            <a:endParaRPr lang="en-US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7FC8AC27-2CA9-43F7-8C54-406C7B767F2F}" type="datetime">
              <a:rPr lang="en-US" sz="1000" b="0" strike="noStrike" spc="-1" smtClean="0">
                <a:solidFill>
                  <a:srgbClr val="69240B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9/26/17</a:t>
            </a:fld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pPr algn="ctr">
              <a:lnSpc>
                <a:spcPct val="100000"/>
              </a:lnSpc>
            </a:pPr>
            <a:fld id="{5BB3119E-40D3-4871-9AF2-24BC8C32665C}" type="slidenum">
              <a:rPr lang="en-US" sz="2800" b="1" strike="noStrike" spc="-69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‹#›</a:t>
            </a:fld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281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788760" y="1679040"/>
            <a:ext cx="7593120" cy="27889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7200" b="0" strike="noStrike" cap="all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 Condensed"/>
              </a:rPr>
              <a:t>Development of the concepts</a:t>
            </a:r>
            <a:r>
              <a:rPr dirty="0"/>
              <a:t/>
            </a:r>
            <a:br>
              <a:rPr dirty="0"/>
            </a:br>
            <a:r>
              <a:rPr lang="en-US" sz="3600" b="0" strike="noStrike" cap="all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 Condensed"/>
              </a:rPr>
              <a:t>How the concepts of social exclusion and inclusion came into being?</a:t>
            </a:r>
            <a:r>
              <a:rPr dirty="0"/>
              <a:t/>
            </a:r>
            <a:br>
              <a:rPr dirty="0"/>
            </a:br>
            <a:endParaRPr lang="en-US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3" name="CustomShape 2"/>
          <p:cNvSpPr/>
          <p:nvPr/>
        </p:nvSpPr>
        <p:spPr>
          <a:xfrm>
            <a:off x="5415102" y="5135737"/>
            <a:ext cx="3119040" cy="158348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90000"/>
              </a:lnSpc>
              <a:spcBef>
                <a:spcPts val="1324"/>
              </a:spcBef>
            </a:pPr>
            <a:r>
              <a:rPr lang="en-US" sz="221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SOC607</a:t>
            </a:r>
          </a:p>
          <a:p>
            <a:pPr algn="r">
              <a:lnSpc>
                <a:spcPct val="90000"/>
              </a:lnSpc>
              <a:spcBef>
                <a:spcPts val="1324"/>
              </a:spcBef>
            </a:pPr>
            <a:r>
              <a:rPr lang="en-US" sz="221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Mgr</a:t>
            </a:r>
            <a:r>
              <a:rPr lang="en-US" sz="22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. Ivana </a:t>
            </a:r>
            <a:r>
              <a:rPr lang="en-US" sz="22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Rapošová</a:t>
            </a:r>
            <a:endParaRPr lang="en-US" sz="221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324"/>
              </a:spcBef>
            </a:pPr>
            <a:r>
              <a:rPr lang="en-US" sz="22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Mgr. </a:t>
            </a:r>
            <a:r>
              <a:rPr lang="en-US" sz="22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Lenka</a:t>
            </a:r>
            <a:r>
              <a:rPr lang="en-US" sz="22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 </a:t>
            </a:r>
            <a:r>
              <a:rPr lang="en-US" sz="221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Kissová</a:t>
            </a:r>
            <a:endParaRPr lang="en-US" sz="221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685800" y="484560"/>
            <a:ext cx="7772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2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 Condensed"/>
              </a:rPr>
              <a:t>Exclusion &amp; Inclusion. </a:t>
            </a:r>
            <a:r>
              <a:t/>
            </a:r>
            <a:br/>
            <a:r>
              <a:rPr lang="en-US" sz="42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 Condensed"/>
              </a:rPr>
              <a:t>Eternal Dynamics?</a:t>
            </a:r>
            <a:endParaRPr lang="en-US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802440" y="2990880"/>
            <a:ext cx="7543440" cy="2430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historic processes</a:t>
            </a: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exclusion as a natural way of bonding -&gt; group identity</a:t>
            </a: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in-group vs. out-group, significant other vs. the Other</a:t>
            </a: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currently: emphasis on </a:t>
            </a: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social cohesion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too diversified societies are not cohesive -&gt; risk of conflict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685800" y="484560"/>
            <a:ext cx="7772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200" b="0" strike="noStrike" cap="all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 Condensed"/>
              </a:rPr>
              <a:t>From poverty to social exclusion</a:t>
            </a:r>
            <a:endParaRPr lang="en-US" sz="4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685800" y="2121480"/>
            <a:ext cx="7772040" cy="405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social inclusion/exclusion/cohesion emerging in 1970’s in France</a:t>
            </a: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from communitarian approach (1960’s and 1970’s) to social structure (individual/community problem -&gt; structural disadvantagement)</a:t>
            </a: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from understanding marginalization in economic terms to political, social, economic and cultural dimension</a:t>
            </a: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part of the European agenda since 2000 -&gt; national inclusive policies</a:t>
            </a: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context of V4 countries – adopting the terminology thanks to the EU integration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685800" y="484560"/>
            <a:ext cx="7772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200" b="0" strike="noStrike" cap="all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 Condensed"/>
              </a:rPr>
              <a:t>Activity: finding a Proper definition</a:t>
            </a:r>
            <a:endParaRPr lang="en-US" sz="4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685800" y="1737360"/>
            <a:ext cx="7772040" cy="39996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1199"/>
              </a:spcBef>
            </a:pP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Instructions:</a:t>
            </a:r>
          </a:p>
          <a:p>
            <a:pPr marL="343080" indent="-342720">
              <a:lnSpc>
                <a:spcPct val="10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Rockwell Condensed"/>
              <a:buAutoNum type="arabicPeriod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You will be working independently in a group of 3-4 students</a:t>
            </a:r>
          </a:p>
          <a:p>
            <a:pPr marL="343080" indent="-342720">
              <a:lnSpc>
                <a:spcPct val="10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Rockwell Condensed"/>
              <a:buAutoNum type="arabicPeriod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During the activity, you can use the course materials, books, your computers, and smartphones</a:t>
            </a:r>
          </a:p>
          <a:p>
            <a:pPr marL="343080" indent="-342720">
              <a:lnSpc>
                <a:spcPct val="10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Rockwell Condensed"/>
              <a:buAutoNum type="arabicPeriod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Do the research. Each group should find at least 5 different definitions of one of the following concepts: </a:t>
            </a:r>
            <a:r>
              <a:rPr lang="en-US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social inclusion, social exclusion, social cohesion, discrimination, affirmative action</a:t>
            </a: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. If you use internet, try using Google Scholar. </a:t>
            </a:r>
          </a:p>
          <a:p>
            <a:pPr marL="343080" indent="-342720">
              <a:lnSpc>
                <a:spcPct val="10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Rockwell Condensed"/>
              <a:buAutoNum type="arabicPeriod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Use the flipchart paper to write down the definitions and any other remarks. Write down the sources of all definitions.</a:t>
            </a:r>
          </a:p>
          <a:p>
            <a:pPr marL="343080" indent="-342720">
              <a:lnSpc>
                <a:spcPct val="10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Rockwell Condensed"/>
              <a:buAutoNum type="arabicPeriod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Discuss in the group the pros and cons of respective definitions and decide on one which you consider the best. Provide arguments for your choice.</a:t>
            </a:r>
          </a:p>
          <a:p>
            <a:pPr marL="343080" indent="-342720">
              <a:lnSpc>
                <a:spcPct val="10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Rockwell Condensed"/>
              <a:buAutoNum type="arabicPeriod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Introduce the definitions to your classmates and comment on them.</a:t>
            </a: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685800" y="484560"/>
            <a:ext cx="7772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200" b="0" strike="noStrike" cap="all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 Condensed"/>
              </a:rPr>
              <a:t>Social Inclusion &amp; Exclusion</a:t>
            </a:r>
            <a:r>
              <a:rPr dirty="0"/>
              <a:t/>
            </a:r>
            <a:br>
              <a:rPr dirty="0"/>
            </a:br>
            <a:r>
              <a:rPr lang="en-US" sz="4200" b="0" strike="noStrike" cap="all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 Condensed"/>
              </a:rPr>
              <a:t>two sides of the same coin?</a:t>
            </a:r>
            <a:endParaRPr lang="en-US" sz="4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802440" y="2773080"/>
            <a:ext cx="7543440" cy="2712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a continuum instead of two poles</a:t>
            </a: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two dynamics often existing side by side</a:t>
            </a: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inclusive paradox</a:t>
            </a:r>
          </a:p>
        </p:txBody>
      </p:sp>
      <p:pic>
        <p:nvPicPr>
          <p:cNvPr id="96" name="Picture 3"/>
          <p:cNvPicPr/>
          <p:nvPr/>
        </p:nvPicPr>
        <p:blipFill>
          <a:blip r:embed="rId2"/>
          <a:stretch/>
        </p:blipFill>
        <p:spPr>
          <a:xfrm>
            <a:off x="4441680" y="3931920"/>
            <a:ext cx="3722760" cy="2285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685800" y="484560"/>
            <a:ext cx="7772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2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 Condensed"/>
              </a:rPr>
              <a:t>New Narratives. </a:t>
            </a:r>
            <a:r>
              <a:rPr lang="en-US" sz="4200" b="0" strike="noStrike" cap="all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 Condensed"/>
              </a:rPr>
              <a:t>Do we need Them?</a:t>
            </a:r>
            <a:endParaRPr lang="en-US" sz="4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802440" y="2223360"/>
            <a:ext cx="7543440" cy="30376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newly emerging narrative – from vertical understanding of disadvantagement to horizontal one</a:t>
            </a: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PROS – departure from economic dimension to social categories of racial/ethnic/religious identities, joined European approach</a:t>
            </a: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CONS – concealing social inequalities (Levitas 2005), empty European categories</a:t>
            </a: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In what ways do social inclusion and exclusion serve us to better capture the social reality?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In what ways they conceal social injustice coming from inequality?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lang="en-US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What implications do they have for daily life of people?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1497</TotalTime>
  <Words>373</Words>
  <Application>Microsoft Macintosh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Calibri</vt:lpstr>
      <vt:lpstr>DejaVu Sans</vt:lpstr>
      <vt:lpstr>Rockwell</vt:lpstr>
      <vt:lpstr>Rockwell Condensed</vt:lpstr>
      <vt:lpstr>Rockwell Extra Bold</vt:lpstr>
      <vt:lpstr>Times New Roman</vt:lpstr>
      <vt:lpstr>Wingdings</vt:lpstr>
      <vt:lpstr>Arial</vt:lpstr>
      <vt:lpstr>Office Theme</vt:lpstr>
      <vt:lpstr>Wood Type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Ivana Rapošová</dc:creator>
  <dc:description/>
  <cp:lastModifiedBy>IR</cp:lastModifiedBy>
  <cp:revision>23</cp:revision>
  <cp:lastPrinted>2016-10-05T06:36:26Z</cp:lastPrinted>
  <dcterms:created xsi:type="dcterms:W3CDTF">2016-10-04T14:16:02Z</dcterms:created>
  <dcterms:modified xsi:type="dcterms:W3CDTF">2017-09-26T17:14:48Z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15.0033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</vt:i4>
  </property>
</Properties>
</file>