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67" r:id="rId3"/>
    <p:sldId id="266" r:id="rId4"/>
    <p:sldId id="268" r:id="rId5"/>
    <p:sldId id="272" r:id="rId6"/>
    <p:sldId id="269" r:id="rId7"/>
    <p:sldId id="271" r:id="rId8"/>
    <p:sldId id="274" r:id="rId9"/>
    <p:sldId id="284" r:id="rId10"/>
    <p:sldId id="275" r:id="rId11"/>
    <p:sldId id="270" r:id="rId12"/>
    <p:sldId id="276" r:id="rId13"/>
    <p:sldId id="257" r:id="rId14"/>
    <p:sldId id="264" r:id="rId15"/>
    <p:sldId id="288" r:id="rId16"/>
    <p:sldId id="273" r:id="rId17"/>
    <p:sldId id="265" r:id="rId18"/>
    <p:sldId id="258" r:id="rId19"/>
    <p:sldId id="259" r:id="rId20"/>
    <p:sldId id="277" r:id="rId21"/>
    <p:sldId id="278" r:id="rId22"/>
    <p:sldId id="285" r:id="rId23"/>
    <p:sldId id="260" r:id="rId24"/>
    <p:sldId id="261" r:id="rId25"/>
    <p:sldId id="286" r:id="rId26"/>
    <p:sldId id="287" r:id="rId27"/>
    <p:sldId id="279" r:id="rId28"/>
    <p:sldId id="280" r:id="rId29"/>
    <p:sldId id="281" r:id="rId30"/>
    <p:sldId id="282" r:id="rId31"/>
    <p:sldId id="283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53"/>
    <p:restoredTop sz="94696"/>
  </p:normalViewPr>
  <p:slideViewPr>
    <p:cSldViewPr snapToGrid="0" snapToObjects="1">
      <p:cViewPr varScale="1">
        <p:scale>
          <a:sx n="80" d="100"/>
          <a:sy n="80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755A7-7F8C-594F-B200-E57FD48DF613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CF90-465A-0F42-9AD9-A2D94C37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395DDE-E08A-5B4B-9E6A-94A64B8BD90A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487CBF8-943C-264F-A101-3C52EF80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SOC607: Methodology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389120"/>
            <a:ext cx="7909560" cy="1069848"/>
          </a:xfrm>
        </p:spPr>
        <p:txBody>
          <a:bodyPr/>
          <a:lstStyle/>
          <a:p>
            <a:r>
              <a:rPr lang="en-US" dirty="0" smtClean="0"/>
              <a:t>From a research interest to a research proposal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2680" y="5458968"/>
            <a:ext cx="314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Mgr. </a:t>
            </a:r>
            <a:r>
              <a:rPr lang="en-US" dirty="0" err="1" smtClean="0"/>
              <a:t>Lenka</a:t>
            </a:r>
            <a:r>
              <a:rPr lang="en-US" dirty="0" smtClean="0"/>
              <a:t> </a:t>
            </a:r>
            <a:r>
              <a:rPr lang="en-US" dirty="0" err="1" smtClean="0"/>
              <a:t>Kissová</a:t>
            </a:r>
            <a:endParaRPr lang="en-US" dirty="0" smtClean="0"/>
          </a:p>
          <a:p>
            <a:r>
              <a:rPr lang="en-US" dirty="0" smtClean="0"/>
              <a:t>Mgr. Ivana </a:t>
            </a:r>
            <a:r>
              <a:rPr lang="en-US" dirty="0" err="1" smtClean="0"/>
              <a:t>Rapošová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22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Summary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Important strategic element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Usually around 200-300 words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Brief, but clear and convincing</a:t>
            </a:r>
          </a:p>
        </p:txBody>
      </p:sp>
    </p:spTree>
    <p:extLst>
      <p:ext uri="{BB962C8B-B14F-4D97-AF65-F5344CB8AC3E}">
        <p14:creationId xmlns:p14="http://schemas.microsoft.com/office/powerpoint/2010/main" val="344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en-US" dirty="0" smtClean="0"/>
              <a:t>purpose </a:t>
            </a:r>
            <a:r>
              <a:rPr lang="en-US" dirty="0"/>
              <a:t>of the study </a:t>
            </a:r>
          </a:p>
          <a:p>
            <a:pPr fontAlgn="base">
              <a:buFont typeface="Wingdings" charset="2"/>
              <a:buChar char="Ø"/>
            </a:pPr>
            <a:r>
              <a:rPr lang="en-US" dirty="0"/>
              <a:t>justification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project</a:t>
            </a:r>
            <a:endParaRPr lang="en-US" dirty="0"/>
          </a:p>
          <a:p>
            <a:pPr fontAlgn="base">
              <a:buFont typeface="Wingdings" charset="2"/>
              <a:buChar char="Ø"/>
            </a:pPr>
            <a:r>
              <a:rPr lang="en-US" dirty="0" smtClean="0"/>
              <a:t>hypothesis/research puzzle</a:t>
            </a:r>
            <a:endParaRPr lang="en-US" dirty="0"/>
          </a:p>
          <a:p>
            <a:pPr fontAlgn="base">
              <a:buFont typeface="Wingdings" charset="2"/>
              <a:buChar char="Ø"/>
            </a:pPr>
            <a:r>
              <a:rPr lang="en-US" dirty="0"/>
              <a:t>research questions </a:t>
            </a:r>
          </a:p>
          <a:p>
            <a:pPr fontAlgn="base">
              <a:buFont typeface="Wingdings" charset="2"/>
              <a:buChar char="Ø"/>
            </a:pPr>
            <a:r>
              <a:rPr lang="en-US" dirty="0"/>
              <a:t>definition of key </a:t>
            </a:r>
            <a:r>
              <a:rPr lang="en-US" dirty="0" smtClean="0"/>
              <a:t>terms and concepts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58" y="646846"/>
            <a:ext cx="3653790" cy="52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754556"/>
          </a:xfrm>
        </p:spPr>
        <p:txBody>
          <a:bodyPr/>
          <a:lstStyle/>
          <a:p>
            <a:r>
              <a:rPr lang="en-US" dirty="0" smtClean="0"/>
              <a:t>Are you willing to fill a research gap?</a:t>
            </a:r>
          </a:p>
          <a:p>
            <a:r>
              <a:rPr lang="en-US" dirty="0" smtClean="0"/>
              <a:t>Are you testing a new theory?</a:t>
            </a:r>
          </a:p>
          <a:p>
            <a:r>
              <a:rPr lang="en-US" dirty="0" smtClean="0"/>
              <a:t>Do you a aim to provide an in-depth understanding of a certain phenomenon?</a:t>
            </a:r>
          </a:p>
          <a:p>
            <a:r>
              <a:rPr lang="en-US" dirty="0" smtClean="0"/>
              <a:t>Are you giving voice to a marginalized group of people?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9848" y="4059156"/>
            <a:ext cx="9969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purposes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come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k-SK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mind</a:t>
            </a:r>
            <a:r>
              <a:rPr lang="sk-S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k-S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92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58" y="2431612"/>
            <a:ext cx="7418890" cy="3740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How to formulate a good research question?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00" y="423670"/>
            <a:ext cx="2484051" cy="2007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3036326" cy="3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00" y="423670"/>
            <a:ext cx="2484051" cy="2007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51630"/>
            <a:ext cx="10058400" cy="4522995"/>
          </a:xfrm>
        </p:spPr>
        <p:txBody>
          <a:bodyPr>
            <a:normAutofit/>
          </a:bodyPr>
          <a:lstStyle/>
          <a:p>
            <a:r>
              <a:rPr lang="en-US" dirty="0" smtClean="0"/>
              <a:t>Avoid </a:t>
            </a:r>
            <a:r>
              <a:rPr lang="en-US" dirty="0"/>
              <a:t>too simple </a:t>
            </a:r>
            <a:r>
              <a:rPr lang="en-US" dirty="0" smtClean="0"/>
              <a:t>or too obvious questions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“Is social exclusion a negative social phenomenon?”</a:t>
            </a:r>
          </a:p>
          <a:p>
            <a:r>
              <a:rPr lang="en-US" dirty="0" smtClean="0"/>
              <a:t>Avoid yes/no questions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“Does </a:t>
            </a:r>
            <a:r>
              <a:rPr lang="en-US" dirty="0">
                <a:solidFill>
                  <a:srgbClr val="C00000"/>
                </a:solidFill>
              </a:rPr>
              <a:t>low income lead to </a:t>
            </a:r>
            <a:r>
              <a:rPr lang="en-US" dirty="0" smtClean="0">
                <a:solidFill>
                  <a:srgbClr val="C00000"/>
                </a:solidFill>
              </a:rPr>
              <a:t>social exclusion?”</a:t>
            </a:r>
          </a:p>
          <a:p>
            <a:r>
              <a:rPr lang="en-US" dirty="0" smtClean="0"/>
              <a:t>Be as clear as possible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“Has the number of marginalized communities increased?”</a:t>
            </a:r>
          </a:p>
          <a:p>
            <a:r>
              <a:rPr lang="en-US" dirty="0" smtClean="0"/>
              <a:t>Make the question narrow and pointed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“In what way does legislation affect the groups in risk of social exclusion?”</a:t>
            </a:r>
          </a:p>
          <a:p>
            <a:r>
              <a:rPr lang="en-US" dirty="0" smtClean="0"/>
              <a:t>Avoid multi-headed questions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“How can one’s education and family status impact one’s chances on a labor market?”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50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Form </a:t>
            </a:r>
            <a:r>
              <a:rPr lang="en-US" dirty="0" smtClean="0"/>
              <a:t>the groups </a:t>
            </a:r>
            <a:r>
              <a:rPr lang="en-US" dirty="0"/>
              <a:t>of </a:t>
            </a:r>
            <a:r>
              <a:rPr lang="en-US" dirty="0" smtClean="0"/>
              <a:t>three.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You will get </a:t>
            </a:r>
            <a:r>
              <a:rPr lang="en-US" dirty="0"/>
              <a:t>cards with already formulated research questions. Read them carefully.</a:t>
            </a:r>
          </a:p>
          <a:p>
            <a:pPr marL="0" indent="0">
              <a:buNone/>
            </a:pPr>
            <a:r>
              <a:rPr lang="en-US" dirty="0"/>
              <a:t>3. Discuss the research </a:t>
            </a:r>
            <a:r>
              <a:rPr lang="en-US" dirty="0" smtClean="0"/>
              <a:t>questions in your group and </a:t>
            </a:r>
            <a:r>
              <a:rPr lang="en-US" dirty="0"/>
              <a:t>decide which </a:t>
            </a:r>
            <a:r>
              <a:rPr lang="en-US" dirty="0" smtClean="0"/>
              <a:t>of them are strong </a:t>
            </a:r>
            <a:r>
              <a:rPr lang="en-US" dirty="0"/>
              <a:t>and which are not. Sort the questions into two piles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4. Try to improve the research questions you consider weak.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1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621" y="2435307"/>
            <a:ext cx="4252779" cy="4050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dirty="0" smtClean="0"/>
              <a:t>What is the nature of</a:t>
            </a:r>
            <a:r>
              <a:rPr lang="mr-IN" dirty="0" smtClean="0"/>
              <a:t>…</a:t>
            </a:r>
            <a:r>
              <a:rPr lang="sk-SK" dirty="0" smtClean="0"/>
              <a:t>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sk-SK" dirty="0" err="1" smtClean="0"/>
              <a:t>What</a:t>
            </a:r>
            <a:r>
              <a:rPr lang="sk-SK" dirty="0" smtClean="0"/>
              <a:t> are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functions</a:t>
            </a:r>
            <a:r>
              <a:rPr lang="sk-SK" dirty="0" smtClean="0"/>
              <a:t> of...?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sk-SK" dirty="0" err="1" smtClean="0"/>
              <a:t>What</a:t>
            </a:r>
            <a:r>
              <a:rPr lang="sk-SK" dirty="0" smtClean="0"/>
              <a:t> are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mechanisms</a:t>
            </a:r>
            <a:r>
              <a:rPr lang="sk-SK" dirty="0" smtClean="0"/>
              <a:t> by </a:t>
            </a:r>
            <a:r>
              <a:rPr lang="sk-SK" dirty="0" err="1" smtClean="0"/>
              <a:t>which</a:t>
            </a:r>
            <a:r>
              <a:rPr lang="sk-SK" dirty="0" smtClean="0"/>
              <a:t>...?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factors</a:t>
            </a:r>
            <a:r>
              <a:rPr lang="sk-SK" dirty="0" smtClean="0"/>
              <a:t> </a:t>
            </a:r>
            <a:r>
              <a:rPr lang="sk-SK" dirty="0" err="1" smtClean="0"/>
              <a:t>affect</a:t>
            </a:r>
            <a:r>
              <a:rPr lang="sk-SK" dirty="0" smtClean="0"/>
              <a:t>....?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strategies</a:t>
            </a:r>
            <a:r>
              <a:rPr lang="sk-SK" dirty="0" smtClean="0"/>
              <a:t> are </a:t>
            </a:r>
            <a:r>
              <a:rPr lang="sk-SK" dirty="0" err="1" smtClean="0"/>
              <a:t>used</a:t>
            </a:r>
            <a:r>
              <a:rPr lang="sk-SK" dirty="0" smtClean="0"/>
              <a:t>...?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relationship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...?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7191" y="3288138"/>
            <a:ext cx="4531057" cy="234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sk-SK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sk-SK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... </a:t>
            </a:r>
            <a:r>
              <a:rPr lang="sk-SK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... </a:t>
            </a: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affect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...?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are ... </a:t>
            </a:r>
            <a:r>
              <a:rPr lang="sk-SK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efined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... </a:t>
            </a:r>
            <a:r>
              <a:rPr lang="sk-SK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sk-SK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iffer</a:t>
            </a:r>
            <a:r>
              <a:rPr lang="sk-SK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k-SK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224" y="1752076"/>
            <a:ext cx="915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Research questions </a:t>
            </a:r>
            <a:r>
              <a:rPr lang="en-US" dirty="0" smtClean="0">
                <a:solidFill>
                  <a:srgbClr val="C00000"/>
                </a:solidFill>
              </a:rPr>
              <a:t>usually producing </a:t>
            </a:r>
            <a:r>
              <a:rPr lang="en-US" dirty="0">
                <a:solidFill>
                  <a:srgbClr val="C00000"/>
                </a:solidFill>
              </a:rPr>
              <a:t>robust </a:t>
            </a:r>
            <a:r>
              <a:rPr lang="en-US" dirty="0" smtClean="0">
                <a:solidFill>
                  <a:srgbClr val="C00000"/>
                </a:solidFill>
              </a:rPr>
              <a:t>findings are: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288790"/>
            <a:ext cx="539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WHAT? &amp; HOW?</a:t>
            </a:r>
            <a:endParaRPr lang="sk-S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04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00" y="423670"/>
            <a:ext cx="2484051" cy="20079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31612"/>
            <a:ext cx="3519577" cy="3519577"/>
          </a:xfrm>
        </p:spPr>
      </p:pic>
      <p:sp>
        <p:nvSpPr>
          <p:cNvPr id="7" name="TextBox 6"/>
          <p:cNvSpPr txBox="1"/>
          <p:nvPr/>
        </p:nvSpPr>
        <p:spPr>
          <a:xfrm>
            <a:off x="5165034" y="2991171"/>
            <a:ext cx="5963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Think about your research question. </a:t>
            </a:r>
          </a:p>
          <a:p>
            <a:pPr algn="ctr"/>
            <a:endParaRPr lang="en-US" sz="3000" dirty="0" smtClean="0">
              <a:solidFill>
                <a:srgbClr val="C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In what ways could it be improved? </a:t>
            </a:r>
          </a:p>
          <a:p>
            <a:pPr algn="ctr"/>
            <a:endParaRPr lang="en-US" sz="3000" dirty="0">
              <a:solidFill>
                <a:srgbClr val="C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Talk to your partner.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9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“How does the </a:t>
            </a:r>
            <a:r>
              <a:rPr lang="en-US" sz="2800" dirty="0" smtClean="0">
                <a:solidFill>
                  <a:srgbClr val="C00000"/>
                </a:solidFill>
              </a:rPr>
              <a:t>status</a:t>
            </a:r>
            <a:r>
              <a:rPr lang="en-US" sz="2800" dirty="0" smtClean="0"/>
              <a:t> of a child influence their </a:t>
            </a:r>
            <a:r>
              <a:rPr lang="en-US" sz="2800" dirty="0" smtClean="0">
                <a:solidFill>
                  <a:srgbClr val="C00000"/>
                </a:solidFill>
              </a:rPr>
              <a:t>educational chances</a:t>
            </a:r>
            <a:r>
              <a:rPr lang="en-US" sz="2800" dirty="0" smtClean="0"/>
              <a:t>?”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Conceptualization</a:t>
            </a:r>
          </a:p>
          <a:p>
            <a:pPr marL="0" indent="0">
              <a:buNone/>
            </a:pPr>
            <a:r>
              <a:rPr lang="en-US" dirty="0" smtClean="0"/>
              <a:t>-&gt; what do we understand under </a:t>
            </a:r>
            <a:r>
              <a:rPr lang="en-US" b="1" dirty="0" smtClean="0"/>
              <a:t>status</a:t>
            </a:r>
            <a:r>
              <a:rPr lang="en-US" dirty="0" smtClean="0"/>
              <a:t>? How do we define </a:t>
            </a:r>
            <a:r>
              <a:rPr lang="en-US" b="1" dirty="0" smtClean="0"/>
              <a:t>educational chances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-&gt; are there more </a:t>
            </a:r>
            <a:r>
              <a:rPr lang="en-US" b="1" dirty="0" smtClean="0"/>
              <a:t>dimensions</a:t>
            </a:r>
            <a:r>
              <a:rPr lang="en-US" dirty="0" smtClean="0"/>
              <a:t> of this concept? What are their </a:t>
            </a:r>
            <a:r>
              <a:rPr lang="en-US" b="1" dirty="0" smtClean="0"/>
              <a:t>indicators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Operationalization</a:t>
            </a:r>
          </a:p>
          <a:p>
            <a:pPr marL="0" indent="0">
              <a:buNone/>
            </a:pPr>
            <a:r>
              <a:rPr lang="en-US" dirty="0" smtClean="0"/>
              <a:t>-&gt; how do we measure </a:t>
            </a:r>
            <a:r>
              <a:rPr lang="en-US" b="1" dirty="0" smtClean="0"/>
              <a:t>status</a:t>
            </a:r>
            <a:r>
              <a:rPr lang="en-US" dirty="0" smtClean="0"/>
              <a:t>? How do we measure </a:t>
            </a:r>
            <a:r>
              <a:rPr lang="en-US" b="1" dirty="0" smtClean="0"/>
              <a:t>educational chances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1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23" y="1259668"/>
            <a:ext cx="5419725" cy="361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Clarifying </a:t>
            </a:r>
            <a:r>
              <a:rPr lang="en-US" dirty="0" err="1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951630"/>
            <a:ext cx="5876863" cy="4339988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Think about your concepts.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How would you define them?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Do they have more dimensions? If yes, what dimensions do you plan to focus on?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What would be their indicators?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Take 3 minutes for reflection.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9" y="2352721"/>
            <a:ext cx="2915728" cy="29228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59789"/>
            <a:ext cx="10213502" cy="49515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Writing a research </a:t>
            </a:r>
            <a:r>
              <a:rPr lang="en-US" b="1" dirty="0" smtClean="0"/>
              <a:t>proposal (40%)</a:t>
            </a:r>
          </a:p>
          <a:p>
            <a:pPr marL="0" indent="0">
              <a:buNone/>
            </a:pPr>
            <a:r>
              <a:rPr lang="en-US" dirty="0" smtClean="0"/>
              <a:t>-&gt; topic related to issues covered in course</a:t>
            </a:r>
          </a:p>
          <a:p>
            <a:pPr marL="0" indent="0">
              <a:buNone/>
            </a:pPr>
            <a:r>
              <a:rPr lang="en-US" dirty="0" smtClean="0"/>
              <a:t>-&gt; formal requirements: </a:t>
            </a:r>
            <a:r>
              <a:rPr lang="en-US" dirty="0"/>
              <a:t>8-10 pages; 1,5 spaced, ASA style referencing </a:t>
            </a:r>
          </a:p>
          <a:p>
            <a:pPr marL="0" indent="0">
              <a:buNone/>
            </a:pPr>
            <a:r>
              <a:rPr lang="en-US" dirty="0" smtClean="0"/>
              <a:t>-&gt; group work/individual work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-&gt; deadline for 1st draft 3</a:t>
            </a:r>
            <a:r>
              <a:rPr lang="en-US" baseline="30000" dirty="0" smtClean="0">
                <a:solidFill>
                  <a:srgbClr val="C00000"/>
                </a:solidFill>
              </a:rPr>
              <a:t>rd</a:t>
            </a:r>
            <a:r>
              <a:rPr lang="en-US" dirty="0" smtClean="0">
                <a:solidFill>
                  <a:srgbClr val="C00000"/>
                </a:solidFill>
              </a:rPr>
              <a:t> December, for final final draft 14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January</a:t>
            </a:r>
            <a:endParaRPr lang="en-US" sz="900" dirty="0"/>
          </a:p>
          <a:p>
            <a:r>
              <a:rPr lang="en-US" b="1" dirty="0" smtClean="0"/>
              <a:t>Peer review (20%)</a:t>
            </a:r>
          </a:p>
          <a:p>
            <a:pPr marL="0" indent="0">
              <a:buNone/>
            </a:pPr>
            <a:r>
              <a:rPr lang="en-US" dirty="0" smtClean="0"/>
              <a:t>-&gt; form to be found in 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-&gt; </a:t>
            </a:r>
            <a:r>
              <a:rPr lang="en-US" dirty="0">
                <a:solidFill>
                  <a:srgbClr val="C00000"/>
                </a:solidFill>
              </a:rPr>
              <a:t>peer review deadline </a:t>
            </a:r>
            <a:r>
              <a:rPr lang="en-US" dirty="0" smtClean="0">
                <a:solidFill>
                  <a:srgbClr val="C00000"/>
                </a:solidFill>
              </a:rPr>
              <a:t>17</a:t>
            </a:r>
            <a:r>
              <a:rPr lang="en-US" baseline="30000" dirty="0" smtClean="0">
                <a:solidFill>
                  <a:srgbClr val="C00000"/>
                </a:solidFill>
              </a:rPr>
              <a:t>th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November</a:t>
            </a:r>
            <a:endParaRPr lang="en-US" dirty="0" smtClean="0"/>
          </a:p>
          <a:p>
            <a:r>
              <a:rPr lang="en-US" b="1" dirty="0" smtClean="0"/>
              <a:t>Writing a blog contribution (15%)</a:t>
            </a:r>
          </a:p>
          <a:p>
            <a:pPr marL="0" indent="0">
              <a:buNone/>
            </a:pPr>
            <a:r>
              <a:rPr lang="en-US" dirty="0" smtClean="0"/>
              <a:t>-&gt; topic related to issues covered in course/personal experience/field trip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-&gt; formal requirements: 2 standard pages long</a:t>
            </a:r>
          </a:p>
          <a:p>
            <a:pPr marL="0" indent="0">
              <a:buNone/>
            </a:pPr>
            <a:r>
              <a:rPr lang="en-US" dirty="0" smtClean="0"/>
              <a:t>-&gt; audience: readers of RESPEKT (liberal public interested in social issues and politics)</a:t>
            </a:r>
          </a:p>
          <a:p>
            <a:pPr marL="0" indent="0">
              <a:buNone/>
            </a:pPr>
            <a:r>
              <a:rPr lang="en-US" dirty="0" smtClean="0"/>
              <a:t>-&gt; ask to friends to read your blog before you submit it</a:t>
            </a:r>
          </a:p>
        </p:txBody>
      </p:sp>
    </p:spTree>
    <p:extLst>
      <p:ext uri="{BB962C8B-B14F-4D97-AF65-F5344CB8AC3E}">
        <p14:creationId xmlns:p14="http://schemas.microsoft.com/office/powerpoint/2010/main" val="58152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overview </a:t>
            </a:r>
            <a:r>
              <a:rPr lang="en-US" dirty="0"/>
              <a:t>of the existing literature relevant to my research </a:t>
            </a:r>
            <a:r>
              <a:rPr lang="en-US" dirty="0" smtClean="0"/>
              <a:t>problem</a:t>
            </a:r>
          </a:p>
          <a:p>
            <a:r>
              <a:rPr lang="en-US" dirty="0"/>
              <a:t>a</a:t>
            </a:r>
            <a:r>
              <a:rPr lang="en-US" dirty="0" smtClean="0"/>
              <a:t>n intellectual starting point and a </a:t>
            </a:r>
            <a:r>
              <a:rPr lang="en-US" b="1" dirty="0" smtClean="0"/>
              <a:t>justification</a:t>
            </a:r>
            <a:r>
              <a:rPr lang="en-US" dirty="0" smtClean="0"/>
              <a:t> of the study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 and TRICKS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don’t read for understanding, skim for concepts</a:t>
            </a:r>
          </a:p>
          <a:p>
            <a:pPr>
              <a:buFont typeface="Wingdings" charset="2"/>
              <a:buChar char="Ø"/>
            </a:pPr>
            <a:r>
              <a:rPr lang="en-US" dirty="0"/>
              <a:t>m</a:t>
            </a:r>
            <a:r>
              <a:rPr lang="en-US" dirty="0" smtClean="0"/>
              <a:t>ake your authors communicate</a:t>
            </a:r>
          </a:p>
          <a:p>
            <a:pPr>
              <a:buFont typeface="Wingdings" charset="2"/>
              <a:buChar char="Ø"/>
            </a:pPr>
            <a:r>
              <a:rPr lang="en-US" dirty="0"/>
              <a:t>e</a:t>
            </a:r>
            <a:r>
              <a:rPr lang="en-US" dirty="0" smtClean="0"/>
              <a:t>ngage in a dialogue, criticize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identify a blind spot of the theory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98" y="3511550"/>
            <a:ext cx="36766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7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Overview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Proof of competence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Justification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Method vs. 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1640" indent="-324000">
              <a:lnSpc>
                <a:spcPct val="93000"/>
              </a:lnSpc>
            </a:pPr>
            <a:r>
              <a:rPr lang="en-US" spc="-1" dirty="0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Components: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48920" indent="-177480">
              <a:lnSpc>
                <a:spcPct val="93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1. intended research design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48920" indent="-177480">
              <a:lnSpc>
                <a:spcPct val="93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2. sample to be examined </a:t>
            </a:r>
          </a:p>
          <a:p>
            <a:pPr marL="898200" indent="-177480">
              <a:lnSpc>
                <a:spcPct val="93000"/>
              </a:lnSpc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Who? Why? How many? How can I get to them?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48920" indent="-177480">
              <a:lnSpc>
                <a:spcPct val="93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3. tools and techniques for collecting evidence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48920">
              <a:lnSpc>
                <a:spcPct val="93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!consistent with the nature of the research question!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98200" indent="-177480">
              <a:lnSpc>
                <a:spcPct val="93000"/>
              </a:lnSpc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…. Interviews? Ethnography? Focus groups? Discourse analysis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98200" indent="-177480">
              <a:lnSpc>
                <a:spcPct val="93000"/>
              </a:lnSpc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Content analysis? Policy analysis? Experimental methods? Factor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98200" indent="-177480">
              <a:lnSpc>
                <a:spcPct val="93000"/>
              </a:lnSpc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Analysis? Focus groups? Comparative analysis? …..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</a:p>
          <a:p>
            <a:pPr marL="448920" indent="-177480">
              <a:lnSpc>
                <a:spcPct val="93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4. data analysis techniques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98200" indent="-177480">
              <a:lnSpc>
                <a:spcPct val="93000"/>
              </a:lnSpc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How will I code my data? How will I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analyse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my data?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8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Ethical Considerations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/>
        </p:blipFill>
        <p:spPr>
          <a:xfrm>
            <a:off x="6974006" y="2093976"/>
            <a:ext cx="4662368" cy="3064878"/>
          </a:xfrm>
        </p:spPr>
      </p:pic>
      <p:sp>
        <p:nvSpPr>
          <p:cNvPr id="6" name="TextBox 5"/>
          <p:cNvSpPr txBox="1"/>
          <p:nvPr/>
        </p:nvSpPr>
        <p:spPr>
          <a:xfrm>
            <a:off x="1069848" y="2093976"/>
            <a:ext cx="5904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what ways may your research cause a thread to the individuals/community involved?</a:t>
            </a:r>
          </a:p>
          <a:p>
            <a:endParaRPr lang="en-US" dirty="0"/>
          </a:p>
          <a:p>
            <a:r>
              <a:rPr lang="en-US" dirty="0" smtClean="0"/>
              <a:t>Social exclusion, stigma, minority status -&gt;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sensitivity and vulnerability!</a:t>
            </a:r>
          </a:p>
          <a:p>
            <a:endParaRPr lang="en-US" dirty="0"/>
          </a:p>
          <a:p>
            <a:r>
              <a:rPr lang="en-US" dirty="0" smtClean="0"/>
              <a:t>Think about the</a:t>
            </a:r>
            <a:r>
              <a:rPr lang="mr-IN" dirty="0" smtClean="0"/>
              <a:t>…</a:t>
            </a: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endParaRPr lang="sk-SK" dirty="0"/>
          </a:p>
          <a:p>
            <a:pPr marL="285750" indent="-285750">
              <a:buFont typeface="Wingdings" charset="2"/>
              <a:buChar char="Ø"/>
            </a:pPr>
            <a:r>
              <a:rPr lang="sk-SK" dirty="0" err="1" smtClean="0"/>
              <a:t>Identification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r>
              <a:rPr lang="sk-SK" dirty="0" err="1" smtClean="0"/>
              <a:t>Respect</a:t>
            </a:r>
            <a:r>
              <a:rPr lang="sk-SK" dirty="0" smtClean="0"/>
              <a:t> </a:t>
            </a:r>
            <a:r>
              <a:rPr lang="sk-SK" dirty="0" err="1" smtClean="0"/>
              <a:t>provided</a:t>
            </a:r>
            <a:r>
              <a:rPr lang="sk-SK" dirty="0" smtClean="0"/>
              <a:t> to </a:t>
            </a:r>
            <a:r>
              <a:rPr lang="sk-SK" dirty="0" err="1" smtClean="0"/>
              <a:t>respondents</a:t>
            </a: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r>
              <a:rPr lang="sk-SK" dirty="0" err="1" smtClean="0"/>
              <a:t>Protection</a:t>
            </a:r>
            <a:r>
              <a:rPr lang="sk-SK" dirty="0" smtClean="0"/>
              <a:t> of </a:t>
            </a:r>
            <a:r>
              <a:rPr lang="sk-SK" dirty="0" err="1" smtClean="0"/>
              <a:t>data</a:t>
            </a: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endParaRPr lang="sk-SK" dirty="0"/>
          </a:p>
          <a:p>
            <a:pPr marL="285750" indent="-285750">
              <a:buFont typeface="Wingdings" charset="2"/>
              <a:buChar char="Ø"/>
            </a:pPr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consent</a:t>
            </a:r>
            <a:r>
              <a:rPr lang="sk-SK" dirty="0" smtClean="0"/>
              <a:t> </a:t>
            </a:r>
            <a:r>
              <a:rPr lang="sk-SK" dirty="0" err="1" smtClean="0"/>
              <a:t>form</a:t>
            </a:r>
            <a:r>
              <a:rPr lang="sk-SK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921508"/>
            <a:ext cx="10058400" cy="10504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= </a:t>
            </a:r>
            <a:endParaRPr lang="en-US" sz="3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amount </a:t>
            </a: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of time I need for </a:t>
            </a:r>
            <a:r>
              <a:rPr lang="en-US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study and for single </a:t>
            </a:r>
            <a:r>
              <a:rPr lang="en-US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 charset="0"/>
                <a:ea typeface="Rockwell" charset="0"/>
                <a:cs typeface="Rockwell" charset="0"/>
              </a:rPr>
              <a:t>steps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5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640" indent="0" algn="ctr">
              <a:lnSpc>
                <a:spcPct val="93000"/>
              </a:lnSpc>
              <a:buNone/>
            </a:pPr>
            <a:endParaRPr lang="en-US" sz="30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07640" indent="0" algn="ctr">
              <a:lnSpc>
                <a:spcPct val="93000"/>
              </a:lnSpc>
              <a:buNone/>
            </a:pPr>
            <a:endParaRPr lang="en-US" sz="3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07640" indent="0" algn="ctr">
              <a:lnSpc>
                <a:spcPct val="93000"/>
              </a:lnSpc>
              <a:buNone/>
            </a:pPr>
            <a:r>
              <a:rPr lang="en-US" sz="30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Want </a:t>
            </a:r>
            <a:r>
              <a:rPr lang="en-US" sz="3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to make God laugh? 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07640" indent="0" algn="ctr">
              <a:lnSpc>
                <a:spcPct val="93000"/>
              </a:lnSpc>
              <a:buNone/>
            </a:pPr>
            <a:r>
              <a:rPr lang="en-US" sz="3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Tell Him you’ve got plans.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61906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8. Sustainability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3000"/>
              </a:lnSpc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9. Dissemination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3000"/>
              </a:lnSpc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10. Budget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3000"/>
              </a:lnSpc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2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Times New Roman"/>
              </a:rPr>
              <a:t>→ mainly in applied research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640" indent="0">
              <a:lnSpc>
                <a:spcPct val="93000"/>
              </a:lnSpc>
              <a:buNone/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How are you going to assure that your results will last?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7640" indent="0">
              <a:lnSpc>
                <a:spcPct val="93000"/>
              </a:lnSpc>
              <a:buNone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7640" indent="0">
              <a:lnSpc>
                <a:spcPct val="93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→ the ability of a project to maintain its outcomes (operations, services, benefits,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ecc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.) during its life time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7640" indent="0">
              <a:lnSpc>
                <a:spcPct val="93000"/>
              </a:lnSpc>
              <a:buNone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93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Institutional stability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93000"/>
              </a:lnSpc>
              <a:buNone/>
            </a:pPr>
            <a:r>
              <a:rPr lang="en-US" spc="-1" dirty="0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</a:rPr>
              <a:t>Continued community participation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93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Continued environmental stability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6766560" y="3749040"/>
            <a:ext cx="4245840" cy="2377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90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How are other people going to find out about your results?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206240" y="2913840"/>
            <a:ext cx="2834640" cy="357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8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buNone/>
            </a:pPr>
            <a:r>
              <a:rPr lang="en-US" i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What are you going to need money for? Why?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0" indent="0">
              <a:lnSpc>
                <a:spcPct val="93000"/>
              </a:lnSpc>
              <a:buNone/>
            </a:pP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How much it will cost?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0" indent="0">
              <a:lnSpc>
                <a:spcPct val="93000"/>
              </a:lnSpc>
              <a:buNone/>
            </a:pPr>
            <a:r>
              <a:rPr lang="en-US" i="1" spc="-1" dirty="0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What sources are you going to use?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7641000" y="3291840"/>
            <a:ext cx="2143080" cy="2143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366786" cy="742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What is a research proposal?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5109" y="2863970"/>
            <a:ext cx="9923080" cy="742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 smtClean="0"/>
              <a:t>What is a purpose of a research proposal?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9848" y="3633964"/>
            <a:ext cx="9923080" cy="742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Who do you write it for?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5109" y="4403958"/>
            <a:ext cx="9923080" cy="742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 smtClean="0"/>
              <a:t>What is YOUR experience with writing a research proposal?</a:t>
            </a:r>
          </a:p>
        </p:txBody>
      </p:sp>
    </p:spTree>
    <p:extLst>
      <p:ext uri="{BB962C8B-B14F-4D97-AF65-F5344CB8AC3E}">
        <p14:creationId xmlns:p14="http://schemas.microsoft.com/office/powerpoint/2010/main" val="153406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Activity: Revising your 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10216851" cy="42793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C00000"/>
                </a:solidFill>
              </a:rPr>
              <a:t>Come back to your research proposal. How do you feel about it?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C00000"/>
                </a:solidFill>
              </a:rPr>
              <a:t>What is its strongest point? What is its weakest point?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C00000"/>
                </a:solidFill>
              </a:rPr>
              <a:t>Is something not clear?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C00000"/>
                </a:solidFill>
              </a:rPr>
              <a:t>Read your research question once again.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C00000"/>
                </a:solidFill>
              </a:rPr>
              <a:t>How your thinking about your RP changed during the class?</a:t>
            </a:r>
          </a:p>
        </p:txBody>
      </p:sp>
    </p:spTree>
    <p:extLst>
      <p:ext uri="{BB962C8B-B14F-4D97-AF65-F5344CB8AC3E}">
        <p14:creationId xmlns:p14="http://schemas.microsoft.com/office/powerpoint/2010/main" val="127921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good blogs?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15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Do you have any experience with writing blogs?</a:t>
            </a:r>
          </a:p>
          <a:p>
            <a:pPr marL="0" indent="0">
              <a:buNone/>
            </a:pP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Some TIPS and TRICKS</a:t>
            </a:r>
            <a:endParaRPr lang="en-US" dirty="0"/>
          </a:p>
          <a:p>
            <a:r>
              <a:rPr lang="en-US" dirty="0" smtClean="0"/>
              <a:t>Catchy title</a:t>
            </a:r>
          </a:p>
          <a:p>
            <a:r>
              <a:rPr lang="en-US" dirty="0" smtClean="0"/>
              <a:t>One main line of argument</a:t>
            </a:r>
          </a:p>
          <a:p>
            <a:r>
              <a:rPr lang="en-US" dirty="0" smtClean="0"/>
              <a:t>Artistic catchy style </a:t>
            </a:r>
          </a:p>
          <a:p>
            <a:r>
              <a:rPr lang="en-US" dirty="0" smtClean="0"/>
              <a:t>Audience specific. Who might be the reader of RESPEKT?</a:t>
            </a:r>
          </a:p>
          <a:p>
            <a:r>
              <a:rPr lang="en-US" dirty="0" smtClean="0"/>
              <a:t>Personal story rocks, emotions are strong carriers of a meaning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 for writing blogs 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=USGHnNT4mb4</a:t>
            </a:r>
          </a:p>
        </p:txBody>
      </p:sp>
    </p:spTree>
    <p:extLst>
      <p:ext uri="{BB962C8B-B14F-4D97-AF65-F5344CB8AC3E}">
        <p14:creationId xmlns:p14="http://schemas.microsoft.com/office/powerpoint/2010/main" val="267295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3237264" y="1867930"/>
            <a:ext cx="5852160" cy="3145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9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proposal as a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503480" cy="4050792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sk-SK" dirty="0"/>
              <a:t> </a:t>
            </a:r>
            <a:r>
              <a:rPr lang="en-US" dirty="0" smtClean="0"/>
              <a:t>roadmap to the research</a:t>
            </a:r>
          </a:p>
          <a:p>
            <a:r>
              <a:rPr lang="mr-IN" dirty="0" smtClean="0"/>
              <a:t>…</a:t>
            </a:r>
            <a:r>
              <a:rPr lang="sk-SK" dirty="0" smtClean="0"/>
              <a:t> </a:t>
            </a:r>
            <a:r>
              <a:rPr lang="sk-SK" dirty="0" err="1" smtClean="0"/>
              <a:t>proof</a:t>
            </a:r>
            <a:r>
              <a:rPr lang="sk-SK" dirty="0" smtClean="0"/>
              <a:t> of a </a:t>
            </a:r>
            <a:r>
              <a:rPr lang="sk-SK" dirty="0" err="1" smtClean="0"/>
              <a:t>scientific</a:t>
            </a:r>
            <a:r>
              <a:rPr lang="sk-SK" dirty="0" smtClean="0"/>
              <a:t> </a:t>
            </a:r>
            <a:r>
              <a:rPr lang="sk-SK" dirty="0" err="1" smtClean="0"/>
              <a:t>competence</a:t>
            </a:r>
            <a:endParaRPr lang="sk-SK" dirty="0" smtClean="0"/>
          </a:p>
          <a:p>
            <a:r>
              <a:rPr lang="sk-SK" dirty="0" smtClean="0"/>
              <a:t>... </a:t>
            </a:r>
            <a:r>
              <a:rPr lang="sk-SK" dirty="0" err="1" smtClean="0"/>
              <a:t>means</a:t>
            </a:r>
            <a:r>
              <a:rPr lang="sk-SK" dirty="0" smtClean="0"/>
              <a:t> of </a:t>
            </a:r>
            <a:r>
              <a:rPr lang="sk-SK" dirty="0" err="1" smtClean="0"/>
              <a:t>structuring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argument</a:t>
            </a:r>
          </a:p>
          <a:p>
            <a:r>
              <a:rPr lang="sk-SK" dirty="0" smtClean="0"/>
              <a:t>... </a:t>
            </a:r>
            <a:r>
              <a:rPr lang="sk-SK" dirty="0" err="1" smtClean="0"/>
              <a:t>personal</a:t>
            </a:r>
            <a:r>
              <a:rPr lang="sk-SK" dirty="0" smtClean="0"/>
              <a:t> „</a:t>
            </a:r>
            <a:r>
              <a:rPr lang="sk-SK" dirty="0" err="1" smtClean="0"/>
              <a:t>mind</a:t>
            </a:r>
            <a:r>
              <a:rPr lang="sk-SK" dirty="0" smtClean="0"/>
              <a:t> </a:t>
            </a:r>
            <a:r>
              <a:rPr lang="sk-SK" dirty="0" err="1" smtClean="0"/>
              <a:t>trainer</a:t>
            </a:r>
            <a:r>
              <a:rPr lang="sk-SK" dirty="0" smtClean="0"/>
              <a:t>“ and a </a:t>
            </a:r>
            <a:r>
              <a:rPr lang="sk-SK" dirty="0" err="1" smtClean="0"/>
              <a:t>mirror</a:t>
            </a:r>
            <a:endParaRPr lang="sk-SK" dirty="0" smtClean="0"/>
          </a:p>
          <a:p>
            <a:r>
              <a:rPr lang="sk-SK" dirty="0" smtClean="0"/>
              <a:t>... </a:t>
            </a:r>
            <a:r>
              <a:rPr lang="sk-SK" dirty="0" err="1" smtClean="0"/>
              <a:t>lifebuoy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get </a:t>
            </a:r>
            <a:r>
              <a:rPr lang="sk-SK" dirty="0" err="1" smtClean="0"/>
              <a:t>lost</a:t>
            </a:r>
            <a:endParaRPr lang="sk-SK" dirty="0" smtClean="0"/>
          </a:p>
          <a:p>
            <a:r>
              <a:rPr lang="sk-SK" dirty="0" smtClean="0"/>
              <a:t>... </a:t>
            </a:r>
            <a:r>
              <a:rPr lang="sk-SK" dirty="0" err="1" smtClean="0"/>
              <a:t>basis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scientific</a:t>
            </a:r>
            <a:r>
              <a:rPr lang="sk-SK" dirty="0" smtClean="0"/>
              <a:t> </a:t>
            </a:r>
            <a:r>
              <a:rPr lang="sk-SK" dirty="0" err="1" smtClean="0"/>
              <a:t>co-operation</a:t>
            </a:r>
            <a:endParaRPr lang="sk-SK" dirty="0" smtClean="0"/>
          </a:p>
          <a:p>
            <a:r>
              <a:rPr lang="sk-SK" dirty="0" smtClean="0"/>
              <a:t>... </a:t>
            </a:r>
            <a:r>
              <a:rPr lang="sk-SK" dirty="0" err="1" smtClean="0"/>
              <a:t>necessity</a:t>
            </a:r>
            <a:r>
              <a:rPr lang="sk-SK" dirty="0" smtClean="0"/>
              <a:t> to get </a:t>
            </a:r>
            <a:r>
              <a:rPr lang="sk-SK" dirty="0" err="1" smtClean="0"/>
              <a:t>funding</a:t>
            </a:r>
            <a:endParaRPr lang="sk-SK" dirty="0" smtClean="0"/>
          </a:p>
          <a:p>
            <a:endParaRPr lang="sk-SK" sz="800" dirty="0" smtClean="0"/>
          </a:p>
          <a:p>
            <a:r>
              <a:rPr lang="sk-SK" dirty="0" smtClean="0"/>
              <a:t>.... FLYING CARPET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32" y="2789955"/>
            <a:ext cx="6206438" cy="34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clarify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 and where do I stand? </a:t>
            </a:r>
            <a:endParaRPr lang="en-US" dirty="0"/>
          </a:p>
          <a:p>
            <a:r>
              <a:rPr lang="en-US" dirty="0" smtClean="0"/>
              <a:t>What theoretical tradition I plan to follow on?</a:t>
            </a:r>
          </a:p>
          <a:p>
            <a:r>
              <a:rPr lang="en-US" dirty="0" smtClean="0"/>
              <a:t>How much do I know about the problem?</a:t>
            </a:r>
          </a:p>
          <a:p>
            <a:r>
              <a:rPr lang="en-US" dirty="0" smtClean="0"/>
              <a:t>Do I want to test a theory or do I want to develop a new one?</a:t>
            </a:r>
          </a:p>
          <a:p>
            <a:r>
              <a:rPr lang="en-US" dirty="0" smtClean="0"/>
              <a:t>How much capacity do I have for a research? (time, money, knowledge, access)</a:t>
            </a:r>
          </a:p>
          <a:p>
            <a:r>
              <a:rPr lang="en-US" dirty="0" smtClean="0"/>
              <a:t>I am alone, or are we a few?</a:t>
            </a:r>
          </a:p>
          <a:p>
            <a:r>
              <a:rPr lang="en-US" dirty="0" smtClean="0"/>
              <a:t>What I want to achieve with my research?</a:t>
            </a:r>
          </a:p>
          <a:p>
            <a:r>
              <a:rPr lang="en-US" dirty="0" smtClean="0"/>
              <a:t>To whom am I writing a research proposal?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your own flying carpet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4556" b="54"/>
          <a:stretch/>
        </p:blipFill>
        <p:spPr>
          <a:xfrm>
            <a:off x="5796951" y="2093975"/>
            <a:ext cx="5365630" cy="38755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53865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Seminar task </a:t>
            </a:r>
            <a:r>
              <a:rPr lang="mr-IN" b="1" dirty="0" smtClean="0">
                <a:solidFill>
                  <a:srgbClr val="C00000"/>
                </a:solidFill>
              </a:rPr>
              <a:t>–</a:t>
            </a:r>
            <a:r>
              <a:rPr lang="en-US" b="1" dirty="0" smtClean="0">
                <a:solidFill>
                  <a:srgbClr val="C00000"/>
                </a:solidFill>
              </a:rPr>
              <a:t> individual work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1. think about a research topic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2. specify a research problem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(max 5 sentences)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. formulate a research question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. formulate a hypothesis (</a:t>
            </a:r>
            <a:r>
              <a:rPr lang="en-US" dirty="0" err="1" smtClean="0">
                <a:solidFill>
                  <a:srgbClr val="C00000"/>
                </a:solidFill>
              </a:rPr>
              <a:t>quanti</a:t>
            </a:r>
            <a:r>
              <a:rPr lang="en-US" dirty="0" smtClean="0">
                <a:solidFill>
                  <a:srgbClr val="C00000"/>
                </a:solidFill>
              </a:rPr>
              <a:t>) /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research assumption (</a:t>
            </a:r>
            <a:r>
              <a:rPr lang="en-US" dirty="0" err="1" smtClean="0">
                <a:solidFill>
                  <a:srgbClr val="C00000"/>
                </a:solidFill>
              </a:rPr>
              <a:t>quali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5. decide on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6. justify a research to your supervisor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(3 arguments)</a:t>
            </a:r>
          </a:p>
        </p:txBody>
      </p:sp>
    </p:spTree>
    <p:extLst>
      <p:ext uri="{BB962C8B-B14F-4D97-AF65-F5344CB8AC3E}">
        <p14:creationId xmlns:p14="http://schemas.microsoft.com/office/powerpoint/2010/main" val="138733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research proposal?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Abstract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Literature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Ethical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Time scale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Sustainability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Dissemination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0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Study on writing a research proposal</a:t>
            </a:r>
          </a:p>
          <a:p>
            <a:pPr>
              <a:lnSpc>
                <a:spcPct val="93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“Do you have any idea?” The role of interaction in the research proposal preparation</a:t>
            </a:r>
          </a:p>
          <a:p>
            <a:pPr>
              <a:lnSpc>
                <a:spcPct val="93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Approaches to research proposal drafting: Cases of German and Anglo-Saxon educational systems.</a:t>
            </a:r>
          </a:p>
          <a:p>
            <a:pPr>
              <a:lnSpc>
                <a:spcPct val="93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The sky is falling! Psychological perspective on the failure in research proposal writing</a:t>
            </a:r>
          </a:p>
          <a:p>
            <a:pPr>
              <a:lnSpc>
                <a:spcPct val="93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Writing a research proposal: Study on the reasons of the failure in students’ preparation of a good research proposal from the perspective of 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5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Craft a hook </a:t>
            </a: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Choose two or three key words</a:t>
            </a: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Keep it brief but clear</a:t>
            </a:r>
          </a:p>
          <a:p>
            <a:pPr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Try to avoid jargon or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abbreviations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7767873" y="2093976"/>
            <a:ext cx="3360375" cy="30060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1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5373</TotalTime>
  <Words>1399</Words>
  <Application>Microsoft Macintosh PowerPoint</Application>
  <PresentationFormat>Widescreen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Mangal</vt:lpstr>
      <vt:lpstr>ROCKWELL</vt:lpstr>
      <vt:lpstr>ROCKWELL</vt:lpstr>
      <vt:lpstr>ROCKWELL</vt:lpstr>
      <vt:lpstr>Rockwell Condensed</vt:lpstr>
      <vt:lpstr>Rockwell Extra Bold</vt:lpstr>
      <vt:lpstr>Times New Roman</vt:lpstr>
      <vt:lpstr>Wingdings</vt:lpstr>
      <vt:lpstr>Wood Type</vt:lpstr>
      <vt:lpstr>SOC607: Methodology Seminar</vt:lpstr>
      <vt:lpstr>Course requirements</vt:lpstr>
      <vt:lpstr>research proposal</vt:lpstr>
      <vt:lpstr>Research proposal as a…</vt:lpstr>
      <vt:lpstr>Some things to clarify before</vt:lpstr>
      <vt:lpstr>Designing your own flying carpet</vt:lpstr>
      <vt:lpstr>How to write a research proposal?</vt:lpstr>
      <vt:lpstr>1. Title</vt:lpstr>
      <vt:lpstr>1. TITLE</vt:lpstr>
      <vt:lpstr>2. Abstract</vt:lpstr>
      <vt:lpstr>2. Research Problem</vt:lpstr>
      <vt:lpstr>Purpose of the study</vt:lpstr>
      <vt:lpstr>Research questions</vt:lpstr>
      <vt:lpstr>Research questions</vt:lpstr>
      <vt:lpstr>Strong and weak Research questions</vt:lpstr>
      <vt:lpstr>Research questions</vt:lpstr>
      <vt:lpstr>Research questions</vt:lpstr>
      <vt:lpstr>Clarifying concepts</vt:lpstr>
      <vt:lpstr>Clarifying COncepts</vt:lpstr>
      <vt:lpstr>4. Literature Review</vt:lpstr>
      <vt:lpstr>5. Methodology</vt:lpstr>
      <vt:lpstr>5. Methodology</vt:lpstr>
      <vt:lpstr>6. Ethical Considerations</vt:lpstr>
      <vt:lpstr>7. Time scale</vt:lpstr>
      <vt:lpstr>Reality…</vt:lpstr>
      <vt:lpstr>BESIDES</vt:lpstr>
      <vt:lpstr>8. SUstainability</vt:lpstr>
      <vt:lpstr>9. Dissemination</vt:lpstr>
      <vt:lpstr>10. Budget</vt:lpstr>
      <vt:lpstr>Activity: Revising your RP</vt:lpstr>
      <vt:lpstr>How to write good blogs?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Rapošová</dc:creator>
  <cp:lastModifiedBy>IR</cp:lastModifiedBy>
  <cp:revision>33</cp:revision>
  <cp:lastPrinted>2016-10-20T05:40:30Z</cp:lastPrinted>
  <dcterms:created xsi:type="dcterms:W3CDTF">2016-10-18T11:06:13Z</dcterms:created>
  <dcterms:modified xsi:type="dcterms:W3CDTF">2017-10-24T21:46:20Z</dcterms:modified>
</cp:coreProperties>
</file>