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96" r:id="rId3"/>
    <p:sldId id="302" r:id="rId4"/>
    <p:sldId id="258" r:id="rId5"/>
    <p:sldId id="259" r:id="rId6"/>
    <p:sldId id="278" r:id="rId7"/>
    <p:sldId id="293" r:id="rId8"/>
    <p:sldId id="294" r:id="rId9"/>
    <p:sldId id="279" r:id="rId10"/>
    <p:sldId id="280" r:id="rId11"/>
    <p:sldId id="281" r:id="rId12"/>
    <p:sldId id="298" r:id="rId13"/>
    <p:sldId id="299" r:id="rId14"/>
    <p:sldId id="295" r:id="rId15"/>
    <p:sldId id="282" r:id="rId16"/>
    <p:sldId id="284" r:id="rId17"/>
    <p:sldId id="283" r:id="rId18"/>
    <p:sldId id="285" r:id="rId19"/>
    <p:sldId id="297" r:id="rId20"/>
    <p:sldId id="286" r:id="rId21"/>
    <p:sldId id="300" r:id="rId22"/>
    <p:sldId id="287" r:id="rId23"/>
    <p:sldId id="288" r:id="rId24"/>
    <p:sldId id="289" r:id="rId25"/>
    <p:sldId id="301" r:id="rId2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50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02" autoAdjust="0"/>
    <p:restoredTop sz="82986" autoAdjust="0"/>
  </p:normalViewPr>
  <p:slideViewPr>
    <p:cSldViewPr>
      <p:cViewPr>
        <p:scale>
          <a:sx n="69" d="100"/>
          <a:sy n="69" d="100"/>
        </p:scale>
        <p:origin x="-177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40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84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6.xml"/><Relationship Id="rId18" Type="http://schemas.openxmlformats.org/officeDocument/2006/relationships/slide" Target="slides/slide23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5.xml"/><Relationship Id="rId17" Type="http://schemas.openxmlformats.org/officeDocument/2006/relationships/slide" Target="slides/slide22.xml"/><Relationship Id="rId2" Type="http://schemas.openxmlformats.org/officeDocument/2006/relationships/slide" Target="slides/slide2.xml"/><Relationship Id="rId16" Type="http://schemas.openxmlformats.org/officeDocument/2006/relationships/slide" Target="slides/slide20.xml"/><Relationship Id="rId1" Type="http://schemas.openxmlformats.org/officeDocument/2006/relationships/slide" Target="slides/slide1.xml"/><Relationship Id="rId6" Type="http://schemas.openxmlformats.org/officeDocument/2006/relationships/slide" Target="slides/slide7.xml"/><Relationship Id="rId11" Type="http://schemas.openxmlformats.org/officeDocument/2006/relationships/slide" Target="slides/slide14.xml"/><Relationship Id="rId5" Type="http://schemas.openxmlformats.org/officeDocument/2006/relationships/slide" Target="slides/slide6.xml"/><Relationship Id="rId15" Type="http://schemas.openxmlformats.org/officeDocument/2006/relationships/slide" Target="slides/slide18.xml"/><Relationship Id="rId10" Type="http://schemas.openxmlformats.org/officeDocument/2006/relationships/slide" Target="slides/slide11.xml"/><Relationship Id="rId19" Type="http://schemas.openxmlformats.org/officeDocument/2006/relationships/slide" Target="slides/slide24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9C102-CB5F-455B-96BC-43E65179D372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1173D-6B6A-417C-B5A5-10003D9EEDA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874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808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07293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Proč</a:t>
            </a:r>
            <a:r>
              <a:rPr lang="cs-CZ" b="1" baseline="0" dirty="0" smtClean="0"/>
              <a:t> neodejde - diskuze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51084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99590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39551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49490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</a:t>
            </a:r>
            <a:r>
              <a:rPr lang="cs-CZ" b="1" baseline="0" dirty="0" smtClean="0"/>
              <a:t> na bezmocnost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258798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46122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40634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Napadají vás situace?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961722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4836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58872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9031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322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42799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25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42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21908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364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sz="1000" b="1" dirty="0" smtClean="0"/>
              <a:t>Jak si představíte oběť DN ?</a:t>
            </a:r>
          </a:p>
          <a:p>
            <a:endParaRPr lang="cs-CZ" sz="1000" b="1" dirty="0" smtClean="0"/>
          </a:p>
          <a:p>
            <a:r>
              <a:rPr lang="cs-CZ" sz="1000" b="1" dirty="0" smtClean="0"/>
              <a:t>Video + diskuze</a:t>
            </a:r>
            <a:endParaRPr lang="cs-CZ" sz="1000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32515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026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7712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smtClean="0"/>
              <a:t>Cvičení – kdo je oběť?</a:t>
            </a:r>
            <a:endParaRPr lang="cs-CZ" b="1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39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1173D-6B6A-417C-B5A5-10003D9EEDAD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588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24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913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1616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1279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455262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999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15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9173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466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46567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F8ACF00-E440-4FC4-B2D9-0CA5CE4B6EA5}" type="datetimeFigureOut">
              <a:rPr lang="cs-CZ" smtClean="0"/>
              <a:pPr/>
              <a:t>02.10.2017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7036D09-EF11-4EBF-817E-427246562FB9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3664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966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4853136"/>
          </a:xfrm>
        </p:spPr>
        <p:txBody>
          <a:bodyPr/>
          <a:lstStyle/>
          <a:p>
            <a:pPr marL="0" indent="0">
              <a:buNone/>
            </a:pPr>
            <a:endParaRPr lang="cs-CZ" dirty="0" smtClean="0"/>
          </a:p>
          <a:p>
            <a:pPr marL="0" indent="0" algn="ctr">
              <a:buNone/>
            </a:pPr>
            <a:r>
              <a:rPr lang="cs-CZ" b="1" dirty="0" smtClean="0"/>
              <a:t> </a:t>
            </a:r>
            <a:r>
              <a:rPr lang="cs-CZ" sz="4400" b="1" dirty="0" smtClean="0"/>
              <a:t>Psychologie oběti</a:t>
            </a:r>
            <a:r>
              <a:rPr lang="cs-CZ" sz="4000" b="1" dirty="0" smtClean="0"/>
              <a:t> </a:t>
            </a:r>
          </a:p>
          <a:p>
            <a:pPr marL="0" indent="0" algn="ctr">
              <a:buNone/>
            </a:pPr>
            <a:r>
              <a:rPr lang="cs-CZ" sz="4000" b="1" dirty="0" smtClean="0"/>
              <a:t>domácího násilí</a:t>
            </a:r>
          </a:p>
          <a:p>
            <a:pPr marL="0" lvl="1" indent="0">
              <a:spcBef>
                <a:spcPct val="0"/>
              </a:spcBef>
              <a:buClr>
                <a:srgbClr val="FF9933"/>
              </a:buClr>
              <a:buNone/>
              <a:defRPr/>
            </a:pPr>
            <a:endParaRPr lang="cs-CZ" altLang="cs-CZ" sz="1800" b="1" dirty="0" smtClean="0">
              <a:solidFill>
                <a:schemeClr val="bg1">
                  <a:lumMod val="50000"/>
                </a:schemeClr>
              </a:solidFill>
              <a:latin typeface="Source Sans Pro"/>
              <a:ea typeface="+mj-ea"/>
              <a:cs typeface="+mj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2" y="4221088"/>
            <a:ext cx="2784629" cy="17281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98000" endPos="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/>
          <a:lstStyle/>
          <a:p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> </a:t>
            </a:r>
            <a:endParaRPr lang="cs-CZ" sz="3000" b="1" dirty="0">
              <a:solidFill>
                <a:schemeClr val="bg1"/>
              </a:solidFill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124744"/>
            <a:ext cx="8579296" cy="5616624"/>
          </a:xfrm>
        </p:spPr>
        <p:txBody>
          <a:bodyPr/>
          <a:lstStyle/>
          <a:p>
            <a:pPr algn="just"/>
            <a:r>
              <a:rPr lang="cs-CZ" dirty="0">
                <a:latin typeface="Source Sans Pro" pitchFamily="34" charset="-18"/>
              </a:rPr>
              <a:t>Psychické potíže</a:t>
            </a:r>
          </a:p>
          <a:p>
            <a:pPr marL="0" lvl="0" indent="0" algn="just">
              <a:buNone/>
            </a:pPr>
            <a:r>
              <a:rPr lang="cs-CZ" sz="2400" dirty="0">
                <a:latin typeface="Source Sans Pro" pitchFamily="34" charset="-18"/>
              </a:rPr>
              <a:t>      </a:t>
            </a:r>
            <a:r>
              <a:rPr lang="cs-CZ" sz="2800" dirty="0">
                <a:latin typeface="Source Sans Pro" pitchFamily="34" charset="-18"/>
              </a:rPr>
              <a:t>- </a:t>
            </a:r>
            <a:r>
              <a:rPr lang="cs-CZ" sz="2800" dirty="0" smtClean="0">
                <a:latin typeface="Source Sans Pro"/>
              </a:rPr>
              <a:t>vina, stud, </a:t>
            </a:r>
            <a:r>
              <a:rPr lang="cs-CZ" sz="2800" dirty="0">
                <a:latin typeface="Source Sans Pro"/>
              </a:rPr>
              <a:t>úzkosti, </a:t>
            </a:r>
            <a:r>
              <a:rPr lang="cs-CZ" sz="2800" dirty="0" smtClean="0">
                <a:latin typeface="Source Sans Pro"/>
              </a:rPr>
              <a:t>strachy, </a:t>
            </a:r>
            <a:r>
              <a:rPr lang="cs-CZ" sz="2800" dirty="0">
                <a:latin typeface="Source Sans Pro"/>
              </a:rPr>
              <a:t>pochyby, </a:t>
            </a:r>
            <a:endParaRPr lang="cs-CZ" sz="2800" dirty="0" smtClean="0">
              <a:latin typeface="Source Sans Pro"/>
            </a:endParaRP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bezradnost, citová prázdnota, bezmoc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zvýšená psychická zranitelnost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>
                <a:latin typeface="Source Sans Pro"/>
              </a:rPr>
              <a:t>noční </a:t>
            </a:r>
            <a:r>
              <a:rPr lang="cs-CZ" sz="2800" dirty="0" smtClean="0">
                <a:latin typeface="Source Sans Pro"/>
              </a:rPr>
              <a:t>můry, </a:t>
            </a:r>
            <a:r>
              <a:rPr lang="cs-CZ" sz="2800" dirty="0">
                <a:latin typeface="Source Sans Pro"/>
              </a:rPr>
              <a:t>vtíravé myšlenky přes </a:t>
            </a:r>
            <a:r>
              <a:rPr lang="cs-CZ" sz="2800" dirty="0" smtClean="0">
                <a:latin typeface="Source Sans Pro"/>
              </a:rPr>
              <a:t>den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- ztráta </a:t>
            </a:r>
            <a:r>
              <a:rPr lang="cs-CZ" sz="2800" dirty="0">
                <a:latin typeface="Source Sans Pro"/>
              </a:rPr>
              <a:t>sebevědomí</a:t>
            </a:r>
            <a:r>
              <a:rPr lang="cs-CZ" sz="2800" dirty="0" smtClean="0">
                <a:latin typeface="Source Sans Pro"/>
              </a:rPr>
              <a:t> a psychické stability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dirty="0" err="1" smtClean="0">
                <a:latin typeface="Source Sans Pro"/>
              </a:rPr>
              <a:t>depresivita</a:t>
            </a:r>
            <a:r>
              <a:rPr lang="cs-CZ" sz="2800" dirty="0" smtClean="0">
                <a:latin typeface="Source Sans Pro"/>
              </a:rPr>
              <a:t>, emoční labilita</a:t>
            </a:r>
          </a:p>
          <a:p>
            <a:pPr marL="0" lvl="0" indent="0" algn="just">
              <a:buNone/>
            </a:pPr>
            <a:r>
              <a:rPr lang="cs-CZ" sz="2800" dirty="0" smtClean="0">
                <a:latin typeface="Source Sans Pro"/>
              </a:rPr>
              <a:t>     - nesoustředěnost</a:t>
            </a:r>
            <a:r>
              <a:rPr lang="cs-CZ" sz="2800" dirty="0">
                <a:latin typeface="Source Sans Pro"/>
              </a:rPr>
              <a:t>, neklid, </a:t>
            </a:r>
            <a:r>
              <a:rPr lang="cs-CZ" sz="2800" dirty="0" smtClean="0">
                <a:latin typeface="Source Sans Pro"/>
              </a:rPr>
              <a:t>vznětlivost</a:t>
            </a:r>
          </a:p>
          <a:p>
            <a:pPr marL="0" lvl="0" indent="0" algn="just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</a:t>
            </a:r>
          </a:p>
          <a:p>
            <a:pPr marL="0" lvl="0" indent="0" algn="just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                                                    … a </a:t>
            </a:r>
            <a:r>
              <a:rPr lang="cs-CZ" sz="2400" dirty="0">
                <a:latin typeface="Source Sans Pro"/>
              </a:rPr>
              <a:t>mnoho </a:t>
            </a:r>
            <a:r>
              <a:rPr lang="cs-CZ" sz="2400" dirty="0" smtClean="0">
                <a:latin typeface="Source Sans Pro"/>
              </a:rPr>
              <a:t>dalších</a:t>
            </a:r>
            <a:endParaRPr lang="cs-CZ" sz="2400" dirty="0">
              <a:latin typeface="Source Sans Pro"/>
            </a:endParaRPr>
          </a:p>
          <a:p>
            <a:endParaRPr lang="cs-CZ" sz="24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6331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/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Manipulace s realitou: </a:t>
            </a:r>
            <a:r>
              <a:rPr lang="cs-CZ" altLang="cs-CZ" sz="2800" dirty="0" smtClean="0">
                <a:latin typeface="Source Sans Pro"/>
              </a:rPr>
              <a:t>oběť </a:t>
            </a:r>
            <a:r>
              <a:rPr lang="cs-CZ" altLang="cs-CZ" sz="2800" dirty="0">
                <a:latin typeface="Source Sans Pro"/>
              </a:rPr>
              <a:t>vidí realitu pokřiveným způsoben, hledá nějaké vysvětlení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Zablokované ventilování vzteku: </a:t>
            </a:r>
            <a:r>
              <a:rPr lang="cs-CZ" altLang="cs-CZ" sz="2800" dirty="0" smtClean="0">
                <a:latin typeface="Source Sans Pro"/>
              </a:rPr>
              <a:t>utíkání </a:t>
            </a:r>
            <a:r>
              <a:rPr lang="cs-CZ" altLang="cs-CZ" sz="2800" dirty="0">
                <a:latin typeface="Source Sans Pro"/>
              </a:rPr>
              <a:t>před konflikty, </a:t>
            </a:r>
            <a:r>
              <a:rPr lang="cs-CZ" altLang="cs-CZ" sz="2800" dirty="0" smtClean="0">
                <a:latin typeface="Source Sans Pro"/>
              </a:rPr>
              <a:t>neschopnost </a:t>
            </a:r>
            <a:r>
              <a:rPr lang="cs-CZ" altLang="cs-CZ" sz="2800" dirty="0">
                <a:latin typeface="Source Sans Pro"/>
              </a:rPr>
              <a:t>vyjadřovat své </a:t>
            </a:r>
            <a:r>
              <a:rPr lang="cs-CZ" altLang="cs-CZ" sz="2800" dirty="0" smtClean="0">
                <a:latin typeface="Source Sans Pro"/>
              </a:rPr>
              <a:t>pocity, potřeby, hranice</a:t>
            </a:r>
            <a:endParaRPr lang="cs-CZ" altLang="cs-CZ" sz="2800" b="1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>
                <a:latin typeface="Source Sans Pro"/>
              </a:rPr>
              <a:t>Disociace: </a:t>
            </a:r>
            <a:r>
              <a:rPr lang="cs-CZ" altLang="cs-CZ" sz="2800" dirty="0">
                <a:latin typeface="Source Sans Pro"/>
              </a:rPr>
              <a:t>otupění prožívání </a:t>
            </a:r>
            <a:r>
              <a:rPr lang="cs-CZ" altLang="cs-CZ" sz="2800" dirty="0" smtClean="0">
                <a:latin typeface="Source Sans Pro"/>
              </a:rPr>
              <a:t>emocí (slouží jako ochrana před </a:t>
            </a:r>
            <a:r>
              <a:rPr lang="cs-CZ" altLang="cs-CZ" sz="2800" dirty="0">
                <a:latin typeface="Source Sans Pro"/>
              </a:rPr>
              <a:t>plným prožíváním </a:t>
            </a:r>
            <a:r>
              <a:rPr lang="cs-CZ" altLang="cs-CZ" sz="2800" dirty="0" smtClean="0">
                <a:latin typeface="Source Sans Pro"/>
              </a:rPr>
              <a:t>bolesti)</a:t>
            </a:r>
            <a:endParaRPr lang="cs-CZ" altLang="cs-CZ" sz="2800" dirty="0">
              <a:latin typeface="Source Sans Pro"/>
            </a:endParaRP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Minimalizace </a:t>
            </a:r>
            <a:r>
              <a:rPr lang="cs-CZ" altLang="cs-CZ" sz="2800" b="1" dirty="0">
                <a:latin typeface="Source Sans Pro"/>
              </a:rPr>
              <a:t>násilí: </a:t>
            </a:r>
            <a:r>
              <a:rPr lang="cs-CZ" altLang="cs-CZ" sz="2800" dirty="0" smtClean="0">
                <a:latin typeface="Source Sans Pro"/>
              </a:rPr>
              <a:t>bagatelizace </a:t>
            </a:r>
            <a:r>
              <a:rPr lang="cs-CZ" altLang="cs-CZ" sz="2800" dirty="0">
                <a:latin typeface="Source Sans Pro"/>
              </a:rPr>
              <a:t>a racionalizace násilí, sebeobviňování a pochyby o sobě </a:t>
            </a:r>
            <a:r>
              <a:rPr lang="cs-CZ" altLang="cs-CZ" sz="2800" dirty="0" smtClean="0">
                <a:latin typeface="Source Sans Pro"/>
              </a:rPr>
              <a:t>samé, popírání, utajování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cs-CZ" altLang="cs-CZ" sz="2800" b="1" dirty="0" smtClean="0">
                <a:latin typeface="Source Sans Pro"/>
              </a:rPr>
              <a:t>Přílišná </a:t>
            </a:r>
            <a:r>
              <a:rPr lang="cs-CZ" altLang="cs-CZ" sz="2800" b="1" dirty="0">
                <a:latin typeface="Source Sans Pro"/>
              </a:rPr>
              <a:t>ochota vyhovět: </a:t>
            </a:r>
            <a:r>
              <a:rPr lang="cs-CZ" altLang="cs-CZ" sz="2800" dirty="0">
                <a:latin typeface="Source Sans Pro"/>
              </a:rPr>
              <a:t>naučený postup, uplatňuje i vůči jiným autoritám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Problematické </a:t>
            </a:r>
            <a:r>
              <a:rPr lang="cs-CZ" sz="3600" b="1" dirty="0">
                <a:latin typeface="Source Sans Pro"/>
              </a:rPr>
              <a:t>chování oběti</a:t>
            </a:r>
          </a:p>
        </p:txBody>
      </p:sp>
    </p:spTree>
    <p:extLst>
      <p:ext uri="{BB962C8B-B14F-4D97-AF65-F5344CB8AC3E}">
        <p14:creationId xmlns:p14="http://schemas.microsoft.com/office/powerpoint/2010/main" val="130009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syndrom</a:t>
            </a:r>
            <a:endParaRPr lang="cs-CZ" sz="4000" b="1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specifická </a:t>
            </a:r>
            <a:r>
              <a:rPr lang="cs-CZ" u="sng" dirty="0">
                <a:latin typeface="Source Sans Pro"/>
              </a:rPr>
              <a:t>pozitivní emoční i afektivní vazba </a:t>
            </a:r>
            <a:r>
              <a:rPr lang="cs-CZ" dirty="0">
                <a:latin typeface="Source Sans Pro"/>
              </a:rPr>
              <a:t>oběti </a:t>
            </a:r>
            <a:r>
              <a:rPr lang="cs-CZ" dirty="0" smtClean="0">
                <a:latin typeface="Source Sans Pro"/>
              </a:rPr>
              <a:t>na </a:t>
            </a:r>
            <a:r>
              <a:rPr lang="cs-CZ" dirty="0">
                <a:latin typeface="Source Sans Pro"/>
              </a:rPr>
              <a:t>pachateli trestného činu </a:t>
            </a:r>
            <a:endParaRPr lang="cs-CZ" dirty="0" smtClean="0">
              <a:latin typeface="Source Sans Pro"/>
            </a:endParaRPr>
          </a:p>
          <a:p>
            <a:r>
              <a:rPr lang="cs-CZ" u="sng" dirty="0">
                <a:latin typeface="Source Sans Pro"/>
              </a:rPr>
              <a:t>solidarizující chování </a:t>
            </a:r>
            <a:r>
              <a:rPr lang="cs-CZ" dirty="0">
                <a:latin typeface="Source Sans Pro"/>
              </a:rPr>
              <a:t>oběti s pachatelem, až zapírání uskutečněných trestných činů</a:t>
            </a:r>
          </a:p>
          <a:p>
            <a:r>
              <a:rPr lang="cs-CZ" dirty="0" smtClean="0">
                <a:latin typeface="Source Sans Pro"/>
              </a:rPr>
              <a:t>částečná </a:t>
            </a:r>
            <a:r>
              <a:rPr lang="cs-CZ" u="sng" dirty="0" smtClean="0">
                <a:latin typeface="Source Sans Pro"/>
              </a:rPr>
              <a:t>identifikace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s hodnotami a jednáním násilníka </a:t>
            </a:r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vzniká </a:t>
            </a:r>
            <a:r>
              <a:rPr lang="cs-CZ" dirty="0">
                <a:latin typeface="Source Sans Pro"/>
              </a:rPr>
              <a:t>z potřeby oběti nalézt alespoň trochu racionální vysvětlení pro vlastní postavení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673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Stockholmský </a:t>
            </a:r>
            <a:r>
              <a:rPr lang="cs-CZ" sz="4000" b="1" dirty="0">
                <a:latin typeface="Source Sans Pro"/>
              </a:rPr>
              <a:t>syndrom</a:t>
            </a:r>
            <a:endParaRPr lang="cs-CZ" sz="4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3760" y="1860848"/>
            <a:ext cx="8568952" cy="4997152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Source Sans Pro"/>
              </a:rPr>
              <a:t>Vzniká v situacích</a:t>
            </a:r>
            <a:r>
              <a:rPr lang="cs-CZ" dirty="0" smtClean="0">
                <a:latin typeface="Source Sans Pro"/>
              </a:rPr>
              <a:t>:</a:t>
            </a:r>
            <a:endParaRPr lang="cs-CZ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závislosti oběti na </a:t>
            </a:r>
            <a:r>
              <a:rPr lang="cs-CZ" dirty="0" smtClean="0">
                <a:latin typeface="Source Sans Pro"/>
              </a:rPr>
              <a:t>pachateli</a:t>
            </a:r>
          </a:p>
          <a:p>
            <a:r>
              <a:rPr lang="cs-CZ" dirty="0">
                <a:latin typeface="Source Sans Pro"/>
              </a:rPr>
              <a:t>nemožnosti utéct (i domnělé) </a:t>
            </a:r>
          </a:p>
          <a:p>
            <a:r>
              <a:rPr lang="cs-CZ" dirty="0">
                <a:latin typeface="Source Sans Pro"/>
              </a:rPr>
              <a:t>ohrožení </a:t>
            </a:r>
            <a:r>
              <a:rPr lang="cs-CZ" dirty="0" smtClean="0">
                <a:latin typeface="Source Sans Pro"/>
              </a:rPr>
              <a:t>života, zdraví </a:t>
            </a:r>
          </a:p>
          <a:p>
            <a:r>
              <a:rPr lang="cs-CZ" dirty="0">
                <a:latin typeface="Source Sans Pro"/>
              </a:rPr>
              <a:t>čas od času vstřícného pachatelova chování vůči oběti </a:t>
            </a:r>
          </a:p>
          <a:p>
            <a:r>
              <a:rPr lang="cs-CZ" dirty="0" smtClean="0">
                <a:latin typeface="Source Sans Pro"/>
              </a:rPr>
              <a:t>izolace od ostatních lidí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4869160"/>
            <a:ext cx="3607744" cy="182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6068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5460" y="701824"/>
            <a:ext cx="8229600" cy="1143000"/>
          </a:xfrm>
        </p:spPr>
        <p:txBody>
          <a:bodyPr/>
          <a:lstStyle/>
          <a:p>
            <a:r>
              <a:rPr lang="cs-CZ" sz="1000" dirty="0" smtClean="0"/>
              <a:t> </a:t>
            </a:r>
            <a:r>
              <a:rPr lang="cs-CZ" dirty="0"/>
              <a:t/>
            </a:r>
            <a:br>
              <a:rPr lang="cs-CZ" dirty="0"/>
            </a:br>
            <a:r>
              <a:rPr lang="cs-CZ" b="1" dirty="0" smtClean="0"/>
              <a:t>Syndrom týrané ženy / partnera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5460" y="2332037"/>
            <a:ext cx="8229600" cy="4525963"/>
          </a:xfrm>
        </p:spPr>
        <p:txBody>
          <a:bodyPr/>
          <a:lstStyle/>
          <a:p>
            <a:pPr lvl="0"/>
            <a:r>
              <a:rPr lang="cs-CZ" sz="4000" dirty="0"/>
              <a:t>sebezničující reakce</a:t>
            </a:r>
          </a:p>
          <a:p>
            <a:pPr lvl="0"/>
            <a:endParaRPr lang="cs-CZ" sz="1400" dirty="0" smtClean="0"/>
          </a:p>
          <a:p>
            <a:pPr lvl="0"/>
            <a:r>
              <a:rPr lang="cs-CZ" sz="4000" dirty="0" smtClean="0"/>
              <a:t>naučená bezmocnost</a:t>
            </a:r>
          </a:p>
          <a:p>
            <a:pPr lvl="0"/>
            <a:endParaRPr lang="cs-CZ" sz="1400" dirty="0" smtClean="0"/>
          </a:p>
          <a:p>
            <a:r>
              <a:rPr lang="cs-CZ" sz="4000" dirty="0" smtClean="0"/>
              <a:t>posttraumatická stresová porucha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423349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07504" y="1844824"/>
            <a:ext cx="8928992" cy="4869160"/>
          </a:xfrm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= přirozená strategie </a:t>
            </a:r>
            <a:r>
              <a:rPr lang="cs-CZ" altLang="cs-CZ" dirty="0" smtClean="0">
                <a:latin typeface="Source Sans Pro"/>
              </a:rPr>
              <a:t>vyr</a:t>
            </a:r>
            <a:r>
              <a:rPr lang="cs-CZ" altLang="cs-CZ" dirty="0">
                <a:latin typeface="Source Sans Pro"/>
              </a:rPr>
              <a:t>ovnání se s </a:t>
            </a:r>
            <a:endParaRPr lang="cs-CZ" altLang="cs-CZ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opakovaným </a:t>
            </a:r>
            <a:r>
              <a:rPr lang="cs-CZ" dirty="0">
                <a:latin typeface="Source Sans Pro"/>
              </a:rPr>
              <a:t>a nevypočitatelným </a:t>
            </a:r>
            <a:r>
              <a:rPr lang="cs-CZ" altLang="cs-CZ" dirty="0" smtClean="0">
                <a:latin typeface="Source Sans Pro"/>
              </a:rPr>
              <a:t>násilím</a:t>
            </a:r>
            <a:r>
              <a:rPr lang="cs-CZ" altLang="cs-CZ" b="1" dirty="0" smtClean="0">
                <a:latin typeface="Source Sans Pro"/>
              </a:rPr>
              <a:t> </a:t>
            </a:r>
            <a:endParaRPr lang="cs-CZ" altLang="cs-CZ" b="1" dirty="0">
              <a:latin typeface="Source Sans Pro"/>
            </a:endParaRPr>
          </a:p>
          <a:p>
            <a:pPr marL="0" indent="0">
              <a:buNone/>
            </a:pPr>
            <a:endParaRPr lang="cs-CZ" altLang="cs-CZ" sz="800" b="1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= důsledek </a:t>
            </a:r>
            <a:r>
              <a:rPr lang="cs-CZ" u="sng" dirty="0">
                <a:latin typeface="Source Sans Pro"/>
              </a:rPr>
              <a:t>tzv. paradoxní vazby</a:t>
            </a:r>
            <a:r>
              <a:rPr lang="cs-CZ" dirty="0">
                <a:latin typeface="Source Sans Pro"/>
              </a:rPr>
              <a:t> týrané ženy </a:t>
            </a:r>
            <a:r>
              <a:rPr lang="cs-CZ" dirty="0" smtClean="0">
                <a:latin typeface="Source Sans Pro"/>
              </a:rPr>
              <a:t>   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na partnera,</a:t>
            </a: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altLang="cs-CZ" dirty="0" smtClean="0">
                <a:latin typeface="Source Sans Pro"/>
              </a:rPr>
              <a:t>           ta vzniká zejména při nevypočitatelném 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střídání dvou modalit chování pachatele </a:t>
            </a:r>
          </a:p>
          <a:p>
            <a:pPr marL="0" indent="0">
              <a:buNone/>
            </a:pPr>
            <a:r>
              <a:rPr lang="cs-CZ" altLang="cs-CZ" dirty="0">
                <a:latin typeface="Source Sans Pro"/>
              </a:rPr>
              <a:t> </a:t>
            </a:r>
            <a:r>
              <a:rPr lang="cs-CZ" altLang="cs-CZ" dirty="0" smtClean="0">
                <a:latin typeface="Source Sans Pro"/>
              </a:rPr>
              <a:t>          – slušné a špatné zacházení </a:t>
            </a:r>
            <a:r>
              <a:rPr lang="cs-CZ" altLang="cs-CZ" sz="2400" dirty="0" smtClean="0">
                <a:latin typeface="Source Sans Pro"/>
              </a:rPr>
              <a:t>(</a:t>
            </a:r>
            <a:r>
              <a:rPr lang="cs-CZ" altLang="cs-CZ" sz="2400" dirty="0" err="1" smtClean="0">
                <a:latin typeface="Source Sans Pro"/>
              </a:rPr>
              <a:t>Jekyll</a:t>
            </a:r>
            <a:r>
              <a:rPr lang="cs-CZ" altLang="cs-CZ" sz="2400" dirty="0" smtClean="0">
                <a:latin typeface="Source Sans Pro"/>
              </a:rPr>
              <a:t> a Hyde).</a:t>
            </a: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dirty="0" smtClean="0">
              <a:latin typeface="Source Sans Pro"/>
            </a:endParaRPr>
          </a:p>
          <a:p>
            <a:pPr marL="0" indent="0">
              <a:lnSpc>
                <a:spcPct val="90000"/>
              </a:lnSpc>
              <a:buClr>
                <a:srgbClr val="FF9933"/>
              </a:buClr>
              <a:buNone/>
              <a:defRPr/>
            </a:pPr>
            <a:endParaRPr lang="cs-CZ" altLang="cs-CZ" sz="2800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reakce </a:t>
            </a:r>
            <a:r>
              <a:rPr lang="cs-CZ" sz="3200" dirty="0" smtClean="0">
                <a:latin typeface="Source Sans Pro"/>
              </a:rPr>
              <a:t/>
            </a:r>
            <a:br>
              <a:rPr lang="cs-CZ" sz="3200" dirty="0" smtClean="0">
                <a:latin typeface="Source Sans Pro"/>
              </a:rPr>
            </a:br>
            <a:endParaRPr lang="cs-CZ" sz="32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21104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556792"/>
            <a:ext cx="8229600" cy="51125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= manipulace </a:t>
            </a:r>
            <a:r>
              <a:rPr lang="cs-CZ" dirty="0">
                <a:latin typeface="Source Sans Pro"/>
              </a:rPr>
              <a:t>s realitou </a:t>
            </a:r>
            <a:r>
              <a:rPr lang="cs-CZ" dirty="0" smtClean="0">
                <a:latin typeface="Source Sans Pro"/>
              </a:rPr>
              <a:t>                              </a:t>
            </a:r>
          </a:p>
          <a:p>
            <a:pPr marL="0" indent="0">
              <a:buNone/>
            </a:pPr>
            <a:endParaRPr lang="cs-CZ" sz="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</a:t>
            </a:r>
          </a:p>
          <a:p>
            <a:pPr marL="0" indent="0">
              <a:buNone/>
            </a:pPr>
            <a:endParaRPr lang="cs-CZ" sz="2800" dirty="0"/>
          </a:p>
          <a:p>
            <a:pPr marL="0" indent="0">
              <a:buNone/>
            </a:pPr>
            <a:endParaRPr lang="cs-CZ" sz="1000" dirty="0" smtClean="0"/>
          </a:p>
          <a:p>
            <a:pPr marL="0" indent="0">
              <a:buNone/>
            </a:pPr>
            <a:r>
              <a:rPr lang="cs-CZ" sz="2800" dirty="0"/>
              <a:t> </a:t>
            </a:r>
            <a:r>
              <a:rPr lang="cs-CZ" sz="2800" dirty="0" smtClean="0"/>
              <a:t>      </a:t>
            </a:r>
            <a:r>
              <a:rPr lang="cs-CZ" sz="2800" b="1" dirty="0" smtClean="0"/>
              <a:t>- </a:t>
            </a:r>
            <a:r>
              <a:rPr lang="cs-CZ" sz="2800" dirty="0" smtClean="0">
                <a:latin typeface="Source Sans Pro"/>
              </a:rPr>
              <a:t>oběť si vytváří vlastní </a:t>
            </a:r>
            <a:r>
              <a:rPr lang="cs-CZ" sz="2800" dirty="0">
                <a:latin typeface="Source Sans Pro"/>
              </a:rPr>
              <a:t>mentální skript </a:t>
            </a:r>
            <a:r>
              <a:rPr lang="cs-CZ" sz="2800" dirty="0" smtClean="0">
                <a:latin typeface="Source Sans Pro"/>
              </a:rPr>
              <a:t>světa</a:t>
            </a:r>
            <a:r>
              <a:rPr lang="cs-CZ" sz="2800" dirty="0">
                <a:latin typeface="Source Sans Pro"/>
              </a:rPr>
              <a:t>, </a:t>
            </a:r>
            <a:r>
              <a:rPr lang="cs-CZ" sz="2800" dirty="0" smtClean="0">
                <a:latin typeface="Source Sans Pro"/>
              </a:rPr>
              <a:t>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ve </a:t>
            </a:r>
            <a:r>
              <a:rPr lang="cs-CZ" sz="2800" dirty="0">
                <a:latin typeface="Source Sans Pro"/>
              </a:rPr>
              <a:t>kterém má i nevysvětlitelné </a:t>
            </a:r>
            <a:r>
              <a:rPr lang="cs-CZ" sz="2800" dirty="0" smtClean="0">
                <a:latin typeface="Source Sans Pro"/>
              </a:rPr>
              <a:t>násilí 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  své zdánlivě </a:t>
            </a:r>
            <a:r>
              <a:rPr lang="cs-CZ" sz="2800" u="sng" dirty="0" smtClean="0">
                <a:latin typeface="Source Sans Pro"/>
              </a:rPr>
              <a:t>logické důvody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- </a:t>
            </a:r>
            <a:r>
              <a:rPr lang="cs-CZ" sz="2800" u="sng" dirty="0" smtClean="0">
                <a:latin typeface="Source Sans Pro"/>
              </a:rPr>
              <a:t>vytváření přijatelnější reality</a:t>
            </a:r>
            <a:r>
              <a:rPr lang="cs-CZ" sz="2800" dirty="0" smtClean="0">
                <a:latin typeface="Source Sans Pro"/>
              </a:rPr>
              <a:t>, pomáhá 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 fungovat </a:t>
            </a:r>
            <a:r>
              <a:rPr lang="cs-CZ" sz="2800" dirty="0">
                <a:latin typeface="Source Sans Pro"/>
              </a:rPr>
              <a:t>v nezbytných životních rolích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  - většinou je zde přítomno </a:t>
            </a:r>
            <a:r>
              <a:rPr lang="cs-CZ" sz="2800" u="sng" dirty="0" smtClean="0">
                <a:latin typeface="Source Sans Pro"/>
              </a:rPr>
              <a:t>sebeobviňování</a:t>
            </a:r>
          </a:p>
          <a:p>
            <a:endParaRPr lang="cs-CZ" sz="2800" dirty="0" smtClean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reakce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     </a:t>
            </a:r>
            <a:endParaRPr lang="cs-CZ" sz="4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340768"/>
            <a:ext cx="3888432" cy="2090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49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53752" y="1700808"/>
            <a:ext cx="9036496" cy="4968552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popírání viny útočníka</a:t>
            </a:r>
          </a:p>
          <a:p>
            <a:r>
              <a:rPr lang="cs-CZ" dirty="0">
                <a:latin typeface="Source Sans Pro"/>
              </a:rPr>
              <a:t>minimalizace následků, bagatelizace</a:t>
            </a:r>
          </a:p>
          <a:p>
            <a:r>
              <a:rPr lang="cs-CZ" dirty="0">
                <a:latin typeface="Source Sans Pro"/>
              </a:rPr>
              <a:t>popírání viktimizace (amnézie, disociace)</a:t>
            </a:r>
          </a:p>
          <a:p>
            <a:r>
              <a:rPr lang="cs-CZ" dirty="0">
                <a:latin typeface="Source Sans Pro"/>
              </a:rPr>
              <a:t>odmítání možností záchrany </a:t>
            </a:r>
          </a:p>
          <a:p>
            <a:pPr marL="0" indent="0">
              <a:buNone/>
            </a:pPr>
            <a:endParaRPr lang="cs-CZ" dirty="0"/>
          </a:p>
          <a:p>
            <a:endParaRPr lang="cs-CZ" dirty="0" smtClean="0"/>
          </a:p>
          <a:p>
            <a:pPr marL="0" indent="0" algn="ctr">
              <a:buNone/>
            </a:pPr>
            <a:r>
              <a:rPr lang="cs-CZ" b="1" dirty="0">
                <a:latin typeface="Source Sans Pro"/>
              </a:rPr>
              <a:t>Nelze u týraných osob vnímat jako psychopatologii či charakterovou slabost!!!</a:t>
            </a:r>
            <a:endParaRPr lang="cs-CZ" altLang="cs-CZ" b="1" dirty="0">
              <a:latin typeface="Source Sans Pro"/>
            </a:endParaRPr>
          </a:p>
          <a:p>
            <a:endParaRPr lang="cs-CZ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Sebezničující </a:t>
            </a:r>
            <a:r>
              <a:rPr lang="cs-CZ" sz="4000" dirty="0">
                <a:latin typeface="Source Sans Pro"/>
              </a:rPr>
              <a:t>reak</a:t>
            </a:r>
            <a:r>
              <a:rPr lang="cs-CZ" sz="3600" dirty="0">
                <a:latin typeface="Source Sans Pro"/>
              </a:rPr>
              <a:t>ce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202691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sz="3600" dirty="0">
                <a:latin typeface="Source Sans Pro"/>
              </a:rPr>
              <a:t/>
            </a:r>
            <a:br>
              <a:rPr lang="cs-CZ" sz="3600" dirty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bezmocnost</a:t>
            </a:r>
            <a:endParaRPr lang="cs-CZ" sz="4000" dirty="0">
              <a:latin typeface="Source Sans Pro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844824"/>
            <a:ext cx="8784976" cy="5141168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v</a:t>
            </a:r>
            <a:r>
              <a:rPr lang="cs-CZ" dirty="0" smtClean="0">
                <a:latin typeface="Source Sans Pro"/>
              </a:rPr>
              <a:t>zniká u lidí, </a:t>
            </a:r>
            <a:r>
              <a:rPr lang="cs-CZ" dirty="0">
                <a:latin typeface="Source Sans Pro"/>
              </a:rPr>
              <a:t>kteří „uvízli v situacích vyvolávajících masivní úzkost</a:t>
            </a:r>
            <a:r>
              <a:rPr lang="cs-CZ" dirty="0" smtClean="0">
                <a:latin typeface="Source Sans Pro"/>
              </a:rPr>
              <a:t>“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stav </a:t>
            </a:r>
            <a:r>
              <a:rPr lang="cs-CZ" dirty="0">
                <a:latin typeface="Source Sans Pro"/>
              </a:rPr>
              <a:t>demotivace a rezignace, </a:t>
            </a:r>
            <a:r>
              <a:rPr lang="cs-CZ" dirty="0" smtClean="0">
                <a:latin typeface="Source Sans Pro"/>
              </a:rPr>
              <a:t>dojem</a:t>
            </a:r>
            <a:r>
              <a:rPr lang="cs-CZ" dirty="0">
                <a:latin typeface="Source Sans Pro"/>
              </a:rPr>
              <a:t>, že nemá smysl se o cokoli </a:t>
            </a:r>
            <a:r>
              <a:rPr lang="cs-CZ" dirty="0" smtClean="0">
                <a:latin typeface="Source Sans Pro"/>
              </a:rPr>
              <a:t>snažit</a:t>
            </a: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přesvědčení, že nelze na chodu událostí nic změnit, nemá smysl pokoušet se aktivně o nějaký zásah či </a:t>
            </a:r>
            <a:r>
              <a:rPr lang="cs-CZ" dirty="0" smtClean="0">
                <a:latin typeface="Source Sans Pro"/>
              </a:rPr>
              <a:t>změnu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93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 smtClean="0">
                <a:latin typeface="Source Sans Pro"/>
              </a:rPr>
              <a:t>   </a:t>
            </a:r>
            <a:r>
              <a:rPr lang="cs-CZ" dirty="0" smtClean="0">
                <a:latin typeface="Source Sans Pro"/>
              </a:rPr>
              <a:t/>
            </a:r>
            <a:br>
              <a:rPr lang="cs-CZ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Naučená </a:t>
            </a:r>
            <a:r>
              <a:rPr lang="cs-CZ" sz="4000" dirty="0">
                <a:latin typeface="Source Sans Pro"/>
              </a:rPr>
              <a:t>bezmocnost</a:t>
            </a:r>
            <a:endParaRPr lang="cs-CZ" sz="4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004" y="1443886"/>
            <a:ext cx="8229600" cy="5225474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krajně </a:t>
            </a:r>
            <a:r>
              <a:rPr lang="cs-CZ" dirty="0" smtClean="0">
                <a:latin typeface="Source Sans Pro"/>
              </a:rPr>
              <a:t>nízké sebevědomí, </a:t>
            </a:r>
            <a:r>
              <a:rPr lang="cs-CZ" dirty="0">
                <a:latin typeface="Source Sans Pro"/>
              </a:rPr>
              <a:t>negativní </a:t>
            </a:r>
            <a:r>
              <a:rPr lang="cs-CZ" dirty="0" smtClean="0">
                <a:latin typeface="Source Sans Pro"/>
              </a:rPr>
              <a:t>sebehodnocení</a:t>
            </a:r>
          </a:p>
          <a:p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ztráta respektu ke své vlastní </a:t>
            </a:r>
            <a:r>
              <a:rPr lang="cs-CZ" dirty="0" smtClean="0">
                <a:latin typeface="Source Sans Pro"/>
              </a:rPr>
              <a:t>osobě</a:t>
            </a:r>
          </a:p>
          <a:p>
            <a:pPr lvl="0"/>
            <a:endParaRPr lang="cs-CZ" sz="1050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nejistota, </a:t>
            </a:r>
            <a:r>
              <a:rPr lang="cs-CZ" dirty="0" smtClean="0">
                <a:latin typeface="Source Sans Pro"/>
              </a:rPr>
              <a:t>nerozhodnost</a:t>
            </a: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sz="1050" dirty="0" smtClean="0">
              <a:latin typeface="Source Sans Pro"/>
            </a:endParaRPr>
          </a:p>
          <a:p>
            <a:pPr marL="0" lvl="0" indent="0">
              <a:buNone/>
            </a:pPr>
            <a:endParaRPr lang="cs-CZ" sz="1050" dirty="0">
              <a:latin typeface="Source Sans Pro"/>
            </a:endParaRPr>
          </a:p>
          <a:p>
            <a:pPr marL="0" lvl="0" indent="0">
              <a:buNone/>
            </a:pPr>
            <a:endParaRPr lang="cs-CZ" dirty="0" smtClean="0">
              <a:latin typeface="Source Sans Pro"/>
            </a:endParaRPr>
          </a:p>
          <a:p>
            <a:pPr marL="0" lvl="0" indent="0">
              <a:buNone/>
            </a:pPr>
            <a:r>
              <a:rPr lang="cs-CZ" dirty="0" smtClean="0">
                <a:latin typeface="Source Sans Pro"/>
              </a:rPr>
              <a:t>Bezmocnost </a:t>
            </a:r>
            <a:r>
              <a:rPr lang="cs-CZ" dirty="0">
                <a:latin typeface="Source Sans Pro"/>
              </a:rPr>
              <a:t>se přenáší i na jiné situace, než jsou ty, v nichž původně vznikla.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3236" y="3284983"/>
            <a:ext cx="3839244" cy="2149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6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</a:t>
            </a:r>
            <a:endParaRPr lang="cs-CZ" sz="36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9642" y="1628800"/>
            <a:ext cx="8672838" cy="514116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1. domácí násilí a jeho oběť obecně</a:t>
            </a:r>
          </a:p>
          <a:p>
            <a:pPr marL="514350" indent="-514350">
              <a:buAutoNum type="arabicPeriod"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2. psychologický profil oběti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+ potíže tělesné, psychické, v sociálním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 fungování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3. problematické chování oběti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4. stockholmský syndrom</a:t>
            </a:r>
          </a:p>
        </p:txBody>
      </p:sp>
    </p:spTree>
    <p:extLst>
      <p:ext uri="{BB962C8B-B14F-4D97-AF65-F5344CB8AC3E}">
        <p14:creationId xmlns:p14="http://schemas.microsoft.com/office/powerpoint/2010/main" val="2070091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82154"/>
          </a:xfrm>
        </p:spPr>
        <p:txBody>
          <a:bodyPr/>
          <a:lstStyle/>
          <a:p>
            <a:r>
              <a:rPr lang="cs-CZ" sz="36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Psychické trauma</a:t>
            </a:r>
            <a:r>
              <a:rPr lang="cs-CZ" sz="4000" b="1" dirty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4000" b="1" dirty="0">
                <a:latin typeface="Source Sans Pro" pitchFamily="34" charset="-18"/>
                <a:cs typeface="Times New Roman" pitchFamily="18" charset="0"/>
              </a:rPr>
            </a:br>
            <a:endParaRPr lang="cs-CZ" sz="40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844824"/>
            <a:ext cx="9144000" cy="4896544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psychické zranění, duševní stav </a:t>
            </a:r>
            <a:r>
              <a:rPr lang="cs-CZ" dirty="0" smtClean="0">
                <a:latin typeface="Source Sans Pro"/>
              </a:rPr>
              <a:t>jako reakce na zážitek </a:t>
            </a:r>
            <a:r>
              <a:rPr lang="cs-CZ" dirty="0">
                <a:latin typeface="Source Sans Pro"/>
              </a:rPr>
              <a:t>mimo </a:t>
            </a:r>
            <a:r>
              <a:rPr lang="cs-CZ" dirty="0" smtClean="0">
                <a:latin typeface="Source Sans Pro"/>
              </a:rPr>
              <a:t>běžné zkušenosti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>
                <a:latin typeface="Source Sans Pro"/>
              </a:rPr>
              <a:t>zážitek, který ve velké míře </a:t>
            </a:r>
            <a:r>
              <a:rPr lang="cs-CZ" u="sng" dirty="0">
                <a:latin typeface="Source Sans Pro"/>
              </a:rPr>
              <a:t>porušuje duševní </a:t>
            </a:r>
            <a:r>
              <a:rPr lang="cs-CZ" u="sng" dirty="0" smtClean="0">
                <a:latin typeface="Source Sans Pro"/>
              </a:rPr>
              <a:t>rovnováhu</a:t>
            </a:r>
          </a:p>
          <a:p>
            <a:pPr>
              <a:lnSpc>
                <a:spcPct val="80000"/>
              </a:lnSpc>
              <a:defRPr/>
            </a:pPr>
            <a:endParaRPr lang="cs-CZ" sz="110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dirty="0" smtClean="0">
                <a:latin typeface="Source Sans Pro"/>
              </a:rPr>
              <a:t>náročnost zážitku </a:t>
            </a:r>
            <a:r>
              <a:rPr lang="cs-CZ" u="sng" dirty="0" smtClean="0">
                <a:latin typeface="Source Sans Pro"/>
              </a:rPr>
              <a:t>omezuje schopnost</a:t>
            </a:r>
            <a:r>
              <a:rPr lang="cs-CZ" dirty="0" smtClean="0">
                <a:latin typeface="Source Sans Pro"/>
              </a:rPr>
              <a:t> jej </a:t>
            </a:r>
            <a:r>
              <a:rPr lang="cs-CZ" dirty="0">
                <a:latin typeface="Source Sans Pro"/>
              </a:rPr>
              <a:t>vstřebat a </a:t>
            </a:r>
            <a:r>
              <a:rPr lang="cs-CZ" u="sng" dirty="0">
                <a:latin typeface="Source Sans Pro"/>
              </a:rPr>
              <a:t>vyrovnat se</a:t>
            </a: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s ním okamžitě</a:t>
            </a:r>
          </a:p>
          <a:p>
            <a:pPr>
              <a:lnSpc>
                <a:spcPct val="80000"/>
              </a:lnSpc>
              <a:defRPr/>
            </a:pPr>
            <a:endParaRPr lang="cs-CZ" sz="1050" dirty="0" smtClean="0">
              <a:latin typeface="Source Sans Pro"/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dirty="0" smtClean="0">
                <a:latin typeface="Source Sans Pro"/>
              </a:rPr>
              <a:t>dochází k </a:t>
            </a:r>
            <a:r>
              <a:rPr lang="cs-CZ" altLang="cs-CZ" u="sng" dirty="0" smtClean="0">
                <a:latin typeface="Source Sans Pro"/>
              </a:rPr>
              <a:t>vyřazení</a:t>
            </a:r>
            <a:r>
              <a:rPr lang="cs-CZ" altLang="cs-CZ" dirty="0" smtClean="0">
                <a:latin typeface="Source Sans Pro"/>
              </a:rPr>
              <a:t> biologických </a:t>
            </a:r>
            <a:r>
              <a:rPr lang="cs-CZ" altLang="cs-CZ" dirty="0">
                <a:latin typeface="Source Sans Pro"/>
              </a:rPr>
              <a:t>a </a:t>
            </a:r>
            <a:r>
              <a:rPr lang="cs-CZ" altLang="cs-CZ" dirty="0" smtClean="0">
                <a:latin typeface="Source Sans Pro"/>
              </a:rPr>
              <a:t>psychických </a:t>
            </a:r>
            <a:r>
              <a:rPr lang="cs-CZ" altLang="cs-CZ" u="sng" dirty="0" smtClean="0">
                <a:latin typeface="Source Sans Pro"/>
              </a:rPr>
              <a:t>adaptačních mechanismů</a:t>
            </a:r>
            <a:r>
              <a:rPr lang="cs-CZ" altLang="cs-CZ" dirty="0" smtClean="0">
                <a:latin typeface="Source Sans Pro"/>
              </a:rPr>
              <a:t> člověka</a:t>
            </a:r>
          </a:p>
          <a:p>
            <a:pPr>
              <a:lnSpc>
                <a:spcPct val="80000"/>
              </a:lnSpc>
              <a:defRPr/>
            </a:pPr>
            <a:endParaRPr lang="cs-CZ" altLang="cs-CZ" sz="1050" dirty="0">
              <a:latin typeface="Source Sans Pro"/>
            </a:endParaRPr>
          </a:p>
          <a:p>
            <a:pPr>
              <a:lnSpc>
                <a:spcPct val="80000"/>
              </a:lnSpc>
              <a:buFont typeface="Arial" charset="0"/>
              <a:buChar char="•"/>
              <a:defRPr/>
            </a:pPr>
            <a:r>
              <a:rPr lang="cs-CZ" altLang="cs-CZ" dirty="0" smtClean="0">
                <a:latin typeface="Source Sans Pro"/>
              </a:rPr>
              <a:t>má vliv na emoce, chování, myšlení, tělo</a:t>
            </a:r>
            <a:endParaRPr lang="cs-CZ" alt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235460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Následky traumatu</a:t>
            </a:r>
            <a:endParaRPr lang="cs-CZ" sz="4000" dirty="0">
              <a:latin typeface="Source Sans Pro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17638"/>
            <a:ext cx="8507288" cy="532373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a</a:t>
            </a:r>
            <a:r>
              <a:rPr lang="cs-CZ" dirty="0" smtClean="0">
                <a:latin typeface="Source Sans Pro"/>
              </a:rPr>
              <a:t>kutně - silná stresová reakce</a:t>
            </a:r>
          </a:p>
          <a:p>
            <a:pPr>
              <a:buFontTx/>
              <a:buChar char="→"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inhibice</a:t>
            </a:r>
            <a:r>
              <a:rPr lang="cs-CZ" dirty="0">
                <a:latin typeface="Source Sans Pro"/>
              </a:rPr>
              <a:t>, </a:t>
            </a:r>
            <a:r>
              <a:rPr lang="cs-CZ" dirty="0" smtClean="0">
                <a:latin typeface="Source Sans Pro"/>
              </a:rPr>
              <a:t>znehybnění</a:t>
            </a: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</a:t>
            </a:r>
            <a:r>
              <a:rPr lang="pt-BR" dirty="0" smtClean="0">
                <a:latin typeface="Source Sans Pro"/>
              </a:rPr>
              <a:t>zmaten</a:t>
            </a:r>
            <a:r>
              <a:rPr lang="cs-CZ" dirty="0" err="1" smtClean="0">
                <a:latin typeface="Source Sans Pro"/>
              </a:rPr>
              <a:t>ost</a:t>
            </a:r>
            <a:r>
              <a:rPr lang="pt-BR" dirty="0" smtClean="0">
                <a:latin typeface="Source Sans Pro"/>
              </a:rPr>
              <a:t>, agresiv</a:t>
            </a:r>
            <a:r>
              <a:rPr lang="cs-CZ" dirty="0" err="1" smtClean="0">
                <a:latin typeface="Source Sans Pro"/>
              </a:rPr>
              <a:t>ita</a:t>
            </a:r>
            <a:r>
              <a:rPr lang="cs-CZ" dirty="0" smtClean="0">
                <a:latin typeface="Source Sans Pro"/>
              </a:rPr>
              <a:t>, </a:t>
            </a:r>
            <a:r>
              <a:rPr lang="pt-BR" dirty="0" smtClean="0">
                <a:latin typeface="Source Sans Pro"/>
              </a:rPr>
              <a:t>dezorient</a:t>
            </a:r>
            <a:r>
              <a:rPr lang="cs-CZ" dirty="0" err="1" smtClean="0">
                <a:latin typeface="Source Sans Pro"/>
              </a:rPr>
              <a:t>ace</a:t>
            </a:r>
            <a:endParaRPr lang="cs-CZ" dirty="0">
              <a:latin typeface="Source Sans Pro"/>
            </a:endParaRPr>
          </a:p>
          <a:p>
            <a:pPr>
              <a:buFontTx/>
              <a:buChar char="→"/>
            </a:pPr>
            <a:r>
              <a:rPr lang="cs-CZ" dirty="0" smtClean="0">
                <a:latin typeface="Source Sans Pro"/>
              </a:rPr>
              <a:t> bušení srdce, zrychlené dýchání, sucho v  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ústech, třes, zimnice či pocity na zvracení</a:t>
            </a:r>
          </a:p>
          <a:p>
            <a:pPr>
              <a:buFontTx/>
              <a:buChar char="→"/>
            </a:pPr>
            <a:endParaRPr lang="cs-CZ" sz="1050" dirty="0" smtClean="0">
              <a:latin typeface="Source Sans Pro"/>
            </a:endParaRPr>
          </a:p>
          <a:p>
            <a:pPr lvl="0"/>
            <a:r>
              <a:rPr lang="cs-CZ" dirty="0" smtClean="0">
                <a:latin typeface="Source Sans Pro"/>
              </a:rPr>
              <a:t>dlouhodobě - psychické </a:t>
            </a:r>
            <a:r>
              <a:rPr lang="cs-CZ" dirty="0">
                <a:latin typeface="Source Sans Pro"/>
              </a:rPr>
              <a:t>problémy, vážná onemocnění, neopodstatněné </a:t>
            </a:r>
            <a:r>
              <a:rPr lang="cs-CZ" dirty="0" smtClean="0">
                <a:latin typeface="Source Sans Pro"/>
              </a:rPr>
              <a:t>bolesti, poruchy kognitivních funkcí </a:t>
            </a:r>
            <a:r>
              <a:rPr lang="cs-CZ" sz="2400" dirty="0" smtClean="0">
                <a:latin typeface="Source Sans Pro"/>
              </a:rPr>
              <a:t>(paměť, pozornost)</a:t>
            </a:r>
            <a:endParaRPr lang="cs-CZ" sz="2400" dirty="0">
              <a:latin typeface="Source Sans Pro"/>
            </a:endParaRPr>
          </a:p>
          <a:p>
            <a:endParaRPr lang="cs-CZ" sz="105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p</a:t>
            </a:r>
            <a:r>
              <a:rPr lang="cs-CZ" dirty="0" smtClean="0">
                <a:latin typeface="Source Sans Pro"/>
              </a:rPr>
              <a:t>osttraumatická stresová porucha</a:t>
            </a:r>
            <a:endParaRPr lang="cs-CZ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78897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1143000"/>
          </a:xfrm>
        </p:spPr>
        <p:txBody>
          <a:bodyPr/>
          <a:lstStyle/>
          <a:p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6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sz="4000" dirty="0" smtClean="0">
                <a:latin typeface="Source Sans Pro" pitchFamily="34" charset="-18"/>
                <a:cs typeface="Times New Roman" pitchFamily="18" charset="0"/>
              </a:rPr>
              <a:t>Posttraumatická stresová porucha</a:t>
            </a:r>
            <a:endParaRPr lang="cs-CZ" sz="4000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323528" y="1745432"/>
            <a:ext cx="8640960" cy="514116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>
              <a:lnSpc>
                <a:spcPct val="80000"/>
              </a:lnSpc>
              <a:defRPr/>
            </a:pPr>
            <a:r>
              <a:rPr lang="cs-CZ" altLang="cs-CZ" u="sng" dirty="0" smtClean="0">
                <a:latin typeface="Source Sans Pro"/>
              </a:rPr>
              <a:t>duševní </a:t>
            </a:r>
            <a:r>
              <a:rPr lang="cs-CZ" altLang="cs-CZ" u="sng" dirty="0">
                <a:latin typeface="Source Sans Pro"/>
              </a:rPr>
              <a:t>porucha</a:t>
            </a:r>
            <a:r>
              <a:rPr lang="cs-CZ" altLang="cs-CZ" dirty="0">
                <a:latin typeface="Source Sans Pro"/>
              </a:rPr>
              <a:t>, která vzniká po náhlých, </a:t>
            </a:r>
            <a:r>
              <a:rPr lang="cs-CZ" altLang="cs-CZ" dirty="0" smtClean="0">
                <a:latin typeface="Source Sans Pro"/>
              </a:rPr>
              <a:t>život či </a:t>
            </a:r>
            <a:r>
              <a:rPr lang="cs-CZ" altLang="cs-CZ" dirty="0">
                <a:latin typeface="Source Sans Pro"/>
              </a:rPr>
              <a:t>osobní integritu ohrožujících </a:t>
            </a:r>
            <a:r>
              <a:rPr lang="cs-CZ" altLang="cs-CZ" dirty="0" smtClean="0">
                <a:latin typeface="Source Sans Pro"/>
              </a:rPr>
              <a:t>událostech </a:t>
            </a:r>
          </a:p>
          <a:p>
            <a:pPr>
              <a:lnSpc>
                <a:spcPct val="80000"/>
              </a:lnSpc>
              <a:defRPr/>
            </a:pPr>
            <a:endParaRPr lang="cs-CZ" altLang="cs-CZ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příznaky trvají </a:t>
            </a:r>
            <a:r>
              <a:rPr lang="cs-CZ" u="sng" dirty="0">
                <a:latin typeface="Source Sans Pro"/>
              </a:rPr>
              <a:t>déle než </a:t>
            </a:r>
            <a:r>
              <a:rPr lang="cs-CZ" u="sng" dirty="0" smtClean="0">
                <a:latin typeface="Source Sans Pro"/>
              </a:rPr>
              <a:t>měsíc</a:t>
            </a:r>
            <a:r>
              <a:rPr lang="cs-CZ" dirty="0" smtClean="0">
                <a:latin typeface="Source Sans Pro"/>
              </a:rPr>
              <a:t>, mohou </a:t>
            </a:r>
            <a:r>
              <a:rPr lang="cs-CZ" dirty="0">
                <a:latin typeface="Source Sans Pro"/>
              </a:rPr>
              <a:t>se objevit </a:t>
            </a:r>
            <a:r>
              <a:rPr lang="cs-CZ" dirty="0" smtClean="0">
                <a:latin typeface="Source Sans Pro"/>
              </a:rPr>
              <a:t>ihned, </a:t>
            </a:r>
            <a:r>
              <a:rPr lang="cs-CZ" dirty="0">
                <a:latin typeface="Source Sans Pro"/>
              </a:rPr>
              <a:t>většinou však s odstupem času, výjimečně za několik </a:t>
            </a:r>
            <a:r>
              <a:rPr lang="cs-CZ" dirty="0" smtClean="0">
                <a:latin typeface="Source Sans Pro"/>
              </a:rPr>
              <a:t>let </a:t>
            </a: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  <a:p>
            <a:endParaRPr lang="cs-CZ" dirty="0" smtClean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5588" y="4941168"/>
            <a:ext cx="2628900" cy="173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09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628800"/>
            <a:ext cx="8784976" cy="5229200"/>
          </a:xfrm>
        </p:spPr>
        <p:txBody>
          <a:bodyPr/>
          <a:lstStyle/>
          <a:p>
            <a:r>
              <a:rPr lang="cs-CZ" dirty="0">
                <a:latin typeface="Source Sans Pro"/>
              </a:rPr>
              <a:t>r</a:t>
            </a:r>
            <a:r>
              <a:rPr lang="cs-CZ" dirty="0" smtClean="0">
                <a:latin typeface="Source Sans Pro"/>
              </a:rPr>
              <a:t>ozpomínání na trauma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vzpomínky, děsivé sny</a:t>
            </a:r>
          </a:p>
          <a:p>
            <a:pPr marL="0" indent="0">
              <a:buNone/>
            </a:pPr>
            <a:r>
              <a:rPr lang="cs-CZ" sz="2800" dirty="0" smtClean="0">
                <a:latin typeface="Source Sans Pro"/>
              </a:rPr>
              <a:t>    - někdy </a:t>
            </a:r>
            <a:r>
              <a:rPr lang="cs-CZ" sz="2800" dirty="0">
                <a:latin typeface="Source Sans Pro"/>
              </a:rPr>
              <a:t>dojde k náhlému znovuprožití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hrůzných </a:t>
            </a:r>
            <a:r>
              <a:rPr lang="cs-CZ" sz="2800" dirty="0">
                <a:latin typeface="Source Sans Pro"/>
              </a:rPr>
              <a:t>emocí a vegetativních příznaků </a:t>
            </a: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bez vzpomínek </a:t>
            </a:r>
            <a:r>
              <a:rPr lang="cs-CZ" sz="2800" dirty="0">
                <a:latin typeface="Source Sans Pro"/>
              </a:rPr>
              <a:t>na </a:t>
            </a:r>
            <a:r>
              <a:rPr lang="cs-CZ" sz="2800" dirty="0" smtClean="0">
                <a:latin typeface="Source Sans Pro"/>
              </a:rPr>
              <a:t>traumatickou událost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egativní emoce, ztráta </a:t>
            </a:r>
            <a:r>
              <a:rPr lang="cs-CZ" dirty="0">
                <a:latin typeface="Source Sans Pro"/>
              </a:rPr>
              <a:t>pozitivních </a:t>
            </a:r>
            <a:r>
              <a:rPr lang="cs-CZ" dirty="0" smtClean="0">
                <a:latin typeface="Source Sans Pro"/>
              </a:rPr>
              <a:t>emocí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zabezpečovací a/nebo vyhýbavé </a:t>
            </a:r>
            <a:r>
              <a:rPr lang="cs-CZ" dirty="0" smtClean="0">
                <a:latin typeface="Source Sans Pro"/>
              </a:rPr>
              <a:t>chování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zvýšená psychická a tělesná </a:t>
            </a:r>
            <a:r>
              <a:rPr lang="cs-CZ" dirty="0" smtClean="0">
                <a:latin typeface="Source Sans Pro"/>
              </a:rPr>
              <a:t>vzrušivost</a:t>
            </a:r>
          </a:p>
          <a:p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  <a:p>
            <a:endParaRPr lang="cs-CZ" dirty="0"/>
          </a:p>
          <a:p>
            <a:endParaRPr lang="cs-CZ" dirty="0" smtClean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000" dirty="0" smtClean="0">
                <a:latin typeface="Source Sans Pro"/>
              </a:rPr>
              <a:t>   </a:t>
            </a:r>
            <a:r>
              <a:rPr lang="cs-CZ" sz="4000" dirty="0" smtClean="0">
                <a:latin typeface="Source Sans Pro"/>
              </a:rPr>
              <a:t/>
            </a:r>
            <a:br>
              <a:rPr lang="cs-CZ" sz="4000" dirty="0" smtClean="0">
                <a:latin typeface="Source Sans Pro"/>
              </a:rPr>
            </a:br>
            <a:r>
              <a:rPr lang="cs-CZ" sz="4000" dirty="0" smtClean="0">
                <a:latin typeface="Source Sans Pro"/>
              </a:rPr>
              <a:t>Příznaky PTSD</a:t>
            </a:r>
            <a:endParaRPr lang="cs-CZ" sz="4000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4690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251520" y="1708900"/>
            <a:ext cx="8640960" cy="4960460"/>
          </a:xfrm>
        </p:spPr>
        <p:txBody>
          <a:bodyPr/>
          <a:lstStyle/>
          <a:p>
            <a:r>
              <a:rPr lang="cs-CZ" dirty="0" smtClean="0">
                <a:latin typeface="Source Sans Pro"/>
              </a:rPr>
              <a:t>narušený spánek</a:t>
            </a:r>
          </a:p>
          <a:p>
            <a:pPr marL="0" indent="0">
              <a:buNone/>
            </a:pPr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problémy se </a:t>
            </a:r>
            <a:r>
              <a:rPr lang="cs-CZ" dirty="0" smtClean="0">
                <a:latin typeface="Source Sans Pro"/>
              </a:rPr>
              <a:t>soustředěním</a:t>
            </a:r>
          </a:p>
          <a:p>
            <a:endParaRPr lang="cs-CZ" sz="1000" dirty="0" smtClean="0">
              <a:latin typeface="Source Sans Pro"/>
            </a:endParaRPr>
          </a:p>
          <a:p>
            <a:r>
              <a:rPr lang="cs-CZ" dirty="0">
                <a:latin typeface="Source Sans Pro"/>
              </a:rPr>
              <a:t>i</a:t>
            </a:r>
            <a:r>
              <a:rPr lang="cs-CZ" dirty="0" smtClean="0">
                <a:latin typeface="Source Sans Pro"/>
              </a:rPr>
              <a:t>mpulzivita, výbušnost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>
                <a:latin typeface="Source Sans Pro"/>
              </a:rPr>
              <a:t>přehnané úlekové </a:t>
            </a:r>
            <a:r>
              <a:rPr lang="cs-CZ" dirty="0" smtClean="0">
                <a:latin typeface="Source Sans Pro"/>
              </a:rPr>
              <a:t>reakce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err="1" smtClean="0">
                <a:latin typeface="Source Sans Pro"/>
              </a:rPr>
              <a:t>hypervigilita</a:t>
            </a:r>
            <a:r>
              <a:rPr lang="cs-CZ" dirty="0" smtClean="0">
                <a:latin typeface="Source Sans Pro"/>
              </a:rPr>
              <a:t> </a:t>
            </a:r>
            <a:r>
              <a:rPr lang="cs-CZ" dirty="0">
                <a:latin typeface="Source Sans Pro"/>
              </a:rPr>
              <a:t>(zvýšená bdělost – „lekavost</a:t>
            </a:r>
            <a:r>
              <a:rPr lang="cs-CZ" dirty="0" smtClean="0">
                <a:latin typeface="Source Sans Pro"/>
              </a:rPr>
              <a:t>”)</a:t>
            </a:r>
          </a:p>
          <a:p>
            <a:endParaRPr lang="cs-CZ" sz="1000" dirty="0">
              <a:latin typeface="Source Sans Pro"/>
            </a:endParaRPr>
          </a:p>
          <a:p>
            <a:r>
              <a:rPr lang="cs-CZ" dirty="0" smtClean="0">
                <a:latin typeface="Source Sans Pro"/>
              </a:rPr>
              <a:t>změněné vzpomínky, odcizení</a:t>
            </a:r>
            <a:endParaRPr lang="cs-CZ" dirty="0">
              <a:latin typeface="Source Sans Pro"/>
            </a:endParaRPr>
          </a:p>
          <a:p>
            <a:endParaRPr lang="cs-CZ" dirty="0">
              <a:latin typeface="Source Sans Pro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016204"/>
          </a:xfrm>
        </p:spPr>
        <p:txBody>
          <a:bodyPr/>
          <a:lstStyle/>
          <a:p>
            <a:r>
              <a:rPr lang="cs-CZ" sz="4000" dirty="0" smtClean="0">
                <a:latin typeface="Source Sans Pro"/>
                <a:ea typeface="+mn-ea"/>
                <a:cs typeface="+mn-cs"/>
              </a:rPr>
              <a:t>Další možné příznaky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22050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/>
          <a:lstStyle/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r>
              <a:rPr lang="cs-CZ" sz="4000" dirty="0" smtClean="0">
                <a:latin typeface="Source Sans Pro"/>
              </a:rPr>
              <a:t>Děkuji za pozornost! </a:t>
            </a: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endParaRPr lang="cs-CZ" sz="4000" dirty="0" smtClean="0">
              <a:latin typeface="Source Sans Pro"/>
            </a:endParaRPr>
          </a:p>
          <a:p>
            <a:pPr marL="0" indent="0" algn="ctr">
              <a:buNone/>
            </a:pPr>
            <a:endParaRPr lang="cs-CZ" sz="4000" dirty="0">
              <a:latin typeface="Source Sans Pro"/>
            </a:endParaRP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Mgr. Urbánková Tereza</a:t>
            </a:r>
          </a:p>
          <a:p>
            <a:pPr marL="0" indent="0" algn="ctr">
              <a:buNone/>
            </a:pPr>
            <a:r>
              <a:rPr lang="cs-CZ" sz="2800" dirty="0" smtClean="0">
                <a:latin typeface="Source Sans Pro"/>
              </a:rPr>
              <a:t>Persefona </a:t>
            </a:r>
            <a:r>
              <a:rPr lang="cs-CZ" sz="2800" dirty="0" err="1" smtClean="0">
                <a:latin typeface="Source Sans Pro"/>
              </a:rPr>
              <a:t>z.s</a:t>
            </a:r>
            <a:r>
              <a:rPr lang="cs-CZ" sz="2800" dirty="0" smtClean="0">
                <a:latin typeface="Source Sans Pro"/>
              </a:rPr>
              <a:t>., Gorkého 17 Brno</a:t>
            </a:r>
            <a:endParaRPr lang="cs-CZ" sz="2800" dirty="0">
              <a:latin typeface="Source Sans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4137" y="3284984"/>
            <a:ext cx="3895725" cy="117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74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400" dirty="0" smtClean="0">
                <a:latin typeface="Source Sans Pro"/>
              </a:rPr>
              <a:t>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3600" dirty="0" smtClean="0">
                <a:latin typeface="Source Sans Pro"/>
              </a:rPr>
              <a:t>Obsah přednášky 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7240" y="1556792"/>
            <a:ext cx="8435280" cy="4813995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latin typeface="Source Sans Pro"/>
              </a:rPr>
              <a:t>5. </a:t>
            </a:r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yndrom </a:t>
            </a:r>
            <a:r>
              <a:rPr lang="cs-CZ" dirty="0">
                <a:latin typeface="Source Sans Pro"/>
              </a:rPr>
              <a:t>týrané ženy </a:t>
            </a:r>
            <a:r>
              <a:rPr lang="cs-CZ" dirty="0" smtClean="0">
                <a:latin typeface="Source Sans Pro"/>
              </a:rPr>
              <a:t>/ partnera</a:t>
            </a:r>
            <a:endParaRPr lang="cs-CZ" dirty="0">
              <a:latin typeface="Source Sans Pro"/>
            </a:endParaRP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      - sebezničující </a:t>
            </a:r>
            <a:r>
              <a:rPr lang="cs-CZ" dirty="0" smtClean="0">
                <a:latin typeface="Source Sans Pro"/>
              </a:rPr>
              <a:t>reakce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naučená bezmocnost</a:t>
            </a: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       - psychické trauma obecně + </a:t>
            </a:r>
          </a:p>
          <a:p>
            <a:pPr marL="0" indent="0">
              <a:buNone/>
            </a:pPr>
            <a:r>
              <a:rPr lang="cs-CZ" dirty="0">
                <a:latin typeface="Source Sans Pro"/>
              </a:rPr>
              <a:t> </a:t>
            </a:r>
            <a:r>
              <a:rPr lang="cs-CZ" dirty="0" smtClean="0">
                <a:latin typeface="Source Sans Pro"/>
              </a:rPr>
              <a:t>        posttraumatická stresová porucha</a:t>
            </a:r>
          </a:p>
          <a:p>
            <a:pPr marL="0" indent="0">
              <a:buNone/>
            </a:pPr>
            <a:endParaRPr lang="cs-CZ" dirty="0">
              <a:latin typeface="Source Sans Pro"/>
            </a:endParaRPr>
          </a:p>
          <a:p>
            <a:pPr marL="0" indent="0">
              <a:buNone/>
            </a:pPr>
            <a:endParaRPr lang="cs-CZ" dirty="0">
              <a:latin typeface="Source Sans Pro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482" y="4797152"/>
            <a:ext cx="5111035" cy="1854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784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2400" dirty="0" smtClean="0">
                <a:latin typeface="Source Sans Pro"/>
              </a:rPr>
              <a:t>   </a:t>
            </a:r>
            <a:r>
              <a:rPr lang="cs-CZ" sz="3600" dirty="0" smtClean="0">
                <a:latin typeface="Source Sans Pro"/>
              </a:rPr>
              <a:t/>
            </a:r>
            <a:br>
              <a:rPr lang="cs-CZ" sz="3600" dirty="0" smtClean="0">
                <a:latin typeface="Source Sans Pro"/>
              </a:rPr>
            </a:br>
            <a:r>
              <a:rPr lang="cs-CZ" sz="4000" b="1" dirty="0" smtClean="0">
                <a:latin typeface="Source Sans Pro"/>
              </a:rPr>
              <a:t>Domácí </a:t>
            </a:r>
            <a:r>
              <a:rPr lang="cs-CZ" sz="4000" b="1" dirty="0">
                <a:latin typeface="Source Sans Pro"/>
              </a:rPr>
              <a:t>násilí…</a:t>
            </a:r>
            <a:br>
              <a:rPr lang="cs-CZ" sz="4000" b="1" dirty="0">
                <a:latin typeface="Source Sans Pro"/>
              </a:rPr>
            </a:br>
            <a: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40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846138"/>
            <a:ext cx="8229600" cy="5895230"/>
          </a:xfrm>
        </p:spPr>
        <p:txBody>
          <a:bodyPr/>
          <a:lstStyle/>
          <a:p>
            <a:pPr marL="0" indent="0">
              <a:buNone/>
            </a:pPr>
            <a:endParaRPr lang="cs-CZ" sz="4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…vzniká ve </a:t>
            </a:r>
            <a:r>
              <a:rPr lang="cs-CZ" dirty="0">
                <a:latin typeface="Source Sans Pro"/>
              </a:rPr>
              <a:t>všech typech rodinných a </a:t>
            </a:r>
            <a:r>
              <a:rPr lang="cs-CZ" dirty="0" smtClean="0">
                <a:latin typeface="Source Sans Pro"/>
              </a:rPr>
              <a:t>obdobných vztahů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…vyskytuje </a:t>
            </a:r>
            <a:r>
              <a:rPr lang="cs-CZ" dirty="0">
                <a:latin typeface="Source Sans Pro"/>
              </a:rPr>
              <a:t>se </a:t>
            </a:r>
            <a:r>
              <a:rPr lang="cs-CZ" u="sng" dirty="0">
                <a:latin typeface="Source Sans Pro"/>
              </a:rPr>
              <a:t>v rámci celé </a:t>
            </a:r>
            <a:r>
              <a:rPr lang="cs-CZ" u="sng" dirty="0" smtClean="0">
                <a:latin typeface="Source Sans Pro"/>
              </a:rPr>
              <a:t>společnosti</a:t>
            </a:r>
          </a:p>
          <a:p>
            <a:pPr marL="0" indent="0">
              <a:buNone/>
            </a:pPr>
            <a:endParaRPr lang="cs-CZ" sz="1000" dirty="0" smtClean="0">
              <a:latin typeface="Source Sans Pro"/>
            </a:endParaRPr>
          </a:p>
          <a:p>
            <a:pPr marL="0" indent="0">
              <a:buNone/>
            </a:pPr>
            <a:r>
              <a:rPr lang="cs-CZ" dirty="0" smtClean="0">
                <a:latin typeface="Source Sans Pro"/>
              </a:rPr>
              <a:t>…týká </a:t>
            </a:r>
            <a:r>
              <a:rPr lang="cs-CZ" dirty="0">
                <a:latin typeface="Source Sans Pro"/>
              </a:rPr>
              <a:t>se všech bez ohledu na </a:t>
            </a:r>
            <a:r>
              <a:rPr lang="cs-CZ" dirty="0" smtClean="0">
                <a:latin typeface="Source Sans Pro"/>
              </a:rPr>
              <a:t>vzdělání</a:t>
            </a:r>
            <a:r>
              <a:rPr lang="cs-CZ" dirty="0">
                <a:latin typeface="Source Sans Pro"/>
              </a:rPr>
              <a:t>, sociální postavení, životní </a:t>
            </a:r>
            <a:r>
              <a:rPr lang="cs-CZ" dirty="0" smtClean="0">
                <a:latin typeface="Source Sans Pro"/>
              </a:rPr>
              <a:t>styl</a:t>
            </a:r>
            <a:r>
              <a:rPr lang="cs-CZ" dirty="0">
                <a:latin typeface="Source Sans Pro"/>
              </a:rPr>
              <a:t>, náboženskou orientaci, rasu a věk.</a:t>
            </a:r>
          </a:p>
          <a:p>
            <a:pPr>
              <a:buFontTx/>
              <a:buChar char="-"/>
            </a:pPr>
            <a:endParaRPr lang="cs-CZ" sz="4000" dirty="0">
              <a:latin typeface="Source Sans Pro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6216" y="4725144"/>
            <a:ext cx="1556651" cy="1995645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4869161"/>
            <a:ext cx="2417240" cy="1872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</a:br>
            <a:r>
              <a:rPr lang="cs-CZ" altLang="cs-CZ" sz="3500" b="1" dirty="0" smtClean="0">
                <a:latin typeface="Source Sans Pro" pitchFamily="34" charset="-18"/>
                <a:cs typeface="Times New Roman" pitchFamily="18" charset="0"/>
              </a:rPr>
              <a:t>Oběť DN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80646" y="1556792"/>
            <a:ext cx="8229600" cy="5069160"/>
          </a:xfrm>
        </p:spPr>
        <p:txBody>
          <a:bodyPr/>
          <a:lstStyle/>
          <a:p>
            <a:r>
              <a:rPr lang="cs-CZ" sz="2800" dirty="0" smtClean="0">
                <a:latin typeface="Source Sans Pro"/>
              </a:rPr>
              <a:t>má „</a:t>
            </a:r>
            <a:r>
              <a:rPr lang="cs-CZ" sz="2800" b="1" dirty="0" smtClean="0">
                <a:latin typeface="Source Sans Pro"/>
              </a:rPr>
              <a:t>dvojí tvář</a:t>
            </a:r>
            <a:r>
              <a:rPr lang="cs-CZ" sz="2800" dirty="0" smtClean="0">
                <a:latin typeface="Source Sans Pro"/>
              </a:rPr>
              <a:t>“</a:t>
            </a:r>
          </a:p>
          <a:p>
            <a:pPr marL="0" indent="0">
              <a:buNone/>
            </a:pPr>
            <a:r>
              <a:rPr lang="cs-CZ" sz="2800" dirty="0">
                <a:latin typeface="Source Sans Pro"/>
              </a:rPr>
              <a:t> </a:t>
            </a:r>
            <a:r>
              <a:rPr lang="cs-CZ" sz="2800" dirty="0" smtClean="0">
                <a:latin typeface="Source Sans Pro"/>
              </a:rPr>
              <a:t>      - </a:t>
            </a:r>
            <a:r>
              <a:rPr lang="cs-CZ" sz="2400" dirty="0" smtClean="0">
                <a:latin typeface="Source Sans Pro"/>
              </a:rPr>
              <a:t>nastavuje okolí pozitivní a optimistickou    </a:t>
            </a:r>
          </a:p>
          <a:p>
            <a:pPr marL="0" indent="0">
              <a:buNone/>
            </a:pPr>
            <a:r>
              <a:rPr lang="cs-CZ" sz="2400" dirty="0">
                <a:latin typeface="Source Sans Pro"/>
              </a:rPr>
              <a:t> </a:t>
            </a:r>
            <a:r>
              <a:rPr lang="cs-CZ" sz="2400" dirty="0" smtClean="0">
                <a:latin typeface="Source Sans Pro"/>
              </a:rPr>
              <a:t>          masku, ve skutečnosti žije </a:t>
            </a:r>
            <a:r>
              <a:rPr lang="cs-CZ" sz="2400" dirty="0">
                <a:latin typeface="Source Sans Pro"/>
              </a:rPr>
              <a:t>v hrůze a </a:t>
            </a:r>
            <a:r>
              <a:rPr lang="cs-CZ" sz="2400" dirty="0" smtClean="0">
                <a:latin typeface="Source Sans Pro"/>
              </a:rPr>
              <a:t>strachu</a:t>
            </a:r>
          </a:p>
          <a:p>
            <a:pPr marL="0" indent="0">
              <a:buNone/>
            </a:pPr>
            <a:endParaRPr lang="cs-CZ" sz="1600" dirty="0" smtClean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být </a:t>
            </a:r>
            <a:r>
              <a:rPr lang="cs-CZ" sz="2800" b="1" dirty="0">
                <a:latin typeface="Source Sans Pro"/>
              </a:rPr>
              <a:t>sociálně izolována </a:t>
            </a:r>
            <a:r>
              <a:rPr lang="cs-CZ" sz="2800" dirty="0">
                <a:latin typeface="Source Sans Pro"/>
              </a:rPr>
              <a:t>kvůli ekonomické závislosti na partnerovi nebo </a:t>
            </a:r>
            <a:r>
              <a:rPr lang="cs-CZ" sz="2800" b="1" dirty="0">
                <a:latin typeface="Source Sans Pro"/>
              </a:rPr>
              <a:t>zastrašována</a:t>
            </a:r>
          </a:p>
          <a:p>
            <a:endParaRPr lang="cs-CZ" sz="1400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může násilí </a:t>
            </a:r>
            <a:r>
              <a:rPr lang="cs-CZ" sz="2800" b="1" dirty="0">
                <a:latin typeface="Source Sans Pro"/>
              </a:rPr>
              <a:t>popírat</a:t>
            </a:r>
            <a:r>
              <a:rPr lang="cs-CZ" sz="2800" dirty="0">
                <a:latin typeface="Source Sans Pro"/>
              </a:rPr>
              <a:t> nebo odmítat závažnost hrozícího nebezpečí</a:t>
            </a:r>
          </a:p>
          <a:p>
            <a:endParaRPr lang="cs-CZ" sz="1600" b="1" dirty="0">
              <a:latin typeface="Source Sans Pro"/>
            </a:endParaRPr>
          </a:p>
          <a:p>
            <a:r>
              <a:rPr lang="cs-CZ" sz="2800" dirty="0">
                <a:latin typeface="Source Sans Pro"/>
              </a:rPr>
              <a:t>prožívá</a:t>
            </a:r>
            <a:r>
              <a:rPr lang="cs-CZ" sz="2800" b="1" dirty="0">
                <a:latin typeface="Source Sans Pro"/>
              </a:rPr>
              <a:t> </a:t>
            </a:r>
            <a:r>
              <a:rPr lang="cs-CZ" sz="2800" dirty="0">
                <a:latin typeface="Source Sans Pro"/>
              </a:rPr>
              <a:t>silné </a:t>
            </a:r>
            <a:r>
              <a:rPr lang="cs-CZ" sz="2800" b="1" dirty="0">
                <a:latin typeface="Source Sans Pro"/>
              </a:rPr>
              <a:t>tělesné a emoční </a:t>
            </a:r>
            <a:r>
              <a:rPr lang="cs-CZ" sz="2800" b="1" dirty="0" smtClean="0">
                <a:latin typeface="Source Sans Pro"/>
              </a:rPr>
              <a:t>reakce</a:t>
            </a:r>
            <a:endParaRPr lang="cs-CZ" sz="2800" b="1" dirty="0">
              <a:latin typeface="Source Sans Pro"/>
            </a:endParaRPr>
          </a:p>
          <a:p>
            <a:pPr marL="0" indent="0">
              <a:buNone/>
            </a:pPr>
            <a:endParaRPr lang="cs-CZ" sz="2800" dirty="0" smtClean="0">
              <a:latin typeface="Source Sans Pro"/>
            </a:endParaRPr>
          </a:p>
          <a:p>
            <a:pPr marL="0" indent="0">
              <a:buNone/>
            </a:pPr>
            <a:endParaRPr lang="cs-CZ" dirty="0" smtClean="0">
              <a:latin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301006"/>
          </a:xfrm>
        </p:spPr>
        <p:txBody>
          <a:bodyPr/>
          <a:lstStyle/>
          <a:p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3600" b="1" dirty="0" smtClean="0">
                <a:latin typeface="Source Sans Pro"/>
              </a:rPr>
              <a:t>Psychologický profil oběti</a:t>
            </a:r>
            <a:endParaRPr lang="cs-CZ" sz="3600" b="1" dirty="0">
              <a:latin typeface="Source Sans Pro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709120"/>
          </a:xfrm>
        </p:spPr>
        <p:txBody>
          <a:bodyPr/>
          <a:lstStyle/>
          <a:p>
            <a:pPr lvl="0"/>
            <a:r>
              <a:rPr lang="cs-CZ" dirty="0">
                <a:latin typeface="Source Sans Pro"/>
              </a:rPr>
              <a:t>p</a:t>
            </a:r>
            <a:r>
              <a:rPr lang="cs-CZ" dirty="0" smtClean="0">
                <a:latin typeface="Source Sans Pro"/>
              </a:rPr>
              <a:t>ocit</a:t>
            </a:r>
            <a:r>
              <a:rPr lang="cs-CZ" dirty="0">
                <a:latin typeface="Source Sans Pro"/>
              </a:rPr>
              <a:t>, že si </a:t>
            </a:r>
            <a:r>
              <a:rPr lang="cs-CZ" dirty="0" smtClean="0">
                <a:latin typeface="Source Sans Pro"/>
              </a:rPr>
              <a:t>nemůže sama </a:t>
            </a:r>
            <a:r>
              <a:rPr lang="cs-CZ" dirty="0">
                <a:latin typeface="Source Sans Pro"/>
              </a:rPr>
              <a:t>pomoci</a:t>
            </a:r>
          </a:p>
          <a:p>
            <a:pPr lvl="0"/>
            <a:r>
              <a:rPr lang="cs-CZ" dirty="0" smtClean="0">
                <a:latin typeface="Source Sans Pro"/>
              </a:rPr>
              <a:t>důvěra </a:t>
            </a:r>
            <a:r>
              <a:rPr lang="cs-CZ" dirty="0">
                <a:latin typeface="Source Sans Pro"/>
              </a:rPr>
              <a:t>v mýty o domácím násilí</a:t>
            </a:r>
          </a:p>
          <a:p>
            <a:pPr lvl="0"/>
            <a:r>
              <a:rPr lang="cs-CZ" dirty="0" smtClean="0">
                <a:latin typeface="Source Sans Pro"/>
              </a:rPr>
              <a:t>důvěra </a:t>
            </a:r>
            <a:r>
              <a:rPr lang="cs-CZ" dirty="0">
                <a:latin typeface="Source Sans Pro"/>
              </a:rPr>
              <a:t>v tradiční stereotypní role muže a ženy</a:t>
            </a:r>
          </a:p>
          <a:p>
            <a:pPr lvl="0"/>
            <a:r>
              <a:rPr lang="cs-CZ" dirty="0" smtClean="0">
                <a:latin typeface="Source Sans Pro"/>
              </a:rPr>
              <a:t>upřednostňování potřeb druhých</a:t>
            </a:r>
            <a:endParaRPr lang="cs-CZ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t</a:t>
            </a:r>
            <a:r>
              <a:rPr lang="cs-CZ" dirty="0" smtClean="0">
                <a:latin typeface="Source Sans Pro"/>
              </a:rPr>
              <a:t>endence </a:t>
            </a:r>
            <a:r>
              <a:rPr lang="cs-CZ" dirty="0">
                <a:latin typeface="Source Sans Pro"/>
              </a:rPr>
              <a:t>chovat se závisle a vyhovět </a:t>
            </a:r>
            <a:endParaRPr lang="cs-CZ" dirty="0" smtClean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ápadná </a:t>
            </a:r>
            <a:r>
              <a:rPr lang="cs-CZ" dirty="0">
                <a:latin typeface="Source Sans Pro"/>
              </a:rPr>
              <a:t>oddanost vůči trýzniteli</a:t>
            </a:r>
          </a:p>
          <a:p>
            <a:pPr lvl="0"/>
            <a:r>
              <a:rPr lang="cs-CZ" dirty="0" smtClean="0">
                <a:latin typeface="Source Sans Pro"/>
              </a:rPr>
              <a:t>stresové </a:t>
            </a:r>
            <a:r>
              <a:rPr lang="cs-CZ" dirty="0">
                <a:latin typeface="Source Sans Pro"/>
              </a:rPr>
              <a:t>reakce – </a:t>
            </a:r>
            <a:r>
              <a:rPr lang="cs-CZ" dirty="0" smtClean="0">
                <a:latin typeface="Source Sans Pro"/>
              </a:rPr>
              <a:t>somatizace</a:t>
            </a:r>
            <a:endParaRPr lang="cs-CZ" dirty="0">
              <a:latin typeface="Source Sans Pro"/>
            </a:endParaRPr>
          </a:p>
          <a:p>
            <a:endParaRPr lang="cs-CZ" b="1" dirty="0"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1395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Psychologický </a:t>
            </a:r>
            <a:r>
              <a:rPr lang="cs-CZ" sz="3600" b="1" dirty="0">
                <a:latin typeface="Source Sans Pro"/>
              </a:rPr>
              <a:t>profil oběti</a:t>
            </a: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844824"/>
            <a:ext cx="8229600" cy="4853136"/>
          </a:xfrm>
        </p:spPr>
        <p:txBody>
          <a:bodyPr/>
          <a:lstStyle/>
          <a:p>
            <a:pPr lvl="0"/>
            <a:r>
              <a:rPr lang="cs-CZ" dirty="0" smtClean="0">
                <a:latin typeface="Source Sans Pro"/>
              </a:rPr>
              <a:t>nízké </a:t>
            </a:r>
            <a:r>
              <a:rPr lang="cs-CZ" dirty="0">
                <a:latin typeface="Source Sans Pro"/>
              </a:rPr>
              <a:t>sebevědomí</a:t>
            </a:r>
          </a:p>
          <a:p>
            <a:pPr lvl="0"/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výšená </a:t>
            </a:r>
            <a:r>
              <a:rPr lang="cs-CZ" dirty="0">
                <a:latin typeface="Source Sans Pro"/>
              </a:rPr>
              <a:t>psychická zranitelnost</a:t>
            </a:r>
          </a:p>
          <a:p>
            <a:pPr lvl="0"/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tráta </a:t>
            </a:r>
            <a:r>
              <a:rPr lang="cs-CZ" dirty="0">
                <a:latin typeface="Source Sans Pro"/>
              </a:rPr>
              <a:t>psychické stability</a:t>
            </a:r>
          </a:p>
          <a:p>
            <a:pPr lvl="0"/>
            <a:r>
              <a:rPr lang="cs-CZ" dirty="0">
                <a:latin typeface="Source Sans Pro"/>
              </a:rPr>
              <a:t>e</a:t>
            </a:r>
            <a:r>
              <a:rPr lang="cs-CZ" dirty="0" smtClean="0">
                <a:latin typeface="Source Sans Pro"/>
              </a:rPr>
              <a:t>moční </a:t>
            </a:r>
            <a:r>
              <a:rPr lang="cs-CZ" dirty="0">
                <a:latin typeface="Source Sans Pro"/>
              </a:rPr>
              <a:t>labilita</a:t>
            </a:r>
          </a:p>
          <a:p>
            <a:pPr lvl="0"/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ebedestruktivní </a:t>
            </a:r>
            <a:r>
              <a:rPr lang="cs-CZ" dirty="0">
                <a:latin typeface="Source Sans Pro"/>
              </a:rPr>
              <a:t>ladění</a:t>
            </a:r>
          </a:p>
          <a:p>
            <a:pPr lvl="0"/>
            <a:r>
              <a:rPr lang="cs-CZ" dirty="0">
                <a:latin typeface="Source Sans Pro"/>
              </a:rPr>
              <a:t>n</a:t>
            </a:r>
            <a:r>
              <a:rPr lang="cs-CZ" dirty="0" smtClean="0">
                <a:latin typeface="Source Sans Pro"/>
              </a:rPr>
              <a:t>edůvěra </a:t>
            </a:r>
            <a:r>
              <a:rPr lang="cs-CZ" dirty="0">
                <a:latin typeface="Source Sans Pro"/>
              </a:rPr>
              <a:t>ve vlastní síly</a:t>
            </a:r>
          </a:p>
          <a:p>
            <a:r>
              <a:rPr lang="cs-CZ" dirty="0">
                <a:latin typeface="Source Sans Pro"/>
              </a:rPr>
              <a:t>z</a:t>
            </a:r>
            <a:r>
              <a:rPr lang="cs-CZ" dirty="0" smtClean="0">
                <a:latin typeface="Source Sans Pro"/>
              </a:rPr>
              <a:t>tráta </a:t>
            </a:r>
            <a:r>
              <a:rPr lang="cs-CZ" dirty="0">
                <a:latin typeface="Source Sans Pro"/>
              </a:rPr>
              <a:t>osobních </a:t>
            </a:r>
            <a:r>
              <a:rPr lang="cs-CZ" dirty="0" smtClean="0">
                <a:latin typeface="Source Sans Pro"/>
              </a:rPr>
              <a:t>perspektiv</a:t>
            </a:r>
          </a:p>
          <a:p>
            <a:pPr lvl="0"/>
            <a:r>
              <a:rPr lang="cs-CZ" dirty="0" smtClean="0">
                <a:latin typeface="Source Sans Pro"/>
              </a:rPr>
              <a:t>pocit </a:t>
            </a:r>
            <a:r>
              <a:rPr lang="cs-CZ" dirty="0">
                <a:latin typeface="Source Sans Pro"/>
              </a:rPr>
              <a:t>bezmoci a </a:t>
            </a:r>
            <a:r>
              <a:rPr lang="cs-CZ" dirty="0" smtClean="0">
                <a:latin typeface="Source Sans Pro"/>
              </a:rPr>
              <a:t>ztráty kontroly</a:t>
            </a:r>
            <a:endParaRPr lang="cs-CZ" dirty="0">
              <a:latin typeface="Source Sans Pro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836" y="3442717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69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10146"/>
          </a:xfrm>
        </p:spPr>
        <p:txBody>
          <a:bodyPr/>
          <a:lstStyle/>
          <a:p>
            <a:r>
              <a:rPr lang="cs-CZ" sz="2400" b="1" dirty="0" smtClean="0">
                <a:latin typeface="Source Sans Pro"/>
              </a:rPr>
              <a:t>  </a:t>
            </a:r>
            <a:r>
              <a:rPr lang="cs-CZ" sz="3600" b="1" dirty="0" smtClean="0">
                <a:latin typeface="Source Sans Pro"/>
              </a:rPr>
              <a:t/>
            </a:r>
            <a:br>
              <a:rPr lang="cs-CZ" sz="3600" b="1" dirty="0" smtClean="0">
                <a:latin typeface="Source Sans Pro"/>
              </a:rPr>
            </a:br>
            <a:r>
              <a:rPr lang="cs-CZ" sz="3600" b="1" dirty="0" smtClean="0">
                <a:latin typeface="Source Sans Pro"/>
              </a:rPr>
              <a:t>Psychologický </a:t>
            </a:r>
            <a:r>
              <a:rPr lang="cs-CZ" sz="3600" b="1" dirty="0">
                <a:latin typeface="Source Sans Pro"/>
              </a:rPr>
              <a:t>profil oběti</a:t>
            </a:r>
            <a:r>
              <a:rPr lang="cs-CZ" b="1" dirty="0">
                <a:latin typeface="Source Sans Pro"/>
              </a:rPr>
              <a:t/>
            </a:r>
            <a:br>
              <a:rPr lang="cs-CZ" b="1" dirty="0">
                <a:latin typeface="Source Sans Pro"/>
              </a:rPr>
            </a:br>
            <a:endParaRPr 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997152"/>
          </a:xfrm>
        </p:spPr>
        <p:txBody>
          <a:bodyPr/>
          <a:lstStyle/>
          <a:p>
            <a:pPr lvl="0"/>
            <a:r>
              <a:rPr lang="cs-CZ" dirty="0">
                <a:latin typeface="Source Sans Pro"/>
              </a:rPr>
              <a:t>v</a:t>
            </a:r>
            <a:r>
              <a:rPr lang="cs-CZ" dirty="0" smtClean="0">
                <a:latin typeface="Source Sans Pro"/>
              </a:rPr>
              <a:t>ymizení </a:t>
            </a:r>
            <a:r>
              <a:rPr lang="cs-CZ" dirty="0">
                <a:latin typeface="Source Sans Pro"/>
              </a:rPr>
              <a:t>radosti ze života</a:t>
            </a:r>
          </a:p>
          <a:p>
            <a:pPr lvl="0"/>
            <a:r>
              <a:rPr lang="cs-CZ" dirty="0" smtClean="0">
                <a:latin typeface="Source Sans Pro"/>
              </a:rPr>
              <a:t>pocity </a:t>
            </a:r>
            <a:r>
              <a:rPr lang="cs-CZ" dirty="0">
                <a:latin typeface="Source Sans Pro"/>
              </a:rPr>
              <a:t>viny</a:t>
            </a:r>
          </a:p>
          <a:p>
            <a:pPr lvl="0"/>
            <a:r>
              <a:rPr lang="cs-CZ" dirty="0" smtClean="0">
                <a:latin typeface="Source Sans Pro"/>
              </a:rPr>
              <a:t>stud </a:t>
            </a:r>
            <a:r>
              <a:rPr lang="cs-CZ" dirty="0">
                <a:latin typeface="Source Sans Pro"/>
              </a:rPr>
              <a:t>se přiznat, že jsou týráni nebo že zůstávají v násilném vztahu</a:t>
            </a:r>
          </a:p>
          <a:p>
            <a:pPr lvl="0"/>
            <a:r>
              <a:rPr lang="cs-CZ" dirty="0">
                <a:latin typeface="Source Sans Pro"/>
              </a:rPr>
              <a:t>s</a:t>
            </a:r>
            <a:r>
              <a:rPr lang="cs-CZ" dirty="0" smtClean="0">
                <a:latin typeface="Source Sans Pro"/>
              </a:rPr>
              <a:t>ebeobviňování </a:t>
            </a:r>
            <a:r>
              <a:rPr lang="cs-CZ" dirty="0">
                <a:latin typeface="Source Sans Pro"/>
              </a:rPr>
              <a:t>z vyprovokování násilí</a:t>
            </a:r>
          </a:p>
          <a:p>
            <a:pPr lvl="0"/>
            <a:r>
              <a:rPr lang="cs-CZ" dirty="0" smtClean="0">
                <a:latin typeface="Source Sans Pro"/>
              </a:rPr>
              <a:t>sociální izolace, </a:t>
            </a:r>
            <a:r>
              <a:rPr lang="cs-CZ" dirty="0">
                <a:latin typeface="Source Sans Pro"/>
              </a:rPr>
              <a:t>opuštění, </a:t>
            </a:r>
            <a:r>
              <a:rPr lang="cs-CZ" dirty="0" smtClean="0">
                <a:latin typeface="Source Sans Pro"/>
              </a:rPr>
              <a:t>          rozpolcení</a:t>
            </a:r>
            <a:r>
              <a:rPr lang="cs-CZ" dirty="0">
                <a:latin typeface="Source Sans Pro"/>
              </a:rPr>
              <a:t>, zmatení </a:t>
            </a:r>
          </a:p>
          <a:p>
            <a:pPr lvl="0"/>
            <a:r>
              <a:rPr lang="cs-CZ" dirty="0" smtClean="0">
                <a:latin typeface="Source Sans Pro"/>
              </a:rPr>
              <a:t>deprese</a:t>
            </a:r>
            <a:endParaRPr lang="cs-CZ" dirty="0">
              <a:latin typeface="Source Sans Pro"/>
            </a:endParaRPr>
          </a:p>
          <a:p>
            <a:pPr lvl="0"/>
            <a:r>
              <a:rPr lang="cs-CZ" dirty="0">
                <a:latin typeface="Source Sans Pro"/>
              </a:rPr>
              <a:t>ú</a:t>
            </a:r>
            <a:r>
              <a:rPr lang="cs-CZ" dirty="0" smtClean="0">
                <a:latin typeface="Source Sans Pro"/>
              </a:rPr>
              <a:t>zkost a strach</a:t>
            </a:r>
            <a:endParaRPr lang="cs-CZ" dirty="0">
              <a:latin typeface="Source Sans Pro"/>
            </a:endParaRP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1856" y="4365104"/>
            <a:ext cx="2324944" cy="235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44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>
              <a:spcAft>
                <a:spcPct val="0"/>
              </a:spcAft>
            </a:pPr>
            <a: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  <a:t/>
            </a:r>
            <a:br>
              <a:rPr lang="cs-CZ" sz="3000" b="1" dirty="0" smtClean="0">
                <a:solidFill>
                  <a:schemeClr val="bg1"/>
                </a:solidFill>
                <a:latin typeface="Source Sans Pro" pitchFamily="34" charset="-18"/>
                <a:cs typeface="Times New Roman" pitchFamily="18" charset="0"/>
              </a:rPr>
            </a:br>
            <a:r>
              <a:rPr lang="cs-CZ" sz="3600" b="1" dirty="0" smtClean="0">
                <a:latin typeface="Source Sans Pro" pitchFamily="34" charset="-18"/>
                <a:cs typeface="Times New Roman" pitchFamily="18" charset="0"/>
              </a:rPr>
              <a:t>Další časté příznaky oběti</a:t>
            </a:r>
            <a:endParaRPr lang="cs-CZ" sz="3600" b="1" dirty="0">
              <a:latin typeface="Source Sans Pro" pitchFamily="34" charset="-18"/>
              <a:cs typeface="Times New Roman" pitchFamily="18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/>
          <a:lstStyle/>
          <a:p>
            <a:pPr algn="just"/>
            <a:r>
              <a:rPr lang="cs-CZ" dirty="0" smtClean="0">
                <a:latin typeface="Source Sans Pro" pitchFamily="34" charset="-18"/>
              </a:rPr>
              <a:t>Tělesné symptomy </a:t>
            </a:r>
          </a:p>
          <a:p>
            <a:pPr marL="0" lvl="0" indent="0" algn="just">
              <a:buNone/>
            </a:pPr>
            <a:r>
              <a:rPr lang="cs-CZ" dirty="0">
                <a:latin typeface="Source Sans Pro" pitchFamily="34" charset="-18"/>
              </a:rPr>
              <a:t> </a:t>
            </a:r>
            <a:r>
              <a:rPr lang="cs-CZ" dirty="0" smtClean="0">
                <a:latin typeface="Source Sans Pro" pitchFamily="34" charset="-18"/>
              </a:rPr>
              <a:t>     - </a:t>
            </a:r>
            <a:r>
              <a:rPr lang="cs-CZ" sz="2400" dirty="0" smtClean="0">
                <a:latin typeface="Source Sans Pro"/>
              </a:rPr>
              <a:t>bolesti, </a:t>
            </a:r>
            <a:r>
              <a:rPr lang="cs-CZ" sz="2400" dirty="0">
                <a:latin typeface="Source Sans Pro"/>
              </a:rPr>
              <a:t>žaludeční nebo střevní problémy, poruchy spánku, nechutenství, tlukot </a:t>
            </a:r>
            <a:r>
              <a:rPr lang="cs-CZ" sz="2400" dirty="0" smtClean="0">
                <a:latin typeface="Source Sans Pro"/>
              </a:rPr>
              <a:t>srdce, pocení</a:t>
            </a:r>
            <a:r>
              <a:rPr lang="cs-CZ" sz="2400" dirty="0">
                <a:latin typeface="Source Sans Pro"/>
              </a:rPr>
              <a:t>, lekavost, </a:t>
            </a:r>
            <a:r>
              <a:rPr lang="cs-CZ" sz="2400" dirty="0" smtClean="0">
                <a:latin typeface="Source Sans Pro"/>
              </a:rPr>
              <a:t>snížená obranyschopnost</a:t>
            </a:r>
          </a:p>
          <a:p>
            <a:pPr marL="0" lvl="0" indent="0" algn="just">
              <a:buNone/>
            </a:pPr>
            <a:endParaRPr lang="cs-CZ" sz="2400" dirty="0" smtClean="0">
              <a:latin typeface="Source Sans Pro"/>
            </a:endParaRPr>
          </a:p>
          <a:p>
            <a:r>
              <a:rPr lang="cs-CZ" dirty="0">
                <a:latin typeface="Source Sans Pro" pitchFamily="34" charset="-18"/>
              </a:rPr>
              <a:t>Potíže v sociálním fungování</a:t>
            </a:r>
          </a:p>
          <a:p>
            <a:pPr marL="0" indent="0">
              <a:buNone/>
            </a:pPr>
            <a:r>
              <a:rPr lang="cs-CZ" sz="2000" dirty="0">
                <a:latin typeface="Source Sans Pro" panose="020B0503030403020204" pitchFamily="34" charset="-18"/>
              </a:rPr>
              <a:t>       </a:t>
            </a:r>
            <a:r>
              <a:rPr lang="cs-CZ" sz="2000" dirty="0" smtClean="0">
                <a:latin typeface="Source Sans Pro" panose="020B0503030403020204" pitchFamily="34" charset="-18"/>
              </a:rPr>
              <a:t>  </a:t>
            </a:r>
            <a:r>
              <a:rPr lang="cs-CZ" sz="2000" dirty="0" smtClean="0">
                <a:latin typeface="Source Sans Pro" panose="020B0503030403020204"/>
              </a:rPr>
              <a:t>-  </a:t>
            </a:r>
            <a:r>
              <a:rPr lang="cs-CZ" sz="2400" dirty="0" smtClean="0">
                <a:latin typeface="Source Sans Pro" panose="020B0503030403020204"/>
              </a:rPr>
              <a:t>ztráta </a:t>
            </a:r>
            <a:r>
              <a:rPr lang="cs-CZ" sz="2400" dirty="0">
                <a:latin typeface="Source Sans Pro" panose="020B0503030403020204"/>
              </a:rPr>
              <a:t>důvěry v druhé lidi, pracovní neschopnost, nezájem o aktivity, izolace a vyhýbavé chování, neschopnost navazovat intimní vztahy, nadměrné užívání návykových </a:t>
            </a:r>
            <a:r>
              <a:rPr lang="cs-CZ" sz="2400" dirty="0" smtClean="0">
                <a:latin typeface="Source Sans Pro" panose="020B0503030403020204"/>
              </a:rPr>
              <a:t>látek</a:t>
            </a:r>
            <a:endParaRPr lang="cs-CZ" sz="2400" dirty="0">
              <a:latin typeface="Source Sans Pro" panose="020B0503030403020204"/>
            </a:endParaRPr>
          </a:p>
          <a:p>
            <a:pPr marL="0" lvl="0" indent="0" algn="just">
              <a:buNone/>
            </a:pPr>
            <a:endParaRPr lang="cs-CZ" sz="2400" dirty="0">
              <a:latin typeface="Source Sans Pro" panose="020B0503030403020204"/>
            </a:endParaRPr>
          </a:p>
          <a:p>
            <a:pPr marL="0" indent="0" algn="just">
              <a:buNone/>
            </a:pPr>
            <a:endParaRPr lang="cs-CZ" sz="2400" dirty="0" smtClean="0">
              <a:latin typeface="Source Sans Pro"/>
            </a:endParaRPr>
          </a:p>
          <a:p>
            <a:pPr marL="0" indent="0" algn="just">
              <a:buNone/>
            </a:pPr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 smtClean="0">
              <a:latin typeface="Source Sans Pro" pitchFamily="34" charset="-18"/>
            </a:endParaRPr>
          </a:p>
          <a:p>
            <a:pPr algn="just"/>
            <a:endParaRPr lang="cs-CZ" dirty="0">
              <a:latin typeface="Source Sans Pro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82746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3867</TotalTime>
  <Words>957</Words>
  <Application>Microsoft Office PowerPoint</Application>
  <PresentationFormat>Předvádění na obrazovce (4:3)</PresentationFormat>
  <Paragraphs>245</Paragraphs>
  <Slides>25</Slides>
  <Notes>23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26" baseType="lpstr">
      <vt:lpstr>Motiv systému Office</vt:lpstr>
      <vt:lpstr> </vt:lpstr>
      <vt:lpstr>   Obsah přednášky</vt:lpstr>
      <vt:lpstr>   Obsah přednášky </vt:lpstr>
      <vt:lpstr>    Domácí násilí…   </vt:lpstr>
      <vt:lpstr> Oběť DN</vt:lpstr>
      <vt:lpstr> Psychologický profil oběti</vt:lpstr>
      <vt:lpstr> Psychologický profil oběti</vt:lpstr>
      <vt:lpstr>   Psychologický profil oběti </vt:lpstr>
      <vt:lpstr> Další časté příznaky oběti</vt:lpstr>
      <vt:lpstr>   </vt:lpstr>
      <vt:lpstr> Problematické chování oběti</vt:lpstr>
      <vt:lpstr>  Stockholmský syndrom</vt:lpstr>
      <vt:lpstr>    Stockholmský syndrom</vt:lpstr>
      <vt:lpstr>  Syndrom týrané ženy / partnera</vt:lpstr>
      <vt:lpstr> Sebezničující reakce  </vt:lpstr>
      <vt:lpstr>   Sebezničující reakce      </vt:lpstr>
      <vt:lpstr>   Sebezničující reakce</vt:lpstr>
      <vt:lpstr>    Naučená bezmocnost</vt:lpstr>
      <vt:lpstr>    Naučená bezmocnost</vt:lpstr>
      <vt:lpstr> Psychické trauma </vt:lpstr>
      <vt:lpstr>    Následky traumatu</vt:lpstr>
      <vt:lpstr> Posttraumatická stresová porucha</vt:lpstr>
      <vt:lpstr>    Příznaky PTSD</vt:lpstr>
      <vt:lpstr>Další možné příznaky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persefona</dc:creator>
  <cp:lastModifiedBy>Madla Čechová</cp:lastModifiedBy>
  <cp:revision>151</cp:revision>
  <dcterms:created xsi:type="dcterms:W3CDTF">2016-08-17T09:55:24Z</dcterms:created>
  <dcterms:modified xsi:type="dcterms:W3CDTF">2017-10-02T07:26:50Z</dcterms:modified>
</cp:coreProperties>
</file>