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6" r:id="rId3"/>
  </p:sldMasterIdLst>
  <p:notesMasterIdLst>
    <p:notesMasterId r:id="rId46"/>
  </p:notesMasterIdLst>
  <p:handoutMasterIdLst>
    <p:handoutMasterId r:id="rId47"/>
  </p:handoutMasterIdLst>
  <p:sldIdLst>
    <p:sldId id="256" r:id="rId4"/>
    <p:sldId id="257" r:id="rId5"/>
    <p:sldId id="267" r:id="rId6"/>
    <p:sldId id="260" r:id="rId7"/>
    <p:sldId id="261" r:id="rId8"/>
    <p:sldId id="308" r:id="rId9"/>
    <p:sldId id="262" r:id="rId10"/>
    <p:sldId id="264" r:id="rId11"/>
    <p:sldId id="263" r:id="rId12"/>
    <p:sldId id="266" r:id="rId13"/>
    <p:sldId id="271" r:id="rId14"/>
    <p:sldId id="265" r:id="rId15"/>
    <p:sldId id="270" r:id="rId16"/>
    <p:sldId id="269" r:id="rId17"/>
    <p:sldId id="282" r:id="rId18"/>
    <p:sldId id="280" r:id="rId19"/>
    <p:sldId id="278" r:id="rId20"/>
    <p:sldId id="296" r:id="rId21"/>
    <p:sldId id="297" r:id="rId22"/>
    <p:sldId id="298" r:id="rId23"/>
    <p:sldId id="286" r:id="rId24"/>
    <p:sldId id="281" r:id="rId25"/>
    <p:sldId id="288" r:id="rId26"/>
    <p:sldId id="287" r:id="rId27"/>
    <p:sldId id="289" r:id="rId28"/>
    <p:sldId id="290" r:id="rId29"/>
    <p:sldId id="292" r:id="rId30"/>
    <p:sldId id="291" r:id="rId31"/>
    <p:sldId id="277" r:id="rId32"/>
    <p:sldId id="276" r:id="rId33"/>
    <p:sldId id="275" r:id="rId34"/>
    <p:sldId id="274" r:id="rId35"/>
    <p:sldId id="299" r:id="rId36"/>
    <p:sldId id="300" r:id="rId37"/>
    <p:sldId id="279" r:id="rId38"/>
    <p:sldId id="301" r:id="rId39"/>
    <p:sldId id="303" r:id="rId40"/>
    <p:sldId id="304" r:id="rId41"/>
    <p:sldId id="305" r:id="rId42"/>
    <p:sldId id="293" r:id="rId43"/>
    <p:sldId id="309" r:id="rId44"/>
    <p:sldId id="258" r:id="rId45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56"/>
            <p14:sldId id="257"/>
            <p14:sldId id="267"/>
            <p14:sldId id="260"/>
            <p14:sldId id="261"/>
            <p14:sldId id="308"/>
            <p14:sldId id="262"/>
            <p14:sldId id="264"/>
            <p14:sldId id="263"/>
            <p14:sldId id="266"/>
            <p14:sldId id="271"/>
            <p14:sldId id="265"/>
            <p14:sldId id="270"/>
            <p14:sldId id="269"/>
            <p14:sldId id="282"/>
            <p14:sldId id="280"/>
            <p14:sldId id="278"/>
            <p14:sldId id="296"/>
            <p14:sldId id="297"/>
            <p14:sldId id="298"/>
            <p14:sldId id="286"/>
            <p14:sldId id="281"/>
            <p14:sldId id="288"/>
            <p14:sldId id="287"/>
            <p14:sldId id="289"/>
            <p14:sldId id="290"/>
            <p14:sldId id="292"/>
            <p14:sldId id="291"/>
            <p14:sldId id="277"/>
            <p14:sldId id="276"/>
            <p14:sldId id="275"/>
            <p14:sldId id="274"/>
            <p14:sldId id="299"/>
            <p14:sldId id="300"/>
            <p14:sldId id="279"/>
            <p14:sldId id="301"/>
            <p14:sldId id="303"/>
            <p14:sldId id="304"/>
            <p14:sldId id="305"/>
            <p14:sldId id="293"/>
            <p14:sldId id="309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1" autoAdjust="0"/>
    <p:restoredTop sz="94629" autoAdjust="0"/>
  </p:normalViewPr>
  <p:slideViewPr>
    <p:cSldViewPr>
      <p:cViewPr varScale="1">
        <p:scale>
          <a:sx n="84" d="100"/>
          <a:sy n="84" d="100"/>
        </p:scale>
        <p:origin x="1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82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237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660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3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0C992-8971-4B6B-A81C-7503D0F0BC32}" type="slidenum">
              <a:rPr kumimoji="0" lang="ru-RU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altLang="cs-CZ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1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547701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113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87426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474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370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187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478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9810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25021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287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632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462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951D95-B0AA-463A-83DD-F28968CD71CD}" type="datetimeFigureOut">
              <a:rPr lang="cs-CZ"/>
              <a:pPr>
                <a:defRPr/>
              </a:pPr>
              <a:t>23.10.2017</a:t>
            </a:fld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8EA1D97-2538-45F3-9E1A-9293EB38DA5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1950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96127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724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83594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642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08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353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705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15068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171828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4324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9984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59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944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7671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ckcollege.com/blog/2011/11/23/infographic-get-more-out-of-google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endnoteweb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itace.com/" TargetMode="External"/><Relationship Id="rId4" Type="http://schemas.openxmlformats.org/officeDocument/2006/relationships/hyperlink" Target="https://www.zotero.or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eb.b.ebscohost.com/ehost/search/selectdb?vid=0&amp;sid=9a191156-8ecb-4c35-96f1-cba98d6c5f9e@sessionmgr103" TargetMode="External"/><Relationship Id="rId7" Type="http://schemas.openxmlformats.org/officeDocument/2006/relationships/hyperlink" Target="http://knihovna.fss.muni.cz/ezdroje.php?podsekce=&amp;ukol=1&amp;subukol=1&amp;id=2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muni.anopress.cz/" TargetMode="External"/><Relationship Id="rId5" Type="http://schemas.openxmlformats.org/officeDocument/2006/relationships/hyperlink" Target="http://journals.sagepub.com/" TargetMode="External"/><Relationship Id="rId4" Type="http://schemas.openxmlformats.org/officeDocument/2006/relationships/hyperlink" Target="https://search.proquest.com/?accountid=16531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endnoteweb.com/" TargetMode="External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-media-cache-ak0.pinimg.com/736x/b1/8c/7d/b18c7dde7e01870bd4715b308241c155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s.ics.muni.cz/media/27629/eds-update-2016-luprich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nedomova@fss.muni.cz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zdroje@fss.muni.cz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58483" y="2564904"/>
            <a:ext cx="7772400" cy="1493250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chemeClr val="bg1"/>
                </a:solidFill>
              </a:rPr>
              <a:t>Základy práce s informačními </a:t>
            </a:r>
            <a:r>
              <a:rPr lang="cs-CZ" altLang="cs-CZ" b="1" dirty="0" smtClean="0">
                <a:solidFill>
                  <a:schemeClr val="bg1"/>
                </a:solidFill>
              </a:rPr>
              <a:t>zdroji</a:t>
            </a:r>
            <a:r>
              <a:rPr lang="cs-CZ" altLang="cs-CZ" b="1" dirty="0">
                <a:solidFill>
                  <a:schemeClr val="bg1"/>
                </a:solidFill>
              </a:rPr>
              <a:t/>
            </a:r>
            <a:br>
              <a:rPr lang="cs-CZ" altLang="cs-CZ" b="1" dirty="0">
                <a:solidFill>
                  <a:schemeClr val="bg1"/>
                </a:solidFill>
              </a:rPr>
            </a:br>
            <a:r>
              <a:rPr lang="cs-CZ" altLang="cs-CZ" sz="4000" b="1" dirty="0">
                <a:solidFill>
                  <a:schemeClr val="bg1"/>
                </a:solidFill>
              </a:rPr>
              <a:t>SPR155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79712" y="4581128"/>
            <a:ext cx="5256584" cy="18002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cs-CZ" altLang="cs-CZ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Martina Nedomová,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cs-CZ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76056" y="6165638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23. 10. 2017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6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929188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Výběr zdrojů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3732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Specializované odborné databáze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Knihovní katalogy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Specializované vyhledávače </a:t>
            </a:r>
            <a:r>
              <a:rPr lang="cs-CZ" altLang="cs-CZ" dirty="0" err="1"/>
              <a:t>odb</a:t>
            </a:r>
            <a:r>
              <a:rPr lang="cs-CZ" altLang="cs-CZ" dirty="0"/>
              <a:t>. informací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 err="1"/>
              <a:t>Repozitáře</a:t>
            </a: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Knihovny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Další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4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6578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424" y="1196752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 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Scholar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tipy pro vyhledávání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568952" cy="475252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900" dirty="0"/>
              <a:t>Vyhledávání na konkrétní stránce</a:t>
            </a:r>
          </a:p>
          <a:p>
            <a:pPr marL="0" indent="0">
              <a:buNone/>
              <a:defRPr/>
            </a:pPr>
            <a:r>
              <a:rPr lang="cs-CZ" sz="3900" b="1" i="1" dirty="0" smtClean="0"/>
              <a:t>      př</a:t>
            </a:r>
            <a:r>
              <a:rPr lang="cs-CZ" sz="3900" b="1" i="1" dirty="0"/>
              <a:t>. </a:t>
            </a:r>
            <a:r>
              <a:rPr lang="cs-CZ" sz="3900" b="1" i="1" dirty="0" err="1" smtClean="0"/>
              <a:t>sirovatka</a:t>
            </a:r>
            <a:r>
              <a:rPr lang="cs-CZ" sz="3900" b="1" i="1" dirty="0" smtClean="0"/>
              <a:t> </a:t>
            </a:r>
            <a:r>
              <a:rPr lang="cs-CZ" sz="3900" b="1" i="1" dirty="0" err="1"/>
              <a:t>site:fss.muni.cz</a:t>
            </a:r>
            <a:r>
              <a:rPr lang="cs-CZ" sz="3900" b="1" i="1" dirty="0"/>
              <a:t> </a:t>
            </a:r>
          </a:p>
          <a:p>
            <a:pPr>
              <a:defRPr/>
            </a:pPr>
            <a:endParaRPr lang="cs-CZ" sz="1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900" dirty="0"/>
              <a:t>Definice</a:t>
            </a:r>
          </a:p>
          <a:p>
            <a:pPr marL="0" indent="0">
              <a:buNone/>
              <a:defRPr/>
            </a:pPr>
            <a:r>
              <a:rPr lang="cs-CZ" sz="3900" b="1" i="1" dirty="0" smtClean="0"/>
              <a:t>      př</a:t>
            </a:r>
            <a:r>
              <a:rPr lang="cs-CZ" sz="3900" b="1" i="1" dirty="0"/>
              <a:t>. </a:t>
            </a:r>
            <a:r>
              <a:rPr lang="cs-CZ" sz="4000" b="1" i="1" dirty="0" err="1"/>
              <a:t>define:social</a:t>
            </a:r>
            <a:r>
              <a:rPr lang="cs-CZ" sz="4000" b="1" i="1" dirty="0"/>
              <a:t> </a:t>
            </a:r>
            <a:r>
              <a:rPr lang="cs-CZ" sz="4000" b="1" i="1" dirty="0" err="1" smtClean="0"/>
              <a:t>exclusion</a:t>
            </a:r>
            <a:endParaRPr lang="cs-CZ" sz="4000" b="1" i="1" dirty="0" smtClean="0"/>
          </a:p>
          <a:p>
            <a:pPr marL="0" indent="0">
              <a:buNone/>
              <a:defRPr/>
            </a:pPr>
            <a:endParaRPr lang="cs-CZ" sz="1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900" dirty="0"/>
              <a:t>Vyhledávání stránek, které jsou podobné </a:t>
            </a:r>
            <a:r>
              <a:rPr lang="cs-CZ" sz="3900" dirty="0" smtClean="0"/>
              <a:t>určité adrese </a:t>
            </a:r>
            <a:r>
              <a:rPr lang="cs-CZ" sz="3900" dirty="0"/>
              <a:t>URL</a:t>
            </a:r>
          </a:p>
          <a:p>
            <a:pPr marL="0" indent="0">
              <a:buNone/>
              <a:defRPr/>
            </a:pPr>
            <a:r>
              <a:rPr lang="cs-CZ" sz="3900" b="1" i="1" dirty="0" smtClean="0"/>
              <a:t>      př</a:t>
            </a:r>
            <a:r>
              <a:rPr lang="cs-CZ" sz="3900" b="1" i="1" dirty="0"/>
              <a:t>. </a:t>
            </a:r>
            <a:r>
              <a:rPr lang="cs-CZ" sz="3900" b="1" i="1" dirty="0" err="1" smtClean="0"/>
              <a:t>related:fss.muni.cz</a:t>
            </a:r>
            <a:endParaRPr lang="cs-CZ" sz="3900" b="1" i="1" dirty="0"/>
          </a:p>
          <a:p>
            <a:pPr>
              <a:defRPr/>
            </a:pPr>
            <a:endParaRPr lang="cs-CZ" sz="1800" b="1" i="1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900" dirty="0"/>
              <a:t>Typ dokumentu</a:t>
            </a:r>
          </a:p>
          <a:p>
            <a:pPr marL="0" indent="0">
              <a:buNone/>
              <a:defRPr/>
            </a:pPr>
            <a:r>
              <a:rPr lang="cs-CZ" sz="3900" b="1" i="1" dirty="0" smtClean="0"/>
              <a:t>      př</a:t>
            </a:r>
            <a:r>
              <a:rPr lang="cs-CZ" sz="3900" b="1" i="1" dirty="0"/>
              <a:t>. </a:t>
            </a:r>
            <a:r>
              <a:rPr lang="cs-CZ" sz="3900" b="1" i="1" dirty="0" err="1"/>
              <a:t>filetype:pdf</a:t>
            </a:r>
            <a:endParaRPr lang="cs-CZ" sz="3900" b="1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9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60" y="1700808"/>
            <a:ext cx="777686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bg1">
                    <a:lumMod val="75000"/>
                  </a:schemeClr>
                </a:solidFill>
              </a:rPr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bg1">
                    <a:lumMod val="75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bg1">
                    <a:lumMod val="75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b="1" dirty="0"/>
              <a:t> </a:t>
            </a:r>
            <a:r>
              <a:rPr lang="cs-CZ" altLang="cs-CZ" sz="3200" b="1" dirty="0" err="1"/>
              <a:t>Boolovský</a:t>
            </a:r>
            <a:r>
              <a:rPr lang="cs-CZ" altLang="cs-CZ" sz="3200" b="1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Další operace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06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" y="476672"/>
            <a:ext cx="7419975" cy="44577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95736" y="5589240"/>
            <a:ext cx="65903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hlinkClick r:id="rId3"/>
              </a:rPr>
              <a:t>Infographic: </a:t>
            </a:r>
            <a:r>
              <a:rPr lang="cs-CZ" sz="3200" dirty="0" err="1">
                <a:hlinkClick r:id="rId3"/>
              </a:rPr>
              <a:t>Get</a:t>
            </a:r>
            <a:r>
              <a:rPr lang="cs-CZ" sz="3200" dirty="0">
                <a:hlinkClick r:id="rId3"/>
              </a:rPr>
              <a:t> More Out </a:t>
            </a:r>
            <a:r>
              <a:rPr lang="cs-CZ" sz="3200" dirty="0" err="1">
                <a:hlinkClick r:id="rId3"/>
              </a:rPr>
              <a:t>of</a:t>
            </a:r>
            <a:r>
              <a:rPr lang="cs-CZ" sz="3200" dirty="0">
                <a:hlinkClick r:id="rId3"/>
              </a:rPr>
              <a:t> Google</a:t>
            </a: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1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Boolovský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222" y="1844824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Logický součin, průnik - operátor </a:t>
            </a:r>
            <a:r>
              <a:rPr lang="cs-CZ" altLang="cs-CZ" b="1" dirty="0"/>
              <a:t>AND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Logický součet, sjednocení - operátor </a:t>
            </a:r>
            <a:r>
              <a:rPr lang="cs-CZ" altLang="cs-CZ" b="1" dirty="0"/>
              <a:t>OR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Logická negace - operátor </a:t>
            </a:r>
            <a:r>
              <a:rPr lang="cs-CZ" altLang="cs-CZ" b="1" dirty="0"/>
              <a:t>NOT</a:t>
            </a:r>
            <a:endParaRPr lang="cs-CZ" altLang="cs-CZ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b="1" dirty="0"/>
              <a:t>Krácení termínů </a:t>
            </a:r>
            <a:r>
              <a:rPr lang="cs-CZ" altLang="cs-CZ" dirty="0"/>
              <a:t>(</a:t>
            </a:r>
            <a:r>
              <a:rPr lang="cs-CZ" altLang="cs-CZ" dirty="0" err="1"/>
              <a:t>truncation</a:t>
            </a:r>
            <a:r>
              <a:rPr lang="cs-CZ" altLang="cs-CZ" dirty="0"/>
              <a:t>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Vyhledávání prostřednictvím </a:t>
            </a:r>
            <a:r>
              <a:rPr lang="cs-CZ" altLang="cs-CZ" b="1" dirty="0"/>
              <a:t>fráze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948264" y="6093296"/>
            <a:ext cx="368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i="1" dirty="0"/>
              <a:t>Zdroj: Steinerová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7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4929411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Strategie </a:t>
            </a:r>
            <a:r>
              <a:rPr lang="cs-CZ" altLang="cs-CZ" sz="3000" b="1" dirty="0" err="1"/>
              <a:t>Boolovského</a:t>
            </a:r>
            <a:r>
              <a:rPr lang="cs-CZ" altLang="cs-CZ" sz="3000" b="1" dirty="0"/>
              <a:t> modelu </a:t>
            </a:r>
            <a:endParaRPr lang="cs-CZ" altLang="cs-CZ" sz="3000" b="1" dirty="0" smtClean="0"/>
          </a:p>
          <a:p>
            <a:pPr marL="0" indent="0">
              <a:buNone/>
            </a:pPr>
            <a:endParaRPr lang="cs-CZ" altLang="cs-CZ" sz="900" b="1" dirty="0"/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nejrozšířenější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kombinace termínů pomocí logických operátorů AND, OR, NOT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5" descr="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2313"/>
            <a:ext cx="3096344" cy="132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01008"/>
            <a:ext cx="3096344" cy="136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n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25144"/>
            <a:ext cx="3117032" cy="145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51520" y="6381328"/>
            <a:ext cx="8712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http://spencerjardine.blogspot.cz/2012/02/boolean-search-strategies-videos.html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5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40769"/>
            <a:ext cx="8229600" cy="432049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AND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2664296"/>
          </a:xfrm>
        </p:spPr>
        <p:txBody>
          <a:bodyPr/>
          <a:lstStyle/>
          <a:p>
            <a:pPr marL="432000"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Logický součin, průnik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Vyhledání jen těch dokumentů, ve kterých se </a:t>
            </a:r>
            <a:r>
              <a:rPr lang="cs-CZ" altLang="cs-CZ" sz="3000" b="1" dirty="0"/>
              <a:t>vyskytují obě klíčová slova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zužuje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Můžeme jej znázornit jako </a:t>
            </a:r>
            <a:r>
              <a:rPr lang="cs-CZ" altLang="cs-CZ" sz="3000" b="1" dirty="0"/>
              <a:t>průnik množin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4782344"/>
            <a:ext cx="4133716" cy="1292662"/>
          </a:xfrm>
          <a:prstGeom prst="rect">
            <a:avLst/>
          </a:prstGeom>
          <a:noFill/>
          <a:ln>
            <a:solidFill>
              <a:srgbClr val="33CCCC"/>
            </a:solidFill>
            <a:prstDash val="sysDot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př</a:t>
            </a: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syndrom vyhoření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sociální pracovníci</a:t>
            </a: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 descr="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57" y="4581129"/>
            <a:ext cx="38989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211960" y="6231775"/>
            <a:ext cx="2495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syndrom vyhoření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475860" y="6200997"/>
            <a:ext cx="248862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sociální pracovníci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14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OR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2736304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Logický součet, sjednocení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Vyhledání dokumentů, které obsahují </a:t>
            </a:r>
            <a:r>
              <a:rPr lang="cs-CZ" altLang="cs-CZ" sz="3000" b="1" dirty="0"/>
              <a:t>alespoň jeden ze zadaných výrazů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rozšiřuje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Můžeme jej znázornit jako </a:t>
            </a:r>
            <a:r>
              <a:rPr lang="cs-CZ" altLang="cs-CZ" sz="3000" b="1" dirty="0"/>
              <a:t>sjednocení množin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1480" y="4536452"/>
            <a:ext cx="4386544" cy="1261884"/>
          </a:xfrm>
          <a:prstGeom prst="rect">
            <a:avLst/>
          </a:prstGeom>
          <a:noFill/>
          <a:ln>
            <a:solidFill>
              <a:srgbClr val="33CCCC"/>
            </a:solidFill>
            <a:prstDash val="sysDash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př</a:t>
            </a: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imigrační politika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OR migrační</a:t>
            </a:r>
            <a:r>
              <a:rPr kumimoji="0" lang="cs-CZ" altLang="cs-CZ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politika</a:t>
            </a: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 descr="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36452"/>
            <a:ext cx="2879725" cy="143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283968" y="5873160"/>
            <a:ext cx="2535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dirty="0">
                <a:solidFill>
                  <a:prstClr val="black"/>
                </a:solidFill>
                <a:latin typeface="Calibri"/>
              </a:rPr>
              <a:t>i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migrační politika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588224" y="6232623"/>
            <a:ext cx="2555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migrační politika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13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altLang="cs-CZ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</a:p>
          <a:p>
            <a:endParaRPr lang="cs-CZ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 smtClean="0"/>
              <a:t>Seminář 2 </a:t>
            </a:r>
            <a:r>
              <a:rPr lang="cs-CZ" altLang="cs-CZ" sz="2500" dirty="0"/>
              <a:t>x 45 min.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základy vyhledávacích technik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tvorba rešeršního dotazu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praktické vyhledávání v databázích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zadání praktického úkolu</a:t>
            </a:r>
          </a:p>
          <a:p>
            <a:pPr lvl="1"/>
            <a:endParaRPr lang="cs-CZ" altLang="cs-CZ" sz="2200" i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 smtClean="0"/>
              <a:t>Přednáška 2 </a:t>
            </a:r>
            <a:r>
              <a:rPr lang="cs-CZ" altLang="cs-CZ" sz="2500" dirty="0"/>
              <a:t>x 45 min.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citace, plagiátorství</a:t>
            </a:r>
          </a:p>
          <a:p>
            <a:pPr lvl="1"/>
            <a:endParaRPr lang="cs-CZ" altLang="cs-CZ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 smtClean="0"/>
              <a:t>Seminář 2 </a:t>
            </a:r>
            <a:r>
              <a:rPr lang="cs-CZ" altLang="cs-CZ" sz="2500" dirty="0"/>
              <a:t>x 45 min.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kontrola úkolu</a:t>
            </a:r>
            <a:r>
              <a:rPr lang="cs-CZ" altLang="cs-CZ" sz="2500" dirty="0">
                <a:latin typeface="Arial" panose="020B0604020202020204" pitchFamily="34" charset="0"/>
              </a:rPr>
              <a:t> </a:t>
            </a:r>
            <a:r>
              <a:rPr lang="cs-CZ" altLang="cs-CZ" sz="2500" dirty="0"/>
              <a:t>+ diskuse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EBSCO </a:t>
            </a:r>
            <a:r>
              <a:rPr lang="cs-CZ" altLang="cs-CZ" sz="2500" dirty="0" err="1"/>
              <a:t>Discovery</a:t>
            </a:r>
            <a:r>
              <a:rPr lang="cs-CZ" altLang="cs-CZ" sz="2500" dirty="0"/>
              <a:t> </a:t>
            </a:r>
            <a:r>
              <a:rPr lang="cs-CZ" altLang="cs-CZ" sz="2500" dirty="0" err="1"/>
              <a:t>Service</a:t>
            </a:r>
            <a:r>
              <a:rPr lang="cs-CZ" altLang="cs-CZ" sz="2500" dirty="0"/>
              <a:t> a další nadstavbové nástroje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elektronické knihy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NOT</a:t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266429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Logická negace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Vyloučí</a:t>
            </a:r>
            <a:r>
              <a:rPr lang="cs-CZ" altLang="cs-CZ" sz="3000" dirty="0"/>
              <a:t> </a:t>
            </a:r>
            <a:r>
              <a:rPr lang="cs-CZ" altLang="cs-CZ" sz="3000" b="1" dirty="0"/>
              <a:t>ty</a:t>
            </a:r>
            <a:r>
              <a:rPr lang="cs-CZ" altLang="cs-CZ" sz="3000" dirty="0"/>
              <a:t> záznamy o dokumentech, </a:t>
            </a:r>
            <a:r>
              <a:rPr lang="cs-CZ" altLang="cs-CZ" sz="3000" b="1" dirty="0"/>
              <a:t>které</a:t>
            </a:r>
            <a:r>
              <a:rPr lang="cs-CZ" altLang="cs-CZ" sz="3000" dirty="0"/>
              <a:t> </a:t>
            </a:r>
            <a:r>
              <a:rPr lang="cs-CZ" altLang="cs-CZ" sz="3000" b="1" dirty="0"/>
              <a:t>obsahují označené klíčové slovo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Záleží na pořadí klíčových slov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zužuje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1" y="4725144"/>
            <a:ext cx="3682751" cy="1292662"/>
          </a:xfrm>
          <a:prstGeom prst="rect">
            <a:avLst/>
          </a:prstGeom>
          <a:noFill/>
          <a:ln>
            <a:solidFill>
              <a:srgbClr val="33CCCC"/>
            </a:solidFill>
            <a:prstDash val="sysDash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př</a:t>
            </a: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imigrační politika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NOT Evropská unie</a:t>
            </a:r>
            <a:endParaRPr kumimoji="0" lang="cs-CZ" altLang="cs-CZ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 descr="n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23" y="4437113"/>
            <a:ext cx="316835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427984" y="6017806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imigrační politika   Evropská unie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30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Krácení termínů (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truncation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98" y="1844824"/>
            <a:ext cx="8487789" cy="468052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700" b="1" dirty="0"/>
              <a:t>Hledaný termín je zkrácen na kořen slova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Systém dohledá všechny možné tvary podle </a:t>
            </a:r>
            <a:r>
              <a:rPr lang="cs-CZ" altLang="cs-CZ" sz="2700" dirty="0" smtClean="0"/>
              <a:t>tohoto </a:t>
            </a:r>
          </a:p>
          <a:p>
            <a:pPr marL="457200" lvl="1" indent="0">
              <a:buNone/>
            </a:pPr>
            <a:r>
              <a:rPr lang="cs-CZ" altLang="cs-CZ" sz="2700" dirty="0" smtClean="0"/>
              <a:t>     kořenu</a:t>
            </a:r>
            <a:endParaRPr lang="cs-CZ" altLang="cs-CZ" sz="27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Přípony nebo koncovky jsou nahrazeny </a:t>
            </a:r>
            <a:r>
              <a:rPr lang="cs-CZ" altLang="cs-CZ" sz="2700" dirty="0" smtClean="0"/>
              <a:t>zástupným </a:t>
            </a:r>
          </a:p>
          <a:p>
            <a:pPr marL="457200" lvl="1" indent="0">
              <a:buNone/>
            </a:pPr>
            <a:r>
              <a:rPr lang="cs-CZ" altLang="cs-CZ" sz="2700" dirty="0"/>
              <a:t> </a:t>
            </a:r>
            <a:r>
              <a:rPr lang="cs-CZ" altLang="cs-CZ" sz="2700" dirty="0" smtClean="0"/>
              <a:t>    znakem</a:t>
            </a:r>
            <a:endParaRPr lang="cs-CZ" altLang="cs-CZ" sz="27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Výsledek vyhledávání se rozšiřuje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</a:t>
            </a:r>
            <a:r>
              <a:rPr lang="en-US" altLang="cs-CZ" sz="2700" dirty="0" err="1"/>
              <a:t>Pozn</a:t>
            </a:r>
            <a:r>
              <a:rPr lang="en-US" altLang="cs-CZ" sz="2700" dirty="0"/>
              <a:t>. </a:t>
            </a:r>
            <a:r>
              <a:rPr lang="cs-CZ" altLang="cs-CZ" sz="2700" dirty="0"/>
              <a:t>vyhledávací nástroje mohou využívat </a:t>
            </a:r>
            <a:r>
              <a:rPr lang="cs-CZ" altLang="cs-CZ" sz="2700" dirty="0" smtClean="0"/>
              <a:t>různé </a:t>
            </a:r>
          </a:p>
          <a:p>
            <a:pPr marL="457200" lvl="1" indent="0">
              <a:buNone/>
            </a:pPr>
            <a:r>
              <a:rPr lang="cs-CZ" altLang="cs-CZ" sz="2700" dirty="0"/>
              <a:t> </a:t>
            </a:r>
            <a:r>
              <a:rPr lang="cs-CZ" altLang="cs-CZ" sz="2700" dirty="0" smtClean="0"/>
              <a:t>    symboly</a:t>
            </a:r>
            <a:endParaRPr lang="cs-CZ" altLang="cs-CZ" sz="2700" dirty="0"/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2700" b="1" i="1" dirty="0" smtClean="0"/>
              <a:t>př</a:t>
            </a:r>
            <a:r>
              <a:rPr lang="cs-CZ" altLang="cs-CZ" sz="2700" b="1" i="1" dirty="0"/>
              <a:t>. </a:t>
            </a:r>
            <a:r>
              <a:rPr lang="cs-CZ" altLang="cs-CZ" sz="2700" b="1" i="1" dirty="0" err="1">
                <a:latin typeface="Calibri" panose="020F0502020204030204" pitchFamily="34" charset="0"/>
              </a:rPr>
              <a:t>bezdomov</a:t>
            </a:r>
            <a:r>
              <a:rPr lang="en-US" altLang="cs-CZ" sz="2700" b="1" i="1" dirty="0">
                <a:latin typeface="Calibri" panose="020F0502020204030204" pitchFamily="34" charset="0"/>
              </a:rPr>
              <a:t>*</a:t>
            </a:r>
            <a:r>
              <a:rPr lang="cs-CZ" altLang="cs-CZ" sz="2700" b="1" i="1" dirty="0">
                <a:latin typeface="Calibri" panose="020F0502020204030204" pitchFamily="34" charset="0"/>
              </a:rPr>
              <a:t> - bezdomovci, bezdomovectví aj.</a:t>
            </a:r>
          </a:p>
          <a:p>
            <a:pPr marL="0" indent="0">
              <a:buNone/>
            </a:pP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28844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 prostřednictvím fráze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6872"/>
            <a:ext cx="8229600" cy="3777283"/>
          </a:xfrm>
        </p:spPr>
        <p:txBody>
          <a:bodyPr>
            <a:normAutofit fontScale="92500" lnSpcReduction="20000"/>
          </a:bodyPr>
          <a:lstStyle/>
          <a:p>
            <a:pPr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sz="3000" b="1" dirty="0"/>
              <a:t>Bližší specifikace dotazu</a:t>
            </a:r>
          </a:p>
          <a:p>
            <a:pPr marL="914400" lvl="1" indent="-4572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altLang="cs-CZ" sz="3000" dirty="0"/>
              <a:t>Slovní spojení</a:t>
            </a:r>
          </a:p>
          <a:p>
            <a:pPr marL="914400" lvl="1" indent="-4572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altLang="cs-CZ" sz="3000" dirty="0"/>
              <a:t>Všechny slova se musí vyskytovat v přesném pořadí a uvedeném tvaru</a:t>
            </a:r>
          </a:p>
          <a:p>
            <a:pPr marL="914400" lvl="1" indent="-4572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altLang="cs-CZ" sz="3000" dirty="0"/>
              <a:t>Nejčastěji se využívají uvozovky</a:t>
            </a:r>
          </a:p>
          <a:p>
            <a:pPr marL="914400" lvl="1" indent="-4572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vyhledávání se zužuje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3000" dirty="0"/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3000" b="1" i="1" dirty="0" smtClean="0"/>
              <a:t>př</a:t>
            </a:r>
            <a:r>
              <a:rPr lang="cs-CZ" altLang="cs-CZ" sz="3000" b="1" i="1" dirty="0"/>
              <a:t>. </a:t>
            </a:r>
            <a:r>
              <a:rPr lang="cs-CZ" altLang="cs-CZ" sz="3200" b="1" i="1" dirty="0">
                <a:latin typeface="Calibri" panose="020F0502020204030204" pitchFamily="34" charset="0"/>
              </a:rPr>
              <a:t>"sociální politika"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3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24536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75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09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Technika vyhledávání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81339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Prohlížení (</a:t>
            </a:r>
            <a:r>
              <a:rPr lang="cs-CZ" altLang="cs-CZ" sz="3000" b="1" dirty="0" err="1"/>
              <a:t>browsing</a:t>
            </a:r>
            <a:r>
              <a:rPr lang="cs-CZ" altLang="cs-CZ" sz="3000" b="1" dirty="0"/>
              <a:t>)</a:t>
            </a:r>
          </a:p>
          <a:p>
            <a:endParaRPr lang="cs-CZ" altLang="cs-CZ" sz="3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 Vyhledávání (</a:t>
            </a:r>
            <a:r>
              <a:rPr lang="cs-CZ" altLang="cs-CZ" sz="3000" b="1" dirty="0" err="1"/>
              <a:t>searching</a:t>
            </a:r>
            <a:r>
              <a:rPr lang="cs-CZ" altLang="cs-CZ" sz="3000" b="1" dirty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/>
              <a:t>jednoduché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/>
              <a:t>pokročilé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85395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75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64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Vlastní vyhledávací proces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5334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Málokdy získáte relevantní záznamy po prvním vyhledávání</a:t>
            </a:r>
          </a:p>
          <a:p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Vždy je třeba rešeršní dotaz ladit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Každý zdroj má vlastní pravidla vyhledávání a je třeba tomu uzpůsobit vyhledávací dotaz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8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</a:rPr>
              <a:t>Máte-li málo výsledků vyhledávání:</a:t>
            </a:r>
            <a:br>
              <a:rPr lang="cs-CZ" altLang="cs-CZ" sz="3200" b="1" dirty="0">
                <a:latin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50746"/>
            <a:ext cx="8229600" cy="428133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Rozšiřte dotaz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přidejte další klíčová slova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  Zrušte omezení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např. typ dokumentu, dílčí databáze, jenom slova v názvu apod.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2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</a:rPr>
              <a:t>Máte-li mnoho výsledků vyhledávání:</a:t>
            </a:r>
            <a:r>
              <a:rPr lang="cs-CZ" altLang="cs-CZ" b="1" dirty="0">
                <a:latin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Zužte dotaz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konkretizujte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lépe definujte klíčová slova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zaměřte se pouze na nějakou oblast apod.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Přidejte omezení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např. jenom slova v názvu, konkrétní země, typ dokumentu apod.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0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01419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75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736304"/>
          </a:xfrm>
        </p:spPr>
        <p:txBody>
          <a:bodyPr/>
          <a:lstStyle/>
          <a:p>
            <a:pPr marL="0" indent="0">
              <a:buNone/>
            </a:pPr>
            <a:endParaRPr lang="cs-CZ" altLang="cs-CZ" sz="7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cs-CZ" alt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</a:rPr>
              <a:t>7. Hodnocení vyhledaných záznamů</a:t>
            </a:r>
            <a:r>
              <a:rPr lang="cs-CZ" altLang="cs-CZ" b="1" dirty="0">
                <a:latin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777283"/>
          </a:xfrm>
        </p:spPr>
        <p:txBody>
          <a:bodyPr/>
          <a:lstStyle/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relevance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důvěryhodnost zdroje</a:t>
            </a:r>
          </a:p>
          <a:p>
            <a:pPr marL="914400" lvl="1" indent="-457200">
              <a:spcBef>
                <a:spcPct val="40000"/>
              </a:spcBef>
              <a:buFont typeface="Wingdings" panose="05000000000000000000" pitchFamily="2" charset="2"/>
              <a:buChar char="v"/>
            </a:pPr>
            <a:r>
              <a:rPr lang="cs-CZ" altLang="cs-CZ" sz="3000" dirty="0"/>
              <a:t>jména autorů, instituce, kontakty na správce…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pravidelná aktualizace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odbornost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6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57403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75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4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</a:rPr>
              <a:t>8. Další operace</a:t>
            </a:r>
            <a:r>
              <a:rPr lang="cs-CZ" altLang="cs-CZ" b="1" dirty="0">
                <a:latin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77728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tisk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uložení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export do citačního </a:t>
            </a:r>
            <a:r>
              <a:rPr lang="cs-CZ" altLang="cs-CZ" dirty="0" err="1"/>
              <a:t>manageru</a:t>
            </a:r>
            <a:r>
              <a:rPr lang="cs-CZ" altLang="cs-CZ" dirty="0"/>
              <a:t> (např. </a:t>
            </a:r>
            <a:r>
              <a:rPr lang="cs-CZ" altLang="cs-CZ" dirty="0" err="1">
                <a:hlinkClick r:id="rId3"/>
              </a:rPr>
              <a:t>EndNote</a:t>
            </a:r>
            <a:r>
              <a:rPr lang="cs-CZ" altLang="cs-CZ" dirty="0">
                <a:hlinkClick r:id="rId3"/>
              </a:rPr>
              <a:t> Web,</a:t>
            </a:r>
            <a:r>
              <a:rPr lang="cs-CZ" altLang="cs-CZ" dirty="0"/>
              <a:t> </a:t>
            </a:r>
            <a:r>
              <a:rPr lang="cs-CZ" altLang="cs-CZ" dirty="0" err="1">
                <a:hlinkClick r:id="rId4"/>
              </a:rPr>
              <a:t>Zotero</a:t>
            </a:r>
            <a:r>
              <a:rPr lang="cs-CZ" altLang="cs-CZ" dirty="0">
                <a:hlinkClick r:id="rId4"/>
              </a:rPr>
              <a:t>,</a:t>
            </a:r>
            <a:r>
              <a:rPr lang="cs-CZ" altLang="cs-CZ" dirty="0"/>
              <a:t> </a:t>
            </a:r>
            <a:r>
              <a:rPr lang="cs-CZ" altLang="cs-CZ" dirty="0">
                <a:hlinkClick r:id="rId5"/>
              </a:rPr>
              <a:t>Citace.com)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7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388" y="155733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chemeClr val="bg1"/>
                </a:solidFill>
              </a:rPr>
              <a:t>Shrnutí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96752"/>
            <a:ext cx="7777163" cy="599938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dirty="0" smtClean="0"/>
              <a:t> </a:t>
            </a:r>
            <a:r>
              <a:rPr lang="cs-CZ" altLang="cs-CZ" b="1" dirty="0" smtClean="0">
                <a:latin typeface="Calibri" panose="020F0502020204030204" pitchFamily="34" charset="0"/>
              </a:rPr>
              <a:t>Před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vyhledávaním</a:t>
            </a:r>
            <a:r>
              <a:rPr lang="cs-CZ" altLang="cs-CZ" b="1" dirty="0" smtClean="0">
                <a:latin typeface="Calibri" panose="020F0502020204030204" pitchFamily="34" charset="0"/>
              </a:rPr>
              <a:t> si: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Ujasněte </a:t>
            </a:r>
            <a:r>
              <a:rPr lang="cs-CZ" altLang="cs-CZ" b="1" dirty="0" smtClean="0">
                <a:latin typeface="Calibri" panose="020F0502020204030204" pitchFamily="34" charset="0"/>
              </a:rPr>
              <a:t>téma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Vyberte vhodné </a:t>
            </a:r>
            <a:r>
              <a:rPr lang="cs-CZ" altLang="cs-CZ" b="1" dirty="0" smtClean="0">
                <a:latin typeface="Calibri" panose="020F0502020204030204" pitchFamily="34" charset="0"/>
              </a:rPr>
              <a:t>zdroje</a:t>
            </a:r>
            <a:r>
              <a:rPr lang="cs-CZ" altLang="cs-CZ" dirty="0" smtClean="0">
                <a:latin typeface="Calibri" panose="020F0502020204030204" pitchFamily="34" charset="0"/>
              </a:rPr>
              <a:t> odborných informací (např. licencované databáze)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Nadefinujte dotaz; </a:t>
            </a:r>
            <a:r>
              <a:rPr lang="cs-CZ" altLang="cs-CZ" b="1" dirty="0" smtClean="0">
                <a:latin typeface="Calibri" panose="020F0502020204030204" pitchFamily="34" charset="0"/>
              </a:rPr>
              <a:t>klíčová slova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Vyberte vhodnou </a:t>
            </a:r>
            <a:r>
              <a:rPr lang="cs-CZ" altLang="cs-CZ" b="1" dirty="0" smtClean="0">
                <a:latin typeface="Calibri" panose="020F0502020204030204" pitchFamily="34" charset="0"/>
              </a:rPr>
              <a:t>vyhledávací techniku </a:t>
            </a:r>
            <a:r>
              <a:rPr lang="cs-CZ" altLang="cs-CZ" dirty="0" smtClean="0">
                <a:latin typeface="Calibri" panose="020F0502020204030204" pitchFamily="34" charset="0"/>
              </a:rPr>
              <a:t>(prohlížení, jednoduché nebo pokročilé vyhledávání)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  <p:sp>
        <p:nvSpPr>
          <p:cNvPr id="5" name="Výbuch 1 4"/>
          <p:cNvSpPr/>
          <p:nvPr/>
        </p:nvSpPr>
        <p:spPr>
          <a:xfrm>
            <a:off x="412750" y="4440202"/>
            <a:ext cx="1714500" cy="1000125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1620" name="TextovéPole 5"/>
          <p:cNvSpPr txBox="1">
            <a:spLocks noChangeArrowheads="1"/>
          </p:cNvSpPr>
          <p:nvPr/>
        </p:nvSpPr>
        <p:spPr bwMode="auto">
          <a:xfrm>
            <a:off x="912813" y="4606925"/>
            <a:ext cx="7143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2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TIP</a:t>
            </a:r>
          </a:p>
        </p:txBody>
      </p:sp>
      <p:sp>
        <p:nvSpPr>
          <p:cNvPr id="111621" name="TextovéPole 6"/>
          <p:cNvSpPr txBox="1">
            <a:spLocks noChangeArrowheads="1"/>
          </p:cNvSpPr>
          <p:nvPr/>
        </p:nvSpPr>
        <p:spPr bwMode="auto">
          <a:xfrm>
            <a:off x="2216150" y="4464129"/>
            <a:ext cx="62436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Pište si poznámky! </a:t>
            </a:r>
            <a:r>
              <a:rPr kumimoji="0" lang="cs-CZ" altLang="cs-CZ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Budete vědět, které zdroje jste již prohledali, jakou formu dotazu jste použili, jaká klíčová slova jste přidávali apod.</a:t>
            </a:r>
          </a:p>
        </p:txBody>
      </p:sp>
      <p:sp>
        <p:nvSpPr>
          <p:cNvPr id="8" name="Výbuch 1 7"/>
          <p:cNvSpPr/>
          <p:nvPr/>
        </p:nvSpPr>
        <p:spPr>
          <a:xfrm>
            <a:off x="425450" y="5572125"/>
            <a:ext cx="1714500" cy="1000125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1623" name="TextovéPole 9"/>
          <p:cNvSpPr txBox="1">
            <a:spLocks noChangeArrowheads="1"/>
          </p:cNvSpPr>
          <p:nvPr/>
        </p:nvSpPr>
        <p:spPr bwMode="auto">
          <a:xfrm>
            <a:off x="911225" y="5829300"/>
            <a:ext cx="7858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2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TIP</a:t>
            </a:r>
          </a:p>
        </p:txBody>
      </p:sp>
      <p:sp>
        <p:nvSpPr>
          <p:cNvPr id="111624" name="TextovéPole 11"/>
          <p:cNvSpPr txBox="1">
            <a:spLocks noChangeArrowheads="1"/>
          </p:cNvSpPr>
          <p:nvPr/>
        </p:nvSpPr>
        <p:spPr bwMode="auto">
          <a:xfrm>
            <a:off x="2239963" y="5827713"/>
            <a:ext cx="6219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Usnadněte si práci a používejte citační </a:t>
            </a:r>
            <a:r>
              <a:rPr kumimoji="0" lang="cs-CZ" altLang="cs-CZ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managery</a:t>
            </a:r>
            <a:endParaRPr kumimoji="0" lang="cs-CZ" altLang="cs-CZ" sz="2200" b="0" i="1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69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3" name="Obdélník 2"/>
          <p:cNvSpPr/>
          <p:nvPr/>
        </p:nvSpPr>
        <p:spPr>
          <a:xfrm>
            <a:off x="197768" y="1412776"/>
            <a:ext cx="874846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5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Praktické vyhledávání          v databázích                            a citační software </a:t>
            </a:r>
            <a:r>
              <a:rPr lang="cs-CZ" altLang="cs-CZ" sz="59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EndNote</a:t>
            </a:r>
            <a:r>
              <a:rPr lang="cs-CZ" altLang="cs-CZ" sz="5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Web</a:t>
            </a:r>
            <a:endParaRPr lang="cs-CZ" sz="5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40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2060575"/>
            <a:ext cx="7777163" cy="457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800" b="1" dirty="0" smtClean="0">
                <a:hlinkClick r:id="rId3"/>
              </a:rPr>
              <a:t>EBSCO</a:t>
            </a:r>
            <a:endParaRPr lang="cs-CZ" altLang="cs-CZ" sz="2800" b="1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800" b="1" dirty="0" smtClean="0">
                <a:hlinkClick r:id="rId4"/>
              </a:rPr>
              <a:t>PROQUEST</a:t>
            </a:r>
            <a:endParaRPr lang="cs-CZ" altLang="cs-CZ" sz="2800" b="1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800" b="1" dirty="0" smtClean="0">
                <a:hlinkClick r:id="rId5"/>
              </a:rPr>
              <a:t>Sage </a:t>
            </a:r>
            <a:r>
              <a:rPr lang="cs-CZ" altLang="cs-CZ" sz="2800" b="1" dirty="0" err="1" smtClean="0">
                <a:hlinkClick r:id="rId5"/>
              </a:rPr>
              <a:t>Journals</a:t>
            </a:r>
            <a:endParaRPr lang="cs-CZ" altLang="cs-CZ" sz="2800" b="1" dirty="0" smtClean="0"/>
          </a:p>
          <a:p>
            <a:pPr eaLnBrk="1" hangingPunct="1">
              <a:buFontTx/>
              <a:buNone/>
            </a:pPr>
            <a:endParaRPr lang="cs-CZ" altLang="cs-CZ" b="1" dirty="0" smtClean="0"/>
          </a:p>
          <a:p>
            <a:pPr eaLnBrk="1" hangingPunct="1">
              <a:buFontTx/>
              <a:buNone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marL="457200" lvl="0" indent="-457200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/>
            </a:pPr>
            <a:r>
              <a:rPr lang="cs-CZ" altLang="cs-CZ" sz="2400" b="1" kern="1200" dirty="0">
                <a:solidFill>
                  <a:prstClr val="black"/>
                </a:solidFill>
                <a:latin typeface="Calibri"/>
                <a:hlinkClick r:id="rId6"/>
              </a:rPr>
              <a:t>Anopress</a:t>
            </a:r>
            <a:r>
              <a:rPr lang="cs-CZ" altLang="cs-CZ" sz="2400" kern="1200" dirty="0">
                <a:solidFill>
                  <a:prstClr val="black"/>
                </a:solidFill>
                <a:latin typeface="Calibri"/>
                <a:hlinkClick r:id="rId6"/>
              </a:rPr>
              <a:t> </a:t>
            </a:r>
            <a:r>
              <a:rPr lang="cs-CZ" altLang="cs-CZ" sz="2200" kern="1200" dirty="0">
                <a:solidFill>
                  <a:prstClr val="black"/>
                </a:solidFill>
                <a:latin typeface="Calibri"/>
              </a:rPr>
              <a:t>– monitoring českých mediálních zdrojů (prosím dbejte na limity stahování, </a:t>
            </a:r>
            <a:r>
              <a:rPr lang="cs-CZ" altLang="cs-CZ" sz="2200" kern="1200" dirty="0">
                <a:solidFill>
                  <a:prstClr val="black"/>
                </a:solidFill>
                <a:latin typeface="Calibri"/>
                <a:hlinkClick r:id="rId7"/>
              </a:rPr>
              <a:t>více </a:t>
            </a:r>
            <a:r>
              <a:rPr lang="cs-CZ" altLang="cs-CZ" sz="2200" kern="1200" dirty="0" err="1">
                <a:solidFill>
                  <a:prstClr val="black"/>
                </a:solidFill>
                <a:latin typeface="Calibri"/>
                <a:hlinkClick r:id="rId7"/>
              </a:rPr>
              <a:t>info</a:t>
            </a:r>
            <a:r>
              <a:rPr lang="cs-CZ" altLang="cs-CZ" sz="2200" kern="1200" dirty="0">
                <a:solidFill>
                  <a:prstClr val="black"/>
                </a:solidFill>
                <a:latin typeface="Calibri"/>
              </a:rPr>
              <a:t> na stránkách knihovny).</a:t>
            </a:r>
          </a:p>
          <a:p>
            <a:pPr eaLnBrk="1" hangingPunct="1">
              <a:buFontTx/>
              <a:buNone/>
            </a:pPr>
            <a:endParaRPr lang="cs-CZ" altLang="cs-CZ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  <p:sp>
        <p:nvSpPr>
          <p:cNvPr id="45059" name="Text Box 8"/>
          <p:cNvSpPr txBox="1">
            <a:spLocks noChangeArrowheads="1"/>
          </p:cNvSpPr>
          <p:nvPr/>
        </p:nvSpPr>
        <p:spPr bwMode="auto">
          <a:xfrm>
            <a:off x="366713" y="1196975"/>
            <a:ext cx="86693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Praktické ukázky vyhledávání v databázích</a:t>
            </a:r>
          </a:p>
        </p:txBody>
      </p:sp>
    </p:spTree>
    <p:extLst>
      <p:ext uri="{BB962C8B-B14F-4D97-AF65-F5344CB8AC3E}">
        <p14:creationId xmlns:p14="http://schemas.microsoft.com/office/powerpoint/2010/main" val="20208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64096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364088" y="6525344"/>
            <a:ext cx="4392487" cy="230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>
                <a:solidFill>
                  <a:srgbClr val="111111"/>
                </a:solidFill>
              </a:rPr>
              <a:t>Zdroj: http</a:t>
            </a:r>
            <a:r>
              <a:rPr lang="cs-CZ" sz="900" dirty="0">
                <a:solidFill>
                  <a:srgbClr val="111111"/>
                </a:solidFill>
              </a:rPr>
              <a:t>://eds.ics.muni.cz/media/27629/eds-update-2016-luprich.pdf</a:t>
            </a:r>
          </a:p>
        </p:txBody>
      </p:sp>
    </p:spTree>
    <p:extLst>
      <p:ext uri="{BB962C8B-B14F-4D97-AF65-F5344CB8AC3E}">
        <p14:creationId xmlns:p14="http://schemas.microsoft.com/office/powerpoint/2010/main" val="13157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3863" y="2024063"/>
            <a:ext cx="8135937" cy="6215062"/>
          </a:xfrm>
        </p:spPr>
        <p:txBody>
          <a:bodyPr/>
          <a:lstStyle/>
          <a:p>
            <a:pPr>
              <a:buFontTx/>
              <a:buAutoNum type="arabicParenR"/>
              <a:defRPr/>
            </a:pPr>
            <a:r>
              <a:rPr lang="cs-CZ" sz="1900" dirty="0" smtClean="0">
                <a:latin typeface="Calibri" panose="020F0502020204030204" pitchFamily="34" charset="0"/>
              </a:rPr>
              <a:t>Vytvoření účtu v </a:t>
            </a:r>
            <a:r>
              <a:rPr lang="cs-CZ" sz="1900" dirty="0" err="1" smtClean="0">
                <a:latin typeface="Calibri" panose="020F0502020204030204" pitchFamily="34" charset="0"/>
                <a:hlinkClick r:id="rId2"/>
              </a:rPr>
              <a:t>EndNote</a:t>
            </a:r>
            <a:r>
              <a:rPr lang="cs-CZ" sz="1900" dirty="0" smtClean="0">
                <a:latin typeface="Calibri" panose="020F0502020204030204" pitchFamily="34" charset="0"/>
                <a:hlinkClick r:id="rId2"/>
              </a:rPr>
              <a:t> Web</a:t>
            </a:r>
            <a:endParaRPr lang="cs-CZ" sz="1900" dirty="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endParaRPr lang="cs-CZ" sz="1900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arenR" startAt="2"/>
              <a:defRPr/>
            </a:pPr>
            <a:r>
              <a:rPr lang="cs-CZ" sz="1900" dirty="0" smtClean="0">
                <a:latin typeface="Calibri" panose="020F0502020204030204" pitchFamily="34" charset="0"/>
              </a:rPr>
              <a:t> Vyhledání záznamů v databázi EBSCO a jejich uložení do složky (modrá ikonka s plus po pravé straně záznamů)</a:t>
            </a:r>
          </a:p>
          <a:p>
            <a:pPr>
              <a:buFontTx/>
              <a:buAutoNum type="arabicParenR" startAt="2"/>
              <a:defRPr/>
            </a:pPr>
            <a:endParaRPr lang="cs-CZ" sz="1900" dirty="0" smtClean="0">
              <a:latin typeface="Calibri" panose="020F0502020204030204" pitchFamily="34" charset="0"/>
            </a:endParaRPr>
          </a:p>
          <a:p>
            <a:pPr>
              <a:buFontTx/>
              <a:buAutoNum type="arabicParenR" startAt="2"/>
              <a:defRPr/>
            </a:pPr>
            <a:r>
              <a:rPr lang="cs-CZ" sz="1900" dirty="0" smtClean="0">
                <a:latin typeface="Calibri" panose="020F0502020204030204" pitchFamily="34" charset="0"/>
              </a:rPr>
              <a:t> Otevření složky (v pravé části obrazovky nebo ikonka Složky vpravo nahoře)</a:t>
            </a:r>
          </a:p>
          <a:p>
            <a:pPr>
              <a:buFontTx/>
              <a:buAutoNum type="arabicParenR" startAt="2"/>
              <a:defRPr/>
            </a:pPr>
            <a:endParaRPr lang="cs-CZ" sz="1900" dirty="0" smtClean="0">
              <a:latin typeface="Calibri" panose="020F0502020204030204" pitchFamily="34" charset="0"/>
            </a:endParaRPr>
          </a:p>
          <a:p>
            <a:pPr>
              <a:buFontTx/>
              <a:buAutoNum type="arabicParenR" startAt="2"/>
              <a:defRPr/>
            </a:pPr>
            <a:r>
              <a:rPr lang="cs-CZ" sz="1900" dirty="0" smtClean="0">
                <a:latin typeface="Calibri" panose="020F0502020204030204" pitchFamily="34" charset="0"/>
              </a:rPr>
              <a:t> Označení záznamů, které mají být exportovány do </a:t>
            </a:r>
            <a:r>
              <a:rPr lang="cs-CZ" sz="1900" dirty="0" err="1" smtClean="0">
                <a:latin typeface="Calibri" panose="020F0502020204030204" pitchFamily="34" charset="0"/>
              </a:rPr>
              <a:t>EndNote</a:t>
            </a:r>
            <a:r>
              <a:rPr lang="cs-CZ" sz="1900" dirty="0" smtClean="0">
                <a:latin typeface="Calibri" panose="020F0502020204030204" pitchFamily="34" charset="0"/>
              </a:rPr>
              <a:t> Web (zaškrtávací políčka po levé straně záznamů)</a:t>
            </a:r>
          </a:p>
          <a:p>
            <a:pPr>
              <a:defRPr/>
            </a:pPr>
            <a:endParaRPr lang="cs-CZ" sz="1900" dirty="0" smtClean="0">
              <a:latin typeface="Calibri" panose="020F0502020204030204" pitchFamily="34" charset="0"/>
            </a:endParaRPr>
          </a:p>
          <a:p>
            <a:pPr>
              <a:buFontTx/>
              <a:buAutoNum type="arabicParenR" startAt="5"/>
              <a:defRPr/>
            </a:pPr>
            <a:r>
              <a:rPr lang="cs-CZ" sz="1900" dirty="0" smtClean="0">
                <a:latin typeface="Calibri" panose="020F0502020204030204" pitchFamily="34" charset="0"/>
              </a:rPr>
              <a:t> Kliknout na export (ikona Exportovat - vpravo)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1600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1600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1600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1600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1600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1600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1600" dirty="0" smtClean="0"/>
          </a:p>
          <a:p>
            <a:pPr lvl="1">
              <a:defRPr/>
            </a:pPr>
            <a:endParaRPr 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sz="28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395288" y="1069975"/>
            <a:ext cx="6858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Export záznamů z databáze EBSCO do citačního software 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EndNote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Web</a:t>
            </a:r>
          </a:p>
        </p:txBody>
      </p:sp>
    </p:spTree>
    <p:extLst>
      <p:ext uri="{BB962C8B-B14F-4D97-AF65-F5344CB8AC3E}">
        <p14:creationId xmlns:p14="http://schemas.microsoft.com/office/powerpoint/2010/main" val="39756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557338"/>
            <a:ext cx="8569325" cy="67357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cs-CZ" sz="3200" dirty="0" smtClean="0"/>
          </a:p>
          <a:p>
            <a:pPr>
              <a:buFontTx/>
              <a:buAutoNum type="arabicParenR" startAt="6"/>
              <a:defRPr/>
            </a:pPr>
            <a:r>
              <a:rPr lang="cs-CZ" sz="1900" dirty="0" smtClean="0">
                <a:latin typeface="Calibri" panose="020F0502020204030204" pitchFamily="34" charset="0"/>
              </a:rPr>
              <a:t>Zvolit druhou variantu – Přímý export do aplikace </a:t>
            </a:r>
            <a:r>
              <a:rPr lang="cs-CZ" sz="1900" dirty="0" err="1" smtClean="0">
                <a:latin typeface="Calibri" panose="020F0502020204030204" pitchFamily="34" charset="0"/>
              </a:rPr>
              <a:t>EndNote</a:t>
            </a:r>
            <a:r>
              <a:rPr lang="cs-CZ" sz="1900" dirty="0" smtClean="0">
                <a:latin typeface="Calibri" panose="020F0502020204030204" pitchFamily="34" charset="0"/>
              </a:rPr>
              <a:t> Web</a:t>
            </a:r>
          </a:p>
          <a:p>
            <a:pPr marL="0" indent="0">
              <a:buFontTx/>
              <a:buNone/>
              <a:defRPr/>
            </a:pPr>
            <a:endParaRPr lang="cs-CZ" sz="1900" dirty="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cs-CZ" sz="1900" dirty="0" smtClean="0">
                <a:latin typeface="Calibri" panose="020F0502020204030204" pitchFamily="34" charset="0"/>
              </a:rPr>
              <a:t>7)  Uložit</a:t>
            </a:r>
          </a:p>
          <a:p>
            <a:pPr>
              <a:buFontTx/>
              <a:buAutoNum type="arabicParenR" startAt="6"/>
              <a:defRPr/>
            </a:pPr>
            <a:endParaRPr lang="cs-CZ" sz="1900" dirty="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cs-CZ" sz="1900" dirty="0" smtClean="0">
                <a:latin typeface="Calibri" panose="020F0502020204030204" pitchFamily="34" charset="0"/>
              </a:rPr>
              <a:t>8)  Pokud vše proběhlo úspěšně, tak budete přesměrováni do aplikace </a:t>
            </a:r>
            <a:r>
              <a:rPr lang="cs-CZ" sz="1900" dirty="0" err="1" smtClean="0">
                <a:latin typeface="Calibri" panose="020F0502020204030204" pitchFamily="34" charset="0"/>
              </a:rPr>
              <a:t>EndNote</a:t>
            </a:r>
            <a:r>
              <a:rPr lang="cs-CZ" sz="1900" dirty="0" smtClean="0">
                <a:latin typeface="Calibri" panose="020F0502020204030204" pitchFamily="34" charset="0"/>
              </a:rPr>
              <a:t> Web</a:t>
            </a:r>
          </a:p>
          <a:p>
            <a:pPr>
              <a:buFontTx/>
              <a:buAutoNum type="arabicParenR" startAt="6"/>
              <a:defRPr/>
            </a:pPr>
            <a:endParaRPr lang="cs-CZ" sz="1900" dirty="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cs-CZ" sz="1900" dirty="0" smtClean="0">
                <a:latin typeface="Calibri" panose="020F0502020204030204" pitchFamily="34" charset="0"/>
              </a:rPr>
              <a:t>9) Objeví se hláška sdělující, kolik záznamů bylo naimportováno (např. </a:t>
            </a:r>
            <a:r>
              <a:rPr lang="cs-CZ" sz="1900" dirty="0" err="1" smtClean="0">
                <a:latin typeface="Calibri" panose="020F0502020204030204" pitchFamily="34" charset="0"/>
              </a:rPr>
              <a:t>Number</a:t>
            </a:r>
            <a:r>
              <a:rPr lang="cs-CZ" sz="1900" dirty="0" smtClean="0">
                <a:latin typeface="Calibri" panose="020F0502020204030204" pitchFamily="34" charset="0"/>
              </a:rPr>
              <a:t> </a:t>
            </a:r>
            <a:r>
              <a:rPr lang="cs-CZ" sz="1900" dirty="0" err="1" smtClean="0">
                <a:latin typeface="Calibri" panose="020F0502020204030204" pitchFamily="34" charset="0"/>
              </a:rPr>
              <a:t>of</a:t>
            </a:r>
            <a:r>
              <a:rPr lang="cs-CZ" sz="1900" dirty="0" smtClean="0">
                <a:latin typeface="Calibri" panose="020F0502020204030204" pitchFamily="34" charset="0"/>
              </a:rPr>
              <a:t> </a:t>
            </a:r>
            <a:r>
              <a:rPr lang="cs-CZ" sz="1900" dirty="0" err="1" smtClean="0">
                <a:latin typeface="Calibri" panose="020F0502020204030204" pitchFamily="34" charset="0"/>
              </a:rPr>
              <a:t>records</a:t>
            </a:r>
            <a:r>
              <a:rPr lang="cs-CZ" sz="1900" dirty="0" smtClean="0">
                <a:latin typeface="Calibri" panose="020F0502020204030204" pitchFamily="34" charset="0"/>
              </a:rPr>
              <a:t> </a:t>
            </a:r>
            <a:r>
              <a:rPr lang="cs-CZ" sz="1900" dirty="0" err="1" smtClean="0">
                <a:latin typeface="Calibri" panose="020F0502020204030204" pitchFamily="34" charset="0"/>
              </a:rPr>
              <a:t>imported</a:t>
            </a:r>
            <a:r>
              <a:rPr lang="cs-CZ" sz="1900" dirty="0" smtClean="0">
                <a:latin typeface="Calibri" panose="020F0502020204030204" pitchFamily="34" charset="0"/>
              </a:rPr>
              <a:t>: 2)</a:t>
            </a:r>
          </a:p>
          <a:p>
            <a:pPr>
              <a:buFontTx/>
              <a:buAutoNum type="arabicParenR" startAt="6"/>
              <a:defRPr/>
            </a:pPr>
            <a:endParaRPr lang="cs-CZ" sz="1900" dirty="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cs-CZ" sz="1900" dirty="0" smtClean="0">
                <a:latin typeface="Calibri" panose="020F0502020204030204" pitchFamily="34" charset="0"/>
              </a:rPr>
              <a:t>10) Záznamy se uloží do záložky My </a:t>
            </a:r>
            <a:r>
              <a:rPr lang="cs-CZ" sz="1900" dirty="0" err="1" smtClean="0">
                <a:latin typeface="Calibri" panose="020F0502020204030204" pitchFamily="34" charset="0"/>
              </a:rPr>
              <a:t>References</a:t>
            </a:r>
            <a:r>
              <a:rPr lang="cs-CZ" sz="1900" dirty="0" smtClean="0">
                <a:latin typeface="Calibri" panose="020F0502020204030204" pitchFamily="34" charset="0"/>
              </a:rPr>
              <a:t> – složky </a:t>
            </a:r>
            <a:r>
              <a:rPr lang="en-US" sz="1900" dirty="0" smtClean="0">
                <a:latin typeface="Calibri" panose="020F0502020204030204" pitchFamily="34" charset="0"/>
              </a:rPr>
              <a:t>[</a:t>
            </a:r>
            <a:r>
              <a:rPr lang="cs-CZ" sz="1900" dirty="0" err="1" smtClean="0">
                <a:latin typeface="Calibri" panose="020F0502020204030204" pitchFamily="34" charset="0"/>
              </a:rPr>
              <a:t>Unfield</a:t>
            </a:r>
            <a:r>
              <a:rPr lang="en-US" sz="1900" dirty="0" smtClean="0">
                <a:latin typeface="Calibri" panose="020F0502020204030204" pitchFamily="34" charset="0"/>
              </a:rPr>
              <a:t>]</a:t>
            </a:r>
            <a:endParaRPr lang="cs-CZ" sz="19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1900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1900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1900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1900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1900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1900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1900" dirty="0" smtClean="0"/>
          </a:p>
          <a:p>
            <a:pPr lvl="1">
              <a:defRPr/>
            </a:pPr>
            <a:endParaRPr lang="cs-CZ" sz="19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sz="1900" dirty="0" smtClean="0"/>
          </a:p>
        </p:txBody>
      </p:sp>
      <p:sp>
        <p:nvSpPr>
          <p:cNvPr id="47107" name="TextovéPole 2"/>
          <p:cNvSpPr txBox="1">
            <a:spLocks noChangeArrowheads="1"/>
          </p:cNvSpPr>
          <p:nvPr/>
        </p:nvSpPr>
        <p:spPr bwMode="auto">
          <a:xfrm>
            <a:off x="323850" y="1073150"/>
            <a:ext cx="72009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Export záznamů z databáze EBSCO do citačního software EndNote Web</a:t>
            </a:r>
          </a:p>
        </p:txBody>
      </p:sp>
    </p:spTree>
    <p:extLst>
      <p:ext uri="{BB962C8B-B14F-4D97-AF65-F5344CB8AC3E}">
        <p14:creationId xmlns:p14="http://schemas.microsoft.com/office/powerpoint/2010/main" val="333716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929188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 smtClean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 smtClean="0"/>
              <a:t> </a:t>
            </a:r>
            <a:r>
              <a:rPr lang="cs-CZ" altLang="cs-CZ" dirty="0"/>
              <a:t>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" name="Obdélník 1"/>
          <p:cNvSpPr/>
          <p:nvPr/>
        </p:nvSpPr>
        <p:spPr>
          <a:xfrm>
            <a:off x="2123412" y="1412776"/>
            <a:ext cx="489717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</a:rPr>
              <a:t>Zadání </a:t>
            </a:r>
          </a:p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praktického </a:t>
            </a:r>
          </a:p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úkolu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7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920" y="1144446"/>
            <a:ext cx="8928992" cy="936104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/>
            </a:r>
            <a:br>
              <a:rPr lang="cs-CZ" sz="3200" b="1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1932" y="2097169"/>
            <a:ext cx="8712968" cy="51125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sz="2400" dirty="0"/>
              <a:t>STEINEROVÁ, Jela; GREŠKOVÁ, Mirka; ILAVSKÁ, Jana. </a:t>
            </a:r>
            <a:r>
              <a:rPr lang="cs-CZ" altLang="cs-CZ" sz="2400" i="1" dirty="0" err="1"/>
              <a:t>Informačné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stratégie</a:t>
            </a:r>
            <a:r>
              <a:rPr lang="cs-CZ" altLang="cs-CZ" sz="2400" i="1" dirty="0"/>
              <a:t> v </a:t>
            </a:r>
            <a:r>
              <a:rPr lang="cs-CZ" altLang="cs-CZ" sz="2400" i="1" dirty="0" err="1"/>
              <a:t>elektronickom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prostredí</a:t>
            </a:r>
            <a:r>
              <a:rPr lang="cs-CZ" altLang="cs-CZ" sz="2400" dirty="0"/>
              <a:t>. 1. vyd. Bratislava: Univerzita Komenského v Bratislavě, 2010, 190 s. ISBN 9788022328487</a:t>
            </a:r>
            <a:r>
              <a:rPr lang="cs-CZ" altLang="cs-CZ" sz="2400" dirty="0" smtClean="0"/>
              <a:t>.</a:t>
            </a:r>
          </a:p>
          <a:p>
            <a:pPr marL="0" indent="0">
              <a:buNone/>
              <a:defRPr/>
            </a:pPr>
            <a:endParaRPr lang="cs-CZ" altLang="cs-CZ" sz="2400" dirty="0" smtClean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alt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Obrázek</a:t>
            </a:r>
          </a:p>
          <a:p>
            <a:pPr marL="0" indent="0">
              <a:buNone/>
              <a:defRPr/>
            </a:pPr>
            <a:r>
              <a:rPr lang="cs-CZ" altLang="cs-CZ" sz="2400" i="1" dirty="0">
                <a:hlinkClick r:id="rId3"/>
              </a:rPr>
              <a:t>https://s-media-cache-ak0.pinimg.com/736x/b1/8c/7d/b18c7dde7e01870bd4715b308241c155.jpg</a:t>
            </a:r>
            <a:r>
              <a:rPr lang="cs-CZ" altLang="cs-CZ" sz="2400" i="1" dirty="0"/>
              <a:t>   </a:t>
            </a:r>
            <a:r>
              <a:rPr lang="cs-CZ" altLang="cs-CZ" sz="2000" i="1" dirty="0"/>
              <a:t>(myšlenková mapa</a:t>
            </a:r>
            <a:r>
              <a:rPr lang="cs-CZ" altLang="cs-CZ" sz="2000" i="1" dirty="0" smtClean="0"/>
              <a:t>)</a:t>
            </a:r>
          </a:p>
          <a:p>
            <a:pPr marL="0" indent="0">
              <a:buNone/>
              <a:defRPr/>
            </a:pPr>
            <a:endParaRPr lang="cs-CZ" altLang="cs-CZ" sz="2000" i="1" dirty="0" smtClean="0"/>
          </a:p>
          <a:p>
            <a:pPr marL="0" indent="0">
              <a:buNone/>
              <a:defRPr/>
            </a:pPr>
            <a:r>
              <a:rPr lang="cs-CZ" sz="2400" dirty="0" smtClean="0">
                <a:solidFill>
                  <a:srgbClr val="111111"/>
                </a:solidFill>
                <a:hlinkClick r:id="rId4"/>
              </a:rPr>
              <a:t>http</a:t>
            </a:r>
            <a:r>
              <a:rPr lang="cs-CZ" sz="2400" dirty="0">
                <a:solidFill>
                  <a:srgbClr val="111111"/>
                </a:solidFill>
                <a:hlinkClick r:id="rId4"/>
              </a:rPr>
              <a:t>://</a:t>
            </a:r>
            <a:r>
              <a:rPr lang="cs-CZ" sz="2400" dirty="0" smtClean="0">
                <a:solidFill>
                  <a:srgbClr val="111111"/>
                </a:solidFill>
                <a:hlinkClick r:id="rId4"/>
              </a:rPr>
              <a:t>eds.ics.muni.cz/media/27629/eds-update-2016-luprich.pdf</a:t>
            </a:r>
            <a:r>
              <a:rPr lang="cs-CZ" sz="2400" dirty="0" smtClean="0">
                <a:solidFill>
                  <a:srgbClr val="111111"/>
                </a:solidFill>
              </a:rPr>
              <a:t> </a:t>
            </a:r>
            <a:r>
              <a:rPr lang="cs-CZ" altLang="cs-CZ" sz="2400" i="1" dirty="0" smtClean="0"/>
              <a:t>(relevance </a:t>
            </a:r>
            <a:r>
              <a:rPr lang="cs-CZ" altLang="cs-CZ" sz="2400" i="1" dirty="0" err="1" smtClean="0"/>
              <a:t>ranking</a:t>
            </a:r>
            <a:r>
              <a:rPr lang="cs-CZ" altLang="cs-CZ" sz="2400" i="1" dirty="0" smtClean="0"/>
              <a:t> - </a:t>
            </a:r>
            <a:r>
              <a:rPr lang="cs-CZ" altLang="cs-CZ" sz="2400" i="1" dirty="0" err="1" smtClean="0"/>
              <a:t>Ebsco</a:t>
            </a:r>
            <a:r>
              <a:rPr lang="cs-CZ" altLang="cs-CZ" sz="2400" i="1" dirty="0" smtClean="0"/>
              <a:t>)</a:t>
            </a:r>
            <a:endParaRPr lang="cs-CZ" altLang="cs-CZ" sz="2400" i="1" dirty="0"/>
          </a:p>
          <a:p>
            <a:pPr marL="0" indent="0">
              <a:buNone/>
              <a:defRPr/>
            </a:pPr>
            <a:endParaRPr lang="cs-CZ" sz="2400" dirty="0" smtClean="0">
              <a:solidFill>
                <a:srgbClr val="111111"/>
              </a:solidFill>
            </a:endParaRPr>
          </a:p>
          <a:p>
            <a:pPr marL="0" indent="0">
              <a:buNone/>
              <a:defRPr/>
            </a:pPr>
            <a:endParaRPr lang="cs-CZ" altLang="cs-CZ" sz="2000" i="1" dirty="0"/>
          </a:p>
          <a:p>
            <a:pPr marL="0" indent="0">
              <a:buNone/>
              <a:defRPr/>
            </a:pPr>
            <a:endParaRPr lang="cs-CZ" alt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1144446"/>
            <a:ext cx="7776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84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492896"/>
            <a:ext cx="8229600" cy="38884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Děkujeme Vám za 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pozornost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cs-CZ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mtClean="0">
                <a:solidFill>
                  <a:schemeClr val="bg1"/>
                </a:solidFill>
              </a:rPr>
              <a:t>Ing</a:t>
            </a:r>
            <a:r>
              <a:rPr lang="cs-CZ" altLang="cs-CZ" dirty="0" smtClean="0">
                <a:solidFill>
                  <a:schemeClr val="bg1"/>
                </a:solidFill>
              </a:rPr>
              <a:t>. Martina Nedomová, </a:t>
            </a:r>
            <a:r>
              <a:rPr lang="cs-CZ" altLang="cs-CZ" dirty="0" err="1">
                <a:solidFill>
                  <a:schemeClr val="bg1"/>
                </a:solidFill>
              </a:rPr>
              <a:t>DiS</a:t>
            </a:r>
            <a:r>
              <a:rPr lang="cs-CZ" altLang="cs-CZ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b="1" dirty="0" err="1" smtClean="0">
                <a:hlinkClick r:id="rId3"/>
              </a:rPr>
              <a:t>nedomova</a:t>
            </a:r>
            <a:r>
              <a:rPr lang="en-US" altLang="cs-CZ" b="1" dirty="0" smtClean="0">
                <a:hlinkClick r:id="rId3"/>
              </a:rPr>
              <a:t>@fss.muni.cz</a:t>
            </a:r>
            <a:endParaRPr lang="cs-CZ" altLang="cs-CZ" b="1" dirty="0" smtClean="0"/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/>
          </a:p>
          <a:p>
            <a:pPr marL="0" indent="0" algn="ctr">
              <a:spcBef>
                <a:spcPct val="0"/>
              </a:spcBef>
              <a:buNone/>
            </a:pPr>
            <a:r>
              <a:rPr lang="cs-CZ" b="1" dirty="0" err="1">
                <a:hlinkClick r:id="rId4"/>
              </a:rPr>
              <a:t>infozdroje</a:t>
            </a:r>
            <a:r>
              <a:rPr lang="en-US" b="1" dirty="0">
                <a:hlinkClick r:id="rId4"/>
              </a:rPr>
              <a:t>@</a:t>
            </a:r>
            <a:r>
              <a:rPr lang="cs-CZ" b="1" dirty="0" smtClean="0">
                <a:hlinkClick r:id="rId4"/>
              </a:rPr>
              <a:t>fss.muni.cz</a:t>
            </a:r>
            <a:endParaRPr lang="cs-CZ" b="1" dirty="0" smtClean="0"/>
          </a:p>
          <a:p>
            <a:pPr marL="0" indent="0" algn="ctr">
              <a:spcBef>
                <a:spcPct val="0"/>
              </a:spcBef>
              <a:buNone/>
            </a:pPr>
            <a:endParaRPr lang="cs-CZ" b="1" dirty="0"/>
          </a:p>
          <a:p>
            <a:pPr marL="0" indent="0" algn="ctr">
              <a:spcBef>
                <a:spcPct val="0"/>
              </a:spcBef>
              <a:buNone/>
            </a:pPr>
            <a:endParaRPr lang="en-US" altLang="cs-CZ" b="1" dirty="0"/>
          </a:p>
          <a:p>
            <a:pPr marL="0" indent="0">
              <a:buNone/>
            </a:pPr>
            <a:endParaRPr lang="en-US" alt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Téma a klíčová slova</a:t>
            </a:r>
            <a:endParaRPr lang="cs-CZ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281339"/>
          </a:xfrm>
        </p:spPr>
        <p:txBody>
          <a:bodyPr>
            <a:normAutofit fontScale="92500" lnSpcReduction="20000"/>
          </a:bodyPr>
          <a:lstStyle/>
          <a:p>
            <a:pPr marL="0" indent="-457200">
              <a:lnSpc>
                <a:spcPct val="120000"/>
              </a:lnSpc>
              <a:spcBef>
                <a:spcPct val="30000"/>
              </a:spcBef>
              <a:buNone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1) Zamyslete se o čem chcete psát</a:t>
            </a:r>
          </a:p>
          <a:p>
            <a:pPr lvl="1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je nutné mít dost informací o daném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tématu 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(pokud se studiem problematiky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začínáte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, nebojte se využít učebnice,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encyklopedie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, radu vyučujícího apod.)</a:t>
            </a:r>
          </a:p>
          <a:p>
            <a:pPr marL="0" indent="-457200">
              <a:lnSpc>
                <a:spcPct val="120000"/>
              </a:lnSpc>
              <a:spcBef>
                <a:spcPct val="30000"/>
              </a:spcBef>
              <a:buNone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2) Zformulujte téma nebo problém</a:t>
            </a:r>
          </a:p>
          <a:p>
            <a:pPr lvl="1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lze využít tzv. </a:t>
            </a:r>
            <a:r>
              <a:rPr lang="cs-CZ" altLang="cs-CZ" sz="3200" b="1" dirty="0">
                <a:solidFill>
                  <a:schemeClr val="bg1">
                    <a:lumMod val="50000"/>
                  </a:schemeClr>
                </a:solidFill>
              </a:rPr>
              <a:t>myšlenkových map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- grafické         znázornění 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tématu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64895" cy="58790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6369278"/>
            <a:ext cx="9793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 https://s-media-cache-ak0.pinimg.com/736x/b1/8c/7d/b18c7dde7e01870bd4715b308241c155.jpg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9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 a klíčová slova II.</a:t>
            </a:r>
            <a:endParaRPr lang="cs-CZ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3) Vyjádřete téma ve formě</a:t>
            </a:r>
            <a:endParaRPr lang="cs-CZ" altLang="cs-CZ" sz="3100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31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3200" b="1" dirty="0">
                <a:solidFill>
                  <a:schemeClr val="bg1">
                    <a:lumMod val="50000"/>
                  </a:schemeClr>
                </a:solidFill>
              </a:rPr>
              <a:t>klíčových slov (hesel) 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- 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používejte 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zejména </a:t>
            </a:r>
            <a:r>
              <a:rPr lang="cs-CZ" altLang="cs-CZ" sz="3200" b="1" i="1" dirty="0">
                <a:solidFill>
                  <a:schemeClr val="bg1">
                    <a:lumMod val="50000"/>
                  </a:schemeClr>
                </a:solidFill>
              </a:rPr>
              <a:t>podstatná jména</a:t>
            </a:r>
            <a:r>
              <a:rPr lang="cs-CZ" altLang="cs-CZ" sz="3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2">
              <a:lnSpc>
                <a:spcPct val="120000"/>
              </a:lnSpc>
              <a:buFontTx/>
              <a:buChar char="-"/>
            </a:pP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příd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. jména, </a:t>
            </a:r>
            <a:r>
              <a:rPr lang="cs-CZ" altLang="cs-CZ" sz="3200" dirty="0" err="1">
                <a:solidFill>
                  <a:schemeClr val="bg1">
                    <a:lumMod val="50000"/>
                  </a:schemeClr>
                </a:solidFill>
              </a:rPr>
              <a:t>zájména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a slovesa pouze pokud jsou opravdu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   nezbytné</a:t>
            </a:r>
            <a:endParaRPr lang="cs-CZ" altLang="cs-CZ" sz="3200" dirty="0">
              <a:solidFill>
                <a:schemeClr val="bg1">
                  <a:lumMod val="50000"/>
                </a:schemeClr>
              </a:solidFill>
            </a:endParaRPr>
          </a:p>
          <a:p>
            <a:pPr lvl="2">
              <a:lnSpc>
                <a:spcPct val="120000"/>
              </a:lnSpc>
              <a:buFontTx/>
              <a:buChar char="-"/>
            </a:pP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vyhýbejte 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se tzv. stop </a:t>
            </a:r>
            <a:r>
              <a:rPr lang="cs-CZ" altLang="cs-CZ" sz="3200" dirty="0" err="1">
                <a:solidFill>
                  <a:schemeClr val="bg1">
                    <a:lumMod val="50000"/>
                  </a:schemeClr>
                </a:solidFill>
              </a:rPr>
              <a:t>words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(předložky,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spojky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, členy v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cizích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jazycích)</a:t>
            </a:r>
            <a:endParaRPr lang="cs-CZ" altLang="cs-CZ" sz="32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cs-CZ" altLang="cs-CZ" sz="3200" b="1" i="1" dirty="0" smtClean="0">
                <a:solidFill>
                  <a:schemeClr val="bg1">
                    <a:lumMod val="50000"/>
                  </a:schemeClr>
                </a:solidFill>
              </a:rPr>
              <a:t>      př</a:t>
            </a:r>
            <a:r>
              <a:rPr lang="cs-CZ" altLang="cs-CZ" sz="3200" b="1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s-CZ" altLang="cs-CZ" sz="3200" b="1" i="1" dirty="0" smtClean="0">
                <a:solidFill>
                  <a:schemeClr val="bg1">
                    <a:lumMod val="50000"/>
                  </a:schemeClr>
                </a:solidFill>
              </a:rPr>
              <a:t>sociální chování; poruchy; terapie</a:t>
            </a:r>
            <a:endParaRPr lang="cs-CZ" altLang="cs-CZ" sz="3200" b="1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3200" b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Pozn. v katalozích knihoven můžete nalézt i tzv. </a:t>
            </a:r>
            <a:r>
              <a:rPr lang="cs-CZ" altLang="cs-CZ" sz="3200" b="1" dirty="0">
                <a:solidFill>
                  <a:schemeClr val="bg1">
                    <a:lumMod val="50000"/>
                  </a:schemeClr>
                </a:solidFill>
              </a:rPr>
              <a:t>předmětová hesla </a:t>
            </a:r>
            <a:endParaRPr lang="cs-CZ" altLang="cs-CZ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cs-CZ" altLang="cs-CZ" sz="3200" b="1" i="1" dirty="0" smtClean="0">
                <a:solidFill>
                  <a:schemeClr val="bg1">
                    <a:lumMod val="50000"/>
                  </a:schemeClr>
                </a:solidFill>
              </a:rPr>
              <a:t>    př</a:t>
            </a:r>
            <a:r>
              <a:rPr lang="cs-CZ" altLang="cs-CZ" sz="3200" b="1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s-CZ" altLang="cs-CZ" sz="3200" b="1" i="1" dirty="0" smtClean="0">
                <a:solidFill>
                  <a:schemeClr val="bg1">
                    <a:lumMod val="50000"/>
                  </a:schemeClr>
                </a:solidFill>
              </a:rPr>
              <a:t>sociální chování – poruchy - terapie</a:t>
            </a:r>
            <a:endParaRPr lang="cs-CZ" altLang="cs-CZ" sz="32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4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00625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Další specifikace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99" y="1988840"/>
            <a:ext cx="8229600" cy="47525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Před </a:t>
            </a:r>
            <a:r>
              <a:rPr lang="cs-CZ" altLang="cs-CZ" sz="3000" b="1" dirty="0"/>
              <a:t>začátkem vlastního procesu vyhledávání je  </a:t>
            </a:r>
          </a:p>
          <a:p>
            <a:pPr marL="0" indent="0">
              <a:buNone/>
            </a:pPr>
            <a:r>
              <a:rPr lang="cs-CZ" altLang="cs-CZ" sz="3000" b="1" dirty="0" smtClean="0"/>
              <a:t>     třeba </a:t>
            </a:r>
            <a:r>
              <a:rPr lang="cs-CZ" altLang="cs-CZ" sz="3000" b="1" dirty="0"/>
              <a:t>si ujasnit: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časové rozmezí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typy dokumentů (např. </a:t>
            </a:r>
            <a:r>
              <a:rPr lang="cs-CZ" altLang="cs-CZ" sz="3000" dirty="0" err="1"/>
              <a:t>odb</a:t>
            </a:r>
            <a:r>
              <a:rPr lang="cs-CZ" altLang="cs-CZ" sz="3000" dirty="0"/>
              <a:t>. časopisy, kapitoly    z knih, příspěvky z konferencí, zpravodajství)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 dat (text, audio, video)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jazyk dokumentů (většina světové produkce je   v AJ)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forma (odborná</a:t>
            </a:r>
            <a:r>
              <a:rPr lang="cs-CZ" altLang="cs-CZ" sz="3000" dirty="0"/>
              <a:t> x populárně naučná)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919</TotalTime>
  <Words>1315</Words>
  <Application>Microsoft Office PowerPoint</Application>
  <PresentationFormat>Předvádění na obrazovce (4:3)</PresentationFormat>
  <Paragraphs>312</Paragraphs>
  <Slides>42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42</vt:i4>
      </vt:variant>
    </vt:vector>
  </HeadingPairs>
  <TitlesOfParts>
    <vt:vector size="50" baseType="lpstr">
      <vt:lpstr>Arial</vt:lpstr>
      <vt:lpstr>Calibri</vt:lpstr>
      <vt:lpstr>Tahoma</vt:lpstr>
      <vt:lpstr>Verdana</vt:lpstr>
      <vt:lpstr>Wingdings</vt:lpstr>
      <vt:lpstr>Motiv5</vt:lpstr>
      <vt:lpstr>template</vt:lpstr>
      <vt:lpstr>1_template</vt:lpstr>
      <vt:lpstr>Základy práce s informačními zdroji SPR155</vt:lpstr>
      <vt:lpstr>Prezentace aplikace PowerPoint</vt:lpstr>
      <vt:lpstr>Prezentace aplikace PowerPoint</vt:lpstr>
      <vt:lpstr>Prezentace aplikace PowerPoint</vt:lpstr>
      <vt:lpstr>1. Téma a klíčová slova</vt:lpstr>
      <vt:lpstr> </vt:lpstr>
      <vt:lpstr>Téma a klíčová slova II.</vt:lpstr>
      <vt:lpstr>Prezentace aplikace PowerPoint</vt:lpstr>
      <vt:lpstr>2. Další specifikace </vt:lpstr>
      <vt:lpstr>Prezentace aplikace PowerPoint</vt:lpstr>
      <vt:lpstr> 3. Výběr zdrojů </vt:lpstr>
      <vt:lpstr>Prezentace aplikace PowerPoint</vt:lpstr>
      <vt:lpstr>Google (Scholar) - tipy pro vyhledávání </vt:lpstr>
      <vt:lpstr>Prezentace aplikace PowerPoint</vt:lpstr>
      <vt:lpstr>Prezentace aplikace PowerPoint</vt:lpstr>
      <vt:lpstr>4. Boolovský model </vt:lpstr>
      <vt:lpstr>Prezentace aplikace PowerPoint</vt:lpstr>
      <vt:lpstr>Operátor AND </vt:lpstr>
      <vt:lpstr>Operátor OR </vt:lpstr>
      <vt:lpstr>Operátor NOT </vt:lpstr>
      <vt:lpstr>Krácení termínů (truncation) </vt:lpstr>
      <vt:lpstr>Vyhledávání prostřednictvím fráze </vt:lpstr>
      <vt:lpstr>Prezentace aplikace PowerPoint</vt:lpstr>
      <vt:lpstr>5. Technika vyhledávání </vt:lpstr>
      <vt:lpstr>Prezentace aplikace PowerPoint</vt:lpstr>
      <vt:lpstr>6. Vlastní vyhledávací proces </vt:lpstr>
      <vt:lpstr>Máte-li málo výsledků vyhledávání: </vt:lpstr>
      <vt:lpstr>Máte-li mnoho výsledků vyhledávání: </vt:lpstr>
      <vt:lpstr>Prezentace aplikace PowerPoint</vt:lpstr>
      <vt:lpstr>7. Hodnocení vyhledaných záznamů </vt:lpstr>
      <vt:lpstr>Prezentace aplikace PowerPoint</vt:lpstr>
      <vt:lpstr>8. Další operace </vt:lpstr>
      <vt:lpstr>Shrnutí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Martina Nedomová</cp:lastModifiedBy>
  <cp:revision>48</cp:revision>
  <cp:lastPrinted>2017-10-18T08:37:16Z</cp:lastPrinted>
  <dcterms:created xsi:type="dcterms:W3CDTF">2017-08-02T08:11:17Z</dcterms:created>
  <dcterms:modified xsi:type="dcterms:W3CDTF">2017-10-23T12:58:09Z</dcterms:modified>
</cp:coreProperties>
</file>