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0"/>
  </p:notesMasterIdLst>
  <p:handoutMasterIdLst>
    <p:handoutMasterId r:id="rId61"/>
  </p:handoutMasterIdLst>
  <p:sldIdLst>
    <p:sldId id="256" r:id="rId3"/>
    <p:sldId id="257" r:id="rId4"/>
    <p:sldId id="260" r:id="rId5"/>
    <p:sldId id="267" r:id="rId6"/>
    <p:sldId id="261" r:id="rId7"/>
    <p:sldId id="262" r:id="rId8"/>
    <p:sldId id="264" r:id="rId9"/>
    <p:sldId id="319" r:id="rId10"/>
    <p:sldId id="320" r:id="rId11"/>
    <p:sldId id="321" r:id="rId12"/>
    <p:sldId id="322" r:id="rId13"/>
    <p:sldId id="263" r:id="rId14"/>
    <p:sldId id="265" r:id="rId15"/>
    <p:sldId id="266" r:id="rId16"/>
    <p:sldId id="272" r:id="rId17"/>
    <p:sldId id="271" r:id="rId18"/>
    <p:sldId id="274" r:id="rId19"/>
    <p:sldId id="270" r:id="rId20"/>
    <p:sldId id="268" r:id="rId21"/>
    <p:sldId id="309" r:id="rId22"/>
    <p:sldId id="310" r:id="rId23"/>
    <p:sldId id="311" r:id="rId24"/>
    <p:sldId id="313" r:id="rId25"/>
    <p:sldId id="273" r:id="rId26"/>
    <p:sldId id="269" r:id="rId27"/>
    <p:sldId id="307" r:id="rId28"/>
    <p:sldId id="276" r:id="rId29"/>
    <p:sldId id="275" r:id="rId30"/>
    <p:sldId id="277" r:id="rId31"/>
    <p:sldId id="285" r:id="rId32"/>
    <p:sldId id="284" r:id="rId33"/>
    <p:sldId id="286" r:id="rId34"/>
    <p:sldId id="287" r:id="rId35"/>
    <p:sldId id="314" r:id="rId36"/>
    <p:sldId id="315" r:id="rId37"/>
    <p:sldId id="316" r:id="rId38"/>
    <p:sldId id="283" r:id="rId39"/>
    <p:sldId id="282" r:id="rId40"/>
    <p:sldId id="281" r:id="rId41"/>
    <p:sldId id="280" r:id="rId42"/>
    <p:sldId id="279" r:id="rId43"/>
    <p:sldId id="278" r:id="rId44"/>
    <p:sldId id="293" r:id="rId45"/>
    <p:sldId id="317" r:id="rId46"/>
    <p:sldId id="294" r:id="rId47"/>
    <p:sldId id="304" r:id="rId48"/>
    <p:sldId id="305" r:id="rId49"/>
    <p:sldId id="303" r:id="rId50"/>
    <p:sldId id="318" r:id="rId51"/>
    <p:sldId id="302" r:id="rId52"/>
    <p:sldId id="300" r:id="rId53"/>
    <p:sldId id="306" r:id="rId54"/>
    <p:sldId id="295" r:id="rId55"/>
    <p:sldId id="291" r:id="rId56"/>
    <p:sldId id="296" r:id="rId57"/>
    <p:sldId id="297" r:id="rId58"/>
    <p:sldId id="258" r:id="rId5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262"/>
            <p14:sldId id="264"/>
            <p14:sldId id="319"/>
            <p14:sldId id="320"/>
            <p14:sldId id="321"/>
            <p14:sldId id="322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275"/>
            <p14:sldId id="277"/>
            <p14:sldId id="285"/>
            <p14:sldId id="284"/>
            <p14:sldId id="286"/>
            <p14:sldId id="287"/>
            <p14:sldId id="314"/>
            <p14:sldId id="315"/>
            <p14:sldId id="316"/>
            <p14:sldId id="283"/>
            <p14:sldId id="282"/>
            <p14:sldId id="281"/>
            <p14:sldId id="280"/>
            <p14:sldId id="279"/>
            <p14:sldId id="278"/>
            <p14:sldId id="293"/>
            <p14:sldId id="317"/>
            <p14:sldId id="294"/>
            <p14:sldId id="304"/>
            <p14:sldId id="305"/>
            <p14:sldId id="303"/>
            <p14:sldId id="318"/>
            <p14:sldId id="302"/>
            <p14:sldId id="300"/>
            <p14:sldId id="306"/>
            <p14:sldId id="295"/>
            <p14:sldId id="291"/>
            <p14:sldId id="296"/>
            <p14:sldId id="29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96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11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71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196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7809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00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33929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08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9641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312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5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89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8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7778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7698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97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080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064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42988" y="4008438"/>
            <a:ext cx="7777162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98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333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ejsh.icm.edu.pl/cejsh/search/article.action?cid=b4602adc-496e-4c5f-8674-2f4d8c7fcf52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ereading.cz/cs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j.anopress.cz/Search/PagesAuth/My_Search.aspx?f=3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iprace.cz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vupsv.cz/" TargetMode="External"/><Relationship Id="rId4" Type="http://schemas.openxmlformats.org/officeDocument/2006/relationships/hyperlink" Target="http://socialnirevue.cz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s://dbh.nsd.uib.no/publiseringskanaler/erihplus/index" TargetMode="External"/><Relationship Id="rId4" Type="http://schemas.openxmlformats.org/officeDocument/2006/relationships/hyperlink" Target="http://www.icpsr.umich.edu/icpsrweb/landing.js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1824" y="3068960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</a:rPr>
              <a:t>bc.</a:t>
            </a:r>
            <a:r>
              <a:rPr lang="cs-CZ" altLang="cs-CZ" b="1" dirty="0">
                <a:solidFill>
                  <a:schemeClr val="bg1"/>
                </a:solidFill>
              </a:rPr>
              <a:t> studenty SPSP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sz="4000" b="1" dirty="0">
                <a:solidFill>
                  <a:schemeClr val="bg1"/>
                </a:solidFill>
              </a:rPr>
              <a:t>SPR155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680520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76870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října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 rotWithShape="1">
          <a:blip r:embed="rId3"/>
          <a:srcRect l="19213" t="9700" r="21102" b="47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vál 3"/>
          <p:cNvSpPr/>
          <p:nvPr/>
        </p:nvSpPr>
        <p:spPr>
          <a:xfrm>
            <a:off x="2627784" y="3717032"/>
            <a:ext cx="165618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004048" y="116632"/>
            <a:ext cx="37444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Web </a:t>
            </a:r>
            <a:r>
              <a:rPr lang="cs-CZ" sz="1600" b="1" dirty="0" err="1" smtClean="0">
                <a:solidFill>
                  <a:srgbClr val="FF0000"/>
                </a:solidFill>
              </a:rPr>
              <a:t>of</a:t>
            </a:r>
            <a:r>
              <a:rPr lang="cs-CZ" sz="1600" b="1" dirty="0" smtClean="0">
                <a:solidFill>
                  <a:srgbClr val="FF0000"/>
                </a:solidFill>
              </a:rPr>
              <a:t> Science – </a:t>
            </a:r>
            <a:r>
              <a:rPr lang="cs-CZ" sz="1600" b="1" dirty="0" err="1" smtClean="0">
                <a:solidFill>
                  <a:srgbClr val="FF0000"/>
                </a:solidFill>
              </a:rPr>
              <a:t>Journal</a:t>
            </a:r>
            <a:r>
              <a:rPr lang="cs-CZ" sz="1600" b="1" dirty="0" smtClean="0">
                <a:solidFill>
                  <a:srgbClr val="FF0000"/>
                </a:solidFill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</a:rPr>
              <a:t>citation</a:t>
            </a:r>
            <a:r>
              <a:rPr lang="cs-CZ" sz="1600" b="1" dirty="0" smtClean="0">
                <a:solidFill>
                  <a:srgbClr val="FF0000"/>
                </a:solidFill>
              </a:rPr>
              <a:t> report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560" y="4005064"/>
            <a:ext cx="1458540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1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292080" y="2420888"/>
            <a:ext cx="1080120" cy="3600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>
            <a:off x="3563888" y="2348880"/>
            <a:ext cx="1224136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Rozpoznání informační potřeby</a:t>
            </a:r>
            <a:endParaRPr lang="cs-CZ" altLang="cs-CZ" sz="3000" dirty="0"/>
          </a:p>
          <a:p>
            <a:pPr marL="0" indent="0">
              <a:lnSpc>
                <a:spcPct val="110000"/>
              </a:lnSpc>
              <a:buNone/>
              <a:defRPr/>
            </a:pPr>
            <a:endParaRPr lang="cs-CZ" altLang="cs-CZ" sz="1900" dirty="0"/>
          </a:p>
          <a:p>
            <a:pPr indent="-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vyhledávacích strategií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-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zákona,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</a:t>
            </a:r>
            <a:r>
              <a:rPr lang="cs-CZ" altLang="cs-CZ" dirty="0" smtClean="0"/>
              <a:t>       odborných </a:t>
            </a:r>
            <a:r>
              <a:rPr lang="cs-CZ" altLang="cs-CZ" dirty="0"/>
              <a:t>náležitostí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r>
              <a:rPr lang="cs-CZ" altLang="cs-CZ" sz="2800" dirty="0" smtClean="0"/>
              <a:t>(theses.cz)</a:t>
            </a:r>
            <a:endParaRPr lang="cs-CZ" altLang="cs-CZ" sz="2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</a:t>
            </a:r>
            <a:r>
              <a:rPr lang="cs-CZ" altLang="cs-CZ" sz="2200" dirty="0" err="1"/>
              <a:t>Discovery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 indent="-360000">
              <a:lnSpc>
                <a:spcPct val="6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</a:t>
            </a:r>
            <a:endParaRPr lang="cs-CZ" altLang="cs-CZ" sz="1400" dirty="0" smtClean="0"/>
          </a:p>
          <a:p>
            <a:pPr indent="-360000">
              <a:lnSpc>
                <a:spcPct val="60000"/>
              </a:lnSpc>
              <a:buFontTx/>
              <a:buNone/>
              <a:defRPr/>
            </a:pPr>
            <a:r>
              <a:rPr lang="cs-CZ" altLang="cs-CZ" sz="1400" dirty="0"/>
              <a:t> </a:t>
            </a:r>
            <a:r>
              <a:rPr lang="cs-CZ" altLang="cs-CZ" sz="1400" dirty="0" smtClean="0"/>
              <a:t> znázornění informací</a:t>
            </a:r>
            <a:endParaRPr lang="cs-CZ" alt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18" y="332656"/>
            <a:ext cx="8229600" cy="936104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vypracování praktického </a:t>
            </a:r>
            <a:r>
              <a:rPr lang="cs-CZ" altLang="cs-CZ" b="1" u="sng" dirty="0" smtClean="0"/>
              <a:t>úkolu</a:t>
            </a:r>
            <a:r>
              <a:rPr lang="cs-CZ" altLang="cs-CZ" dirty="0" smtClean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splnění písemného </a:t>
            </a:r>
            <a:r>
              <a:rPr lang="cs-CZ" altLang="cs-CZ" b="1" u="sng" dirty="0" smtClean="0"/>
              <a:t>testu</a:t>
            </a:r>
            <a:endParaRPr lang="cs-CZ" altLang="cs-CZ" b="1" u="sng" dirty="0"/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23. </a:t>
            </a:r>
            <a:r>
              <a:rPr lang="cs-CZ" altLang="cs-CZ" sz="2400" dirty="0">
                <a:solidFill>
                  <a:srgbClr val="0000FF"/>
                </a:solidFill>
              </a:rPr>
              <a:t>10.	</a:t>
            </a:r>
            <a:r>
              <a:rPr lang="cs-CZ" altLang="cs-CZ" sz="2400" dirty="0" smtClean="0">
                <a:solidFill>
                  <a:srgbClr val="0000FF"/>
                </a:solidFill>
              </a:rPr>
              <a:t>13:30– 15:00</a:t>
            </a:r>
            <a:r>
              <a:rPr lang="cs-CZ" altLang="cs-CZ" sz="2400" dirty="0">
                <a:solidFill>
                  <a:srgbClr val="0000FF"/>
                </a:solidFill>
              </a:rPr>
              <a:t>	PC25 - seminář </a:t>
            </a:r>
            <a:r>
              <a:rPr lang="cs-CZ" altLang="cs-CZ" sz="2400" dirty="0" smtClean="0">
                <a:solidFill>
                  <a:srgbClr val="0000FF"/>
                </a:solidFill>
              </a:rPr>
              <a:t> 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FF00FF"/>
                </a:solidFill>
              </a:rPr>
              <a:t>Po 30. </a:t>
            </a:r>
            <a:r>
              <a:rPr lang="cs-CZ" altLang="cs-CZ" sz="2400" dirty="0">
                <a:solidFill>
                  <a:srgbClr val="FF00FF"/>
                </a:solidFill>
              </a:rPr>
              <a:t>10.   </a:t>
            </a:r>
            <a:r>
              <a:rPr lang="cs-CZ" altLang="cs-CZ" sz="2400" dirty="0" smtClean="0">
                <a:solidFill>
                  <a:srgbClr val="FF00FF"/>
                </a:solidFill>
              </a:rPr>
              <a:t>        13:30 </a:t>
            </a:r>
            <a:r>
              <a:rPr lang="cs-CZ" altLang="cs-CZ" sz="2400" dirty="0">
                <a:solidFill>
                  <a:srgbClr val="FF00FF"/>
                </a:solidFill>
              </a:rPr>
              <a:t>– </a:t>
            </a:r>
            <a:r>
              <a:rPr lang="cs-CZ" altLang="cs-CZ" sz="2400" dirty="0" smtClean="0">
                <a:solidFill>
                  <a:srgbClr val="FF00FF"/>
                </a:solidFill>
              </a:rPr>
              <a:t>15:00</a:t>
            </a:r>
            <a:r>
              <a:rPr lang="cs-CZ" altLang="cs-CZ" sz="2400" dirty="0">
                <a:solidFill>
                  <a:srgbClr val="FF00FF"/>
                </a:solidFill>
              </a:rPr>
              <a:t>	P52 -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  6. </a:t>
            </a:r>
            <a:r>
              <a:rPr lang="cs-CZ" altLang="cs-CZ" sz="2400" dirty="0">
                <a:solidFill>
                  <a:srgbClr val="0000FF"/>
                </a:solidFill>
              </a:rPr>
              <a:t>11.	</a:t>
            </a:r>
            <a:r>
              <a:rPr lang="cs-CZ" altLang="cs-CZ" sz="2400" dirty="0" smtClean="0">
                <a:solidFill>
                  <a:srgbClr val="0000FF"/>
                </a:solidFill>
              </a:rPr>
              <a:t>13:30 </a:t>
            </a:r>
            <a:r>
              <a:rPr lang="cs-CZ" altLang="cs-CZ" sz="2400" dirty="0">
                <a:solidFill>
                  <a:srgbClr val="0000FF"/>
                </a:solidFill>
              </a:rPr>
              <a:t>– </a:t>
            </a:r>
            <a:r>
              <a:rPr lang="cs-CZ" altLang="cs-CZ" sz="2400" dirty="0" smtClean="0">
                <a:solidFill>
                  <a:srgbClr val="0000FF"/>
                </a:solidFill>
              </a:rPr>
              <a:t>15:00</a:t>
            </a:r>
            <a:r>
              <a:rPr lang="cs-CZ" altLang="cs-CZ" sz="2400" dirty="0">
                <a:solidFill>
                  <a:srgbClr val="0000FF"/>
                </a:solidFill>
              </a:rPr>
              <a:t>	PC25 - seminář 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019581"/>
            <a:ext cx="8496944" cy="4483759"/>
          </a:xfrm>
        </p:spPr>
        <p:txBody>
          <a:bodyPr>
            <a:normAutofit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</a:t>
            </a:r>
            <a:r>
              <a:rPr lang="cs-CZ" altLang="cs-CZ" sz="2800" dirty="0" smtClean="0"/>
              <a:t>abstrakt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10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</a:t>
            </a:r>
            <a:r>
              <a:rPr lang="cs-CZ" altLang="cs-CZ" sz="2800" b="1" dirty="0"/>
              <a:t>Fulltextové</a:t>
            </a:r>
            <a:r>
              <a:rPr lang="cs-CZ" altLang="cs-CZ" sz="2800" dirty="0"/>
              <a:t> – plné texty dokumentů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10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</a:t>
            </a:r>
            <a:r>
              <a:rPr lang="cs-CZ" altLang="cs-CZ" sz="2400" dirty="0" smtClean="0"/>
              <a:t>       ke </a:t>
            </a:r>
            <a:r>
              <a:rPr lang="cs-CZ" altLang="cs-CZ" sz="2400" dirty="0"/>
              <a:t>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8166" y="102774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435280" cy="46828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</a:t>
            </a:r>
            <a:r>
              <a:rPr lang="cs-CZ" altLang="cs-CZ" dirty="0" smtClean="0"/>
              <a:t>podobě</a:t>
            </a:r>
            <a:endParaRPr lang="cs-CZ" altLang="cs-CZ" dirty="0"/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</a:t>
            </a:r>
            <a:r>
              <a:rPr lang="cs-CZ" altLang="cs-CZ" b="1" dirty="0" smtClean="0"/>
              <a:t>Stránky </a:t>
            </a:r>
            <a:r>
              <a:rPr lang="cs-CZ" altLang="cs-CZ" b="1" dirty="0"/>
              <a:t>knihovny</a:t>
            </a:r>
            <a:r>
              <a:rPr lang="cs-CZ" altLang="cs-CZ" dirty="0"/>
              <a:t> </a:t>
            </a:r>
            <a:r>
              <a:rPr lang="cs-CZ" altLang="cs-CZ" b="1" dirty="0" smtClean="0"/>
              <a:t>FSS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Kde hledat odborné časopisy?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Multioborové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databáze jsou dobrým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startovním místem pro vyhledávání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Můžete je prohledávat hromadně prostřednictvím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action="ppaction://hlinkfile"/>
              </a:rPr>
              <a:t>discovery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600400"/>
          </a:xfrm>
          <a:prstGeom prst="rect">
            <a:avLst/>
          </a:prstGeom>
          <a:solidFill>
            <a:srgbClr val="FFFF66"/>
          </a:solidFill>
          <a:ln cap="rnd">
            <a:noFill/>
            <a:prstDash val="sysDash"/>
          </a:ln>
          <a:effectLst>
            <a:glow rad="228600">
              <a:srgbClr val="FFC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Multioborové databáze jsou dobrým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startovním místem pro vyhledávání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Můžete je prohledávat hromadně prostřednictvím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discovery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7777162" cy="508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z="3200" dirty="0" smtClean="0"/>
              <a:t>Kde hledat odborné časopisy? II.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80400" cy="5138738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SocINDEX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with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Full Text</a:t>
            </a:r>
            <a:r>
              <a:rPr lang="cs-CZ" altLang="cs-CZ" sz="2800" dirty="0" smtClean="0">
                <a:latin typeface="Calibri" panose="020F0502020204030204" pitchFamily="34" charset="0"/>
              </a:rPr>
              <a:t> (přístup z databáze EBSCO)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ProQuest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Sciences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Databases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-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Science Database </a:t>
            </a:r>
            <a:r>
              <a:rPr lang="cs-CZ" altLang="cs-CZ" sz="2800" dirty="0" smtClean="0">
                <a:latin typeface="Calibri" panose="020F0502020204030204" pitchFamily="34" charset="0"/>
              </a:rPr>
              <a:t>(přístup z databáze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ProQuest</a:t>
            </a:r>
            <a:r>
              <a:rPr lang="cs-CZ" altLang="cs-CZ" sz="2800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Sage</a:t>
            </a:r>
            <a:r>
              <a:rPr lang="cs-CZ" altLang="cs-CZ" sz="2800" dirty="0" smtClean="0">
                <a:latin typeface="Calibri" panose="020F0502020204030204" pitchFamily="34" charset="0"/>
              </a:rPr>
              <a:t> -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Work</a:t>
            </a:r>
            <a:r>
              <a:rPr lang="cs-CZ" altLang="cs-CZ" sz="2800" dirty="0" smtClean="0">
                <a:latin typeface="Calibri" panose="020F0502020204030204" pitchFamily="34" charset="0"/>
              </a:rPr>
              <a:t> &amp;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Policy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SpringerLink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-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sciences</a:t>
            </a:r>
            <a:r>
              <a:rPr lang="cs-CZ" altLang="cs-CZ" sz="2800" dirty="0" smtClean="0">
                <a:latin typeface="Calibri" panose="020F0502020204030204" pitchFamily="34" charset="0"/>
              </a:rPr>
              <a:t> ›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Social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latin typeface="Calibri" panose="020F0502020204030204" pitchFamily="34" charset="0"/>
              </a:rPr>
              <a:t>policy</a:t>
            </a:r>
            <a:endParaRPr lang="cs-CZ" altLang="cs-CZ" sz="2800" b="1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/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>
              <a:buFontTx/>
              <a:buNone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1150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7777162" cy="508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altLang="cs-CZ" sz="3200" dirty="0" smtClean="0"/>
              <a:t>Kde hledat odborné časopisy? III.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8840"/>
            <a:ext cx="8280400" cy="5283498"/>
          </a:xfrm>
        </p:spPr>
        <p:txBody>
          <a:bodyPr/>
          <a:lstStyle/>
          <a:p>
            <a:pPr marL="342900" indent="-4320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 smtClean="0">
                <a:latin typeface="Calibri" panose="020F0502020204030204" pitchFamily="34" charset="0"/>
              </a:rPr>
              <a:t>Volně dostupné zdroje:</a:t>
            </a:r>
            <a:endParaRPr lang="cs-CZ" sz="2800" b="1" dirty="0" smtClean="0">
              <a:latin typeface="Calibri" panose="020F0502020204030204" pitchFamily="34" charset="0"/>
            </a:endParaRPr>
          </a:p>
          <a:p>
            <a:pPr marL="800100" lvl="1" indent="-457200">
              <a:defRPr/>
            </a:pP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Directory </a:t>
            </a:r>
            <a:r>
              <a:rPr lang="cs-CZ" sz="2600" dirty="0" err="1" smtClean="0">
                <a:latin typeface="Calibri" panose="020F0502020204030204" pitchFamily="34" charset="0"/>
                <a:hlinkClick r:id="rId3"/>
              </a:rPr>
              <a:t>of</a:t>
            </a: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 Open Access </a:t>
            </a:r>
            <a:r>
              <a:rPr lang="cs-CZ" sz="2600" dirty="0" err="1" smtClean="0">
                <a:latin typeface="Calibri" panose="020F0502020204030204" pitchFamily="34" charset="0"/>
                <a:hlinkClick r:id="rId3"/>
              </a:rPr>
              <a:t>Journals</a:t>
            </a:r>
            <a:r>
              <a:rPr lang="cs-CZ" sz="2600" dirty="0" smtClean="0">
                <a:latin typeface="Calibri" panose="020F0502020204030204" pitchFamily="34" charset="0"/>
                <a:hlinkClick r:id="rId3"/>
              </a:rPr>
              <a:t> (DOAJ) </a:t>
            </a:r>
            <a:r>
              <a:rPr lang="cs-CZ" sz="2800" b="1" dirty="0" smtClean="0">
                <a:latin typeface="Calibri" panose="020F0502020204030204" pitchFamily="34" charset="0"/>
              </a:rPr>
              <a:t>- </a:t>
            </a:r>
            <a:r>
              <a:rPr lang="cs-CZ" dirty="0" smtClean="0">
                <a:latin typeface="Calibri" panose="020F0502020204030204" pitchFamily="34" charset="0"/>
              </a:rPr>
              <a:t>přes 10.000 časopisů s otevřeným přístupem</a:t>
            </a:r>
            <a:endParaRPr lang="cs-CZ" dirty="0" smtClean="0">
              <a:latin typeface="Calibri" panose="020F0502020204030204" pitchFamily="34" charset="0"/>
              <a:hlinkClick r:id="rId4"/>
            </a:endParaRPr>
          </a:p>
          <a:p>
            <a:pPr lvl="1" indent="-457200">
              <a:defRPr/>
            </a:pPr>
            <a:endParaRPr lang="cs-CZ" sz="2000" b="1" dirty="0" smtClean="0">
              <a:latin typeface="Calibri" panose="020F0502020204030204" pitchFamily="34" charset="0"/>
              <a:hlinkClick r:id="rId4"/>
            </a:endParaRPr>
          </a:p>
          <a:p>
            <a:pPr marL="800100" lvl="1" indent="-457200">
              <a:defRPr/>
            </a:pP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Central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European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Journal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of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Social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Sciences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and </a:t>
            </a:r>
            <a:r>
              <a:rPr lang="cs-CZ" sz="2600" dirty="0" err="1" smtClean="0">
                <a:latin typeface="Calibri" panose="020F0502020204030204" pitchFamily="34" charset="0"/>
                <a:hlinkClick r:id="rId4"/>
              </a:rPr>
              <a:t>Humanities</a:t>
            </a:r>
            <a:r>
              <a:rPr lang="cs-CZ" sz="2600" dirty="0" smtClean="0">
                <a:latin typeface="Calibri" panose="020F0502020204030204" pitchFamily="34" charset="0"/>
                <a:hlinkClick r:id="rId4"/>
              </a:rPr>
              <a:t> (CEJSH) </a:t>
            </a:r>
            <a:r>
              <a:rPr lang="cs-CZ" sz="2800" b="1" dirty="0" smtClean="0">
                <a:latin typeface="Calibri" panose="020F0502020204030204" pitchFamily="34" charset="0"/>
              </a:rPr>
              <a:t>- </a:t>
            </a:r>
            <a:r>
              <a:rPr lang="cs-CZ" dirty="0" smtClean="0">
                <a:latin typeface="Calibri" panose="020F0502020204030204" pitchFamily="34" charset="0"/>
              </a:rPr>
              <a:t>databáze bibliografických údajů a anglických abstraktů článků uveřejněných ve vědeckých časopisech z oblasti humanitních a společenských věd vycházejících v ČR, SR, v Maďarsku a Polsku.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601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Discovery</a:t>
            </a:r>
            <a:r>
              <a:rPr lang="cs-CZ" altLang="cs-CZ" sz="2600" b="1" dirty="0">
                <a:hlinkClick r:id="rId7"/>
              </a:rPr>
              <a:t>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>
                <a:hlinkClick r:id="rId9"/>
              </a:rPr>
              <a:t>Knowledge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>
                <a:hlinkClick r:id="rId10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3" y="213285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Directory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(DOAB)</a:t>
            </a: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Online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 marL="0" indent="0">
              <a:buNone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endParaRPr lang="cs-CZ" altLang="cs-CZ" b="1" dirty="0" smtClean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1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Open Access </a:t>
            </a:r>
            <a:r>
              <a:rPr lang="cs-CZ" dirty="0" err="1"/>
              <a:t>Dissertatitons</a:t>
            </a:r>
            <a:r>
              <a:rPr lang="cs-CZ" dirty="0"/>
              <a:t> and </a:t>
            </a:r>
            <a:r>
              <a:rPr lang="cs-CZ" dirty="0" err="1"/>
              <a:t>Theses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60619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>
                <a:hlinkClick r:id="rId4"/>
              </a:rPr>
              <a:t>Library</a:t>
            </a:r>
            <a:endParaRPr lang="cs-CZ" altLang="cs-CZ" b="1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196975"/>
            <a:ext cx="7777163" cy="503238"/>
          </a:xfrm>
        </p:spPr>
        <p:txBody>
          <a:bodyPr/>
          <a:lstStyle/>
          <a:p>
            <a:r>
              <a:rPr lang="cs-CZ" altLang="cs-CZ" sz="3200" dirty="0" smtClean="0"/>
              <a:t>Kde hledat </a:t>
            </a:r>
            <a:r>
              <a:rPr lang="cs-CZ" altLang="cs-CZ" sz="3200" dirty="0" smtClean="0"/>
              <a:t>další oborové zdroje?</a:t>
            </a:r>
            <a:endParaRPr lang="cs-CZ" altLang="cs-CZ" sz="32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101012" cy="520223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cs-CZ" altLang="cs-CZ" sz="1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latin typeface="Calibri" panose="020F0502020204030204" pitchFamily="34" charset="0"/>
                <a:hlinkClick r:id="rId3"/>
              </a:rPr>
              <a:t>Sociální práce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cs-CZ" altLang="cs-CZ" sz="1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latin typeface="Calibri" panose="020F0502020204030204" pitchFamily="34" charset="0"/>
                <a:hlinkClick r:id="rId4"/>
              </a:rPr>
              <a:t>Sociální revue </a:t>
            </a:r>
            <a:endParaRPr lang="cs-CZ" altLang="cs-CZ" sz="28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endParaRPr lang="cs-CZ" altLang="cs-CZ" sz="1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>
                <a:latin typeface="Calibri" panose="020F0502020204030204" pitchFamily="34" charset="0"/>
                <a:hlinkClick r:id="rId5"/>
              </a:rPr>
              <a:t>Výzkumný ústav práce a sociálních věcí</a:t>
            </a:r>
            <a:r>
              <a:rPr lang="cs-CZ" altLang="cs-CZ" sz="2400" dirty="0" smtClean="0">
                <a:latin typeface="Calibri" panose="020F0502020204030204" pitchFamily="34" charset="0"/>
                <a:hlinkClick r:id="rId5"/>
              </a:rPr>
              <a:t> 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3359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0851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>
                <a:hlinkClick r:id="rId4"/>
              </a:rPr>
              <a:t>ICPSR (Inter-university </a:t>
            </a:r>
            <a:r>
              <a:rPr lang="cs-CZ" sz="3000" b="1" dirty="0" err="1">
                <a:hlinkClick r:id="rId4"/>
              </a:rPr>
              <a:t>Consortium</a:t>
            </a:r>
            <a:r>
              <a:rPr lang="cs-CZ" sz="3000" b="1" dirty="0">
                <a:hlinkClick r:id="rId4"/>
              </a:rPr>
              <a:t> </a:t>
            </a:r>
            <a:r>
              <a:rPr lang="cs-CZ" sz="3000" b="1" dirty="0" err="1">
                <a:hlinkClick r:id="rId4"/>
              </a:rPr>
              <a:t>for</a:t>
            </a:r>
            <a:r>
              <a:rPr lang="cs-CZ" sz="3000" b="1" dirty="0">
                <a:hlinkClick r:id="rId4"/>
              </a:rPr>
              <a:t> </a:t>
            </a:r>
            <a:r>
              <a:rPr lang="cs-CZ" sz="3000" b="1" dirty="0" err="1">
                <a:hlinkClick r:id="rId4"/>
              </a:rPr>
              <a:t>Political</a:t>
            </a:r>
            <a:r>
              <a:rPr lang="cs-CZ" sz="3000" b="1" dirty="0">
                <a:hlinkClick r:id="rId4"/>
              </a:rPr>
              <a:t> and </a:t>
            </a:r>
            <a:r>
              <a:rPr lang="cs-CZ" sz="3000" b="1" dirty="0" err="1">
                <a:hlinkClick r:id="rId4"/>
              </a:rPr>
              <a:t>Social</a:t>
            </a:r>
            <a:r>
              <a:rPr lang="cs-CZ" sz="3000" b="1" dirty="0">
                <a:hlinkClick r:id="rId4"/>
              </a:rPr>
              <a:t> </a:t>
            </a:r>
            <a:r>
              <a:rPr lang="cs-CZ" sz="3000" b="1" dirty="0" err="1">
                <a:hlinkClick r:id="rId4"/>
              </a:rPr>
              <a:t>Research</a:t>
            </a:r>
            <a:r>
              <a:rPr lang="cs-CZ" sz="3000" b="1" dirty="0">
                <a:hlinkClick r:id="rId4"/>
              </a:rPr>
              <a:t>) </a:t>
            </a:r>
            <a:r>
              <a:rPr lang="cs-CZ" sz="3000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</a:t>
            </a:r>
            <a:r>
              <a:rPr lang="cs-CZ" dirty="0" smtClean="0"/>
              <a:t>archiv</a:t>
            </a:r>
          </a:p>
          <a:p>
            <a:pPr marL="0" indent="0">
              <a:buNone/>
            </a:pPr>
            <a:endParaRPr lang="cs-CZ" sz="19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sz="3000" b="1" dirty="0" err="1" smtClean="0">
                <a:hlinkClick r:id="rId5"/>
              </a:rPr>
              <a:t>European</a:t>
            </a:r>
            <a:r>
              <a:rPr lang="cs-CZ" sz="3000" b="1" dirty="0" smtClean="0">
                <a:hlinkClick r:id="rId5"/>
              </a:rPr>
              <a:t> </a:t>
            </a:r>
            <a:r>
              <a:rPr lang="cs-CZ" sz="3000" b="1" dirty="0">
                <a:hlinkClick r:id="rId5"/>
              </a:rPr>
              <a:t>Reference Index </a:t>
            </a:r>
            <a:r>
              <a:rPr lang="cs-CZ" sz="3000" b="1" dirty="0" err="1">
                <a:hlinkClick r:id="rId5"/>
              </a:rPr>
              <a:t>for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the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Humanities</a:t>
            </a:r>
            <a:r>
              <a:rPr lang="cs-CZ" sz="3000" b="1" dirty="0">
                <a:hlinkClick r:id="rId5"/>
              </a:rPr>
              <a:t> and </a:t>
            </a:r>
            <a:r>
              <a:rPr lang="cs-CZ" sz="3000" b="1" dirty="0" err="1">
                <a:hlinkClick r:id="rId5"/>
              </a:rPr>
              <a:t>the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Social</a:t>
            </a:r>
            <a:r>
              <a:rPr lang="cs-CZ" sz="3000" b="1" dirty="0">
                <a:hlinkClick r:id="rId5"/>
              </a:rPr>
              <a:t> </a:t>
            </a:r>
            <a:r>
              <a:rPr lang="cs-CZ" sz="3000" b="1" dirty="0" err="1">
                <a:hlinkClick r:id="rId5"/>
              </a:rPr>
              <a:t>Sciences</a:t>
            </a:r>
            <a:r>
              <a:rPr lang="cs-CZ" sz="3000" b="1" dirty="0">
                <a:hlinkClick r:id="rId5"/>
              </a:rPr>
              <a:t> (ERIH PLUS) </a:t>
            </a:r>
            <a:endParaRPr lang="cs-CZ" sz="3000" b="1" dirty="0"/>
          </a:p>
          <a:p>
            <a:endParaRPr lang="cs-CZ" sz="1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sz="3000" b="1" dirty="0">
                <a:hlinkClick r:id="rId6"/>
              </a:rPr>
              <a:t>Google </a:t>
            </a:r>
            <a:r>
              <a:rPr lang="cs-CZ" altLang="cs-CZ" sz="3000" b="1" dirty="0" err="1">
                <a:hlinkClick r:id="rId6"/>
              </a:rPr>
              <a:t>Scholar</a:t>
            </a:r>
            <a:r>
              <a:rPr lang="cs-CZ" altLang="cs-CZ" sz="3000" b="1" dirty="0"/>
              <a:t> </a:t>
            </a:r>
            <a:r>
              <a:rPr lang="cs-CZ" altLang="cs-CZ" sz="3000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09519"/>
            <a:ext cx="8686800" cy="4671809"/>
          </a:xfrm>
        </p:spPr>
        <p:txBody>
          <a:bodyPr>
            <a:normAutofit lnSpcReduction="10000"/>
          </a:bodyPr>
          <a:lstStyle/>
          <a:p>
            <a:pPr marL="0" indent="-457200">
              <a:lnSpc>
                <a:spcPct val="11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 je nutné mít dost informací o daném </a:t>
            </a:r>
            <a:r>
              <a:rPr lang="cs-CZ" altLang="cs-CZ" sz="3000" dirty="0" smtClean="0"/>
              <a:t>tématu  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    (</a:t>
            </a:r>
            <a:r>
              <a:rPr lang="cs-CZ" altLang="cs-CZ" sz="3000" dirty="0"/>
              <a:t>pokud se studiem </a:t>
            </a:r>
            <a:r>
              <a:rPr lang="cs-CZ" altLang="cs-CZ" sz="3000" dirty="0" smtClean="0"/>
              <a:t>problematiky začínáte</a:t>
            </a:r>
            <a:r>
              <a:rPr lang="cs-CZ" altLang="cs-CZ" sz="3000" dirty="0"/>
              <a:t>,  </a:t>
            </a:r>
            <a:r>
              <a:rPr lang="cs-CZ" altLang="cs-CZ" sz="3000" dirty="0" smtClean="0"/>
              <a:t>    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    nebojte </a:t>
            </a:r>
            <a:r>
              <a:rPr lang="cs-CZ" altLang="cs-CZ" sz="3000" dirty="0"/>
              <a:t>se využít učebnice, </a:t>
            </a:r>
            <a:r>
              <a:rPr lang="cs-CZ" altLang="cs-CZ" sz="3000" dirty="0" smtClean="0"/>
              <a:t>encyklopedie</a:t>
            </a:r>
            <a:r>
              <a:rPr lang="cs-CZ" altLang="cs-CZ" sz="3000" dirty="0"/>
              <a:t>, </a:t>
            </a:r>
            <a:r>
              <a:rPr lang="cs-CZ" altLang="cs-CZ" sz="3000" dirty="0" smtClean="0"/>
              <a:t>                      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    radu </a:t>
            </a:r>
            <a:r>
              <a:rPr lang="cs-CZ" altLang="cs-CZ" sz="3000" dirty="0"/>
              <a:t>vyučujícího apod.)</a:t>
            </a:r>
          </a:p>
          <a:p>
            <a:pPr marL="0" indent="-457200">
              <a:lnSpc>
                <a:spcPct val="110000"/>
              </a:lnSpc>
              <a:spcBef>
                <a:spcPct val="30000"/>
              </a:spcBef>
              <a:buNone/>
            </a:pPr>
            <a:r>
              <a:rPr lang="cs-CZ" altLang="cs-CZ" sz="3000" dirty="0"/>
              <a:t>2) Zformulujte téma nebo problém</a:t>
            </a:r>
          </a:p>
          <a:p>
            <a:pPr lvl="1" indent="-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 smtClean="0"/>
              <a:t>- grafické </a:t>
            </a:r>
          </a:p>
          <a:p>
            <a:pPr marL="457200" lvl="1" indent="-457200">
              <a:lnSpc>
                <a:spcPct val="11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    znázornění </a:t>
            </a:r>
            <a:r>
              <a:rPr lang="cs-CZ" altLang="cs-CZ" sz="3000" dirty="0"/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Obdélník 2"/>
          <p:cNvSpPr>
            <a:spLocks noChangeArrowheads="1"/>
          </p:cNvSpPr>
          <p:nvPr/>
        </p:nvSpPr>
        <p:spPr bwMode="auto"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přednášky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 indent="-432000">
              <a:lnSpc>
                <a:spcPct val="110000"/>
              </a:lnSpc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432000">
              <a:lnSpc>
                <a:spcPct val="110000"/>
              </a:lnSpc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</a:t>
            </a:r>
            <a:r>
              <a:rPr lang="cs-CZ" altLang="cs-CZ" dirty="0" smtClean="0"/>
              <a:t>brány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9519"/>
            <a:ext cx="8229600" cy="495984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1274400" lvl="4" indent="-457200">
              <a:lnSpc>
                <a:spcPct val="120000"/>
              </a:lnSpc>
            </a:pPr>
            <a:r>
              <a:rPr lang="cs-CZ" altLang="cs-CZ" sz="2500" dirty="0" smtClean="0"/>
              <a:t>používejte </a:t>
            </a:r>
            <a:r>
              <a:rPr lang="cs-CZ" altLang="cs-CZ" sz="2500" dirty="0"/>
              <a:t>zejména </a:t>
            </a:r>
            <a:r>
              <a:rPr lang="cs-CZ" altLang="cs-CZ" sz="2500" b="1" i="1" dirty="0"/>
              <a:t>podstatná jména</a:t>
            </a:r>
            <a:r>
              <a:rPr lang="cs-CZ" altLang="cs-CZ" sz="2500" i="1" dirty="0"/>
              <a:t> </a:t>
            </a:r>
          </a:p>
          <a:p>
            <a:pPr marL="1274400" lvl="4" indent="-457200">
              <a:lnSpc>
                <a:spcPct val="120000"/>
              </a:lnSpc>
            </a:pPr>
            <a:r>
              <a:rPr lang="cs-CZ" altLang="cs-CZ" sz="2500" dirty="0" smtClean="0"/>
              <a:t>příd</a:t>
            </a:r>
            <a:r>
              <a:rPr lang="cs-CZ" altLang="cs-CZ" sz="2500" dirty="0"/>
              <a:t>. jména, </a:t>
            </a:r>
            <a:r>
              <a:rPr lang="cs-CZ" altLang="cs-CZ" sz="2500" dirty="0" err="1"/>
              <a:t>zájména</a:t>
            </a:r>
            <a:r>
              <a:rPr lang="cs-CZ" altLang="cs-CZ" sz="2500" dirty="0"/>
              <a:t> a slovesa pouze pokud jsou opravdu </a:t>
            </a:r>
            <a:endParaRPr lang="cs-CZ" altLang="cs-CZ" sz="2500" dirty="0" smtClean="0"/>
          </a:p>
          <a:p>
            <a:pPr marL="1274400" lvl="4" indent="0">
              <a:lnSpc>
                <a:spcPct val="120000"/>
              </a:lnSpc>
              <a:buNone/>
            </a:pPr>
            <a:r>
              <a:rPr lang="cs-CZ" altLang="cs-CZ" sz="2500" dirty="0" smtClean="0"/>
              <a:t>nezbytné</a:t>
            </a:r>
            <a:endParaRPr lang="cs-CZ" altLang="cs-CZ" sz="2500" dirty="0"/>
          </a:p>
          <a:p>
            <a:pPr marL="1274400" lvl="4" indent="-457200">
              <a:lnSpc>
                <a:spcPct val="120000"/>
              </a:lnSpc>
            </a:pPr>
            <a:r>
              <a:rPr lang="cs-CZ" altLang="cs-CZ" sz="2500" dirty="0" smtClean="0"/>
              <a:t>vyhýbejte </a:t>
            </a:r>
            <a:r>
              <a:rPr lang="cs-CZ" altLang="cs-CZ" sz="2500" dirty="0"/>
              <a:t>se tzv. stop </a:t>
            </a:r>
            <a:r>
              <a:rPr lang="cs-CZ" altLang="cs-CZ" sz="2500" dirty="0" err="1"/>
              <a:t>words</a:t>
            </a:r>
            <a:r>
              <a:rPr lang="cs-CZ" altLang="cs-CZ" sz="2500" dirty="0"/>
              <a:t> (předložky,  </a:t>
            </a:r>
            <a:r>
              <a:rPr lang="cs-CZ" altLang="cs-CZ" sz="2500" dirty="0" smtClean="0"/>
              <a:t>spojky</a:t>
            </a:r>
            <a:r>
              <a:rPr lang="cs-CZ" altLang="cs-CZ" sz="2500" dirty="0"/>
              <a:t>, členy v cizích </a:t>
            </a:r>
            <a:endParaRPr lang="cs-CZ" altLang="cs-CZ" sz="2500" dirty="0" smtClean="0"/>
          </a:p>
          <a:p>
            <a:pPr marL="1274400" lvl="4" indent="0">
              <a:lnSpc>
                <a:spcPct val="120000"/>
              </a:lnSpc>
              <a:buNone/>
            </a:pPr>
            <a:r>
              <a:rPr lang="cs-CZ" altLang="cs-CZ" sz="2500" dirty="0" smtClean="0"/>
              <a:t>jazycích</a:t>
            </a:r>
            <a:r>
              <a:rPr lang="cs-CZ" altLang="cs-CZ" sz="2500" dirty="0"/>
              <a:t>)</a:t>
            </a:r>
            <a:endParaRPr lang="cs-CZ" altLang="cs-CZ" sz="25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2900" b="1" i="1" dirty="0" smtClean="0"/>
              <a:t>     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sociální chování; poruchy; terapie</a:t>
            </a:r>
            <a:endParaRPr lang="cs-CZ" altLang="cs-CZ" sz="2900" b="1" i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600" b="1" dirty="0"/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marL="457200" lvl="1" indent="-457200">
              <a:lnSpc>
                <a:spcPct val="120000"/>
              </a:lnSpc>
              <a:buNone/>
            </a:pPr>
            <a:r>
              <a:rPr lang="cs-CZ" altLang="cs-CZ" sz="2900" b="1" dirty="0" smtClean="0"/>
              <a:t>       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2900" b="1" i="1" dirty="0" smtClean="0"/>
              <a:t>sociální chování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poruchy </a:t>
            </a:r>
            <a:r>
              <a:rPr lang="cs-CZ" altLang="cs-CZ" sz="2900" b="1" i="1" dirty="0"/>
              <a:t>– </a:t>
            </a:r>
            <a:r>
              <a:rPr lang="cs-CZ" altLang="cs-CZ" sz="2900" b="1" i="1" dirty="0" smtClean="0"/>
              <a:t>terapie</a:t>
            </a:r>
            <a:endParaRPr lang="cs-CZ" altLang="cs-CZ" sz="2900" b="1" i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Např. </a:t>
            </a:r>
            <a:r>
              <a:rPr lang="cs-CZ" altLang="cs-CZ" dirty="0" err="1"/>
              <a:t>OpenVPN</a:t>
            </a:r>
            <a:r>
              <a:rPr lang="cs-CZ" altLang="cs-CZ" dirty="0"/>
              <a:t>, </a:t>
            </a:r>
            <a:r>
              <a:rPr lang="cs-CZ" altLang="cs-CZ" dirty="0" err="1"/>
              <a:t>Shibboleth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927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2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deep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wep</a:t>
            </a:r>
            <a:r>
              <a:rPr lang="cs-CZ" altLang="cs-CZ" sz="1600" dirty="0" smtClean="0"/>
              <a:t>)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sz="2200" dirty="0">
                <a:hlinkClick r:id="rId5"/>
              </a:rPr>
              <a:t>https://www.novinky.cz/internet-a-pc/209215-na-informace-je-zapotrebi-nova-jednotka-zettabyte.html </a:t>
            </a:r>
            <a:r>
              <a:rPr lang="cs-CZ" sz="1600" dirty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200" i="1" dirty="0">
                <a:hlinkClick r:id="rId6"/>
              </a:rPr>
              <a:t>https://</a:t>
            </a:r>
            <a:r>
              <a:rPr lang="cs-CZ" altLang="cs-CZ" sz="22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200" i="1" dirty="0" smtClean="0"/>
              <a:t>   </a:t>
            </a:r>
            <a:r>
              <a:rPr lang="cs-CZ" altLang="cs-CZ" sz="16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http</a:t>
            </a:r>
            <a:r>
              <a:rPr lang="cs-CZ" altLang="cs-CZ" sz="2200" i="1" dirty="0">
                <a:solidFill>
                  <a:srgbClr val="111111"/>
                </a:solidFill>
                <a:hlinkClick r:id="rId7"/>
              </a:rPr>
              <a:t>://</a:t>
            </a: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35d50322364c5467929d-116d0a662068ba1c259eb7735f950309.r77.cf2.rackcdn.com/Example%20Education%20maps/science%20investigation.png</a:t>
            </a:r>
            <a:r>
              <a:rPr lang="cs-CZ" altLang="cs-CZ" sz="2200" i="1" dirty="0" smtClean="0">
                <a:solidFill>
                  <a:srgbClr val="111111"/>
                </a:solidFill>
              </a:rPr>
              <a:t> </a:t>
            </a:r>
            <a:r>
              <a:rPr lang="cs-CZ" altLang="cs-CZ" sz="1600" i="1" dirty="0"/>
              <a:t>(myšlenková mapa)</a:t>
            </a:r>
          </a:p>
          <a:p>
            <a:pPr marL="0" indent="0">
              <a:buNone/>
            </a:pPr>
            <a:endParaRPr lang="cs-CZ" altLang="cs-CZ" sz="2400" i="1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Ing. Martina Nedomová,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smtClean="0">
                <a:solidFill>
                  <a:schemeClr val="bg1"/>
                </a:solidFill>
                <a:hlinkClick r:id="rId4"/>
              </a:rPr>
              <a:t>nedomova@fss.muni.cz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  <a:hlinkClick r:id="rId5"/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  <a:hlinkClick r:id="rId5"/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  <a:hlinkClick r:id="rId5"/>
              </a:rPr>
              <a:t>fss.muni.cz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i="1" dirty="0"/>
              <a:t>"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."</a:t>
            </a:r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Francis Bacon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indent="-4572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 indent="-45720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 indent="-45720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 indent="-45720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6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1152</TotalTime>
  <Words>1528</Words>
  <Application>Microsoft Office PowerPoint</Application>
  <PresentationFormat>Předvádění na obrazovce (4:3)</PresentationFormat>
  <Paragraphs>387</Paragraphs>
  <Slides>57</Slides>
  <Notes>52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SPSP SPR155</vt:lpstr>
      <vt:lpstr>Osnova kurzu </vt:lpstr>
      <vt:lpstr>Podmínky absolvování předmětu </vt:lpstr>
      <vt:lpstr>Prezentace aplikace PowerPoint</vt:lpstr>
      <vt:lpstr>Osnova přednášky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Web x Deep web (Invisible web) </vt:lpstr>
      <vt:lpstr>Licencované zdroje I.  </vt:lpstr>
      <vt:lpstr> </vt:lpstr>
      <vt:lpstr> </vt:lpstr>
      <vt:lpstr> </vt:lpstr>
      <vt:lpstr> </vt:lpstr>
      <vt:lpstr> </vt:lpstr>
      <vt:lpstr>Kde hledat odborné časopisy? II.</vt:lpstr>
      <vt:lpstr>Kde hledat odborné časopisy? III.</vt:lpstr>
      <vt:lpstr> </vt:lpstr>
      <vt:lpstr> </vt:lpstr>
      <vt:lpstr> </vt:lpstr>
      <vt:lpstr> </vt:lpstr>
      <vt:lpstr> </vt:lpstr>
      <vt:lpstr> </vt:lpstr>
      <vt:lpstr> </vt:lpstr>
      <vt:lpstr>Kde hledat další oborové zdroje?</vt:lpstr>
      <vt:lpstr> </vt:lpstr>
      <vt:lpstr>Prezentace aplikace PowerPoint</vt:lpstr>
      <vt:lpstr> </vt:lpstr>
      <vt:lpstr> </vt:lpstr>
      <vt:lpstr>Prezentace aplikace PowerPoint</vt:lpstr>
      <vt:lpstr> </vt:lpstr>
      <vt:lpstr> 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49</cp:revision>
  <cp:lastPrinted>2017-10-11T10:53:38Z</cp:lastPrinted>
  <dcterms:created xsi:type="dcterms:W3CDTF">2017-08-02T08:11:17Z</dcterms:created>
  <dcterms:modified xsi:type="dcterms:W3CDTF">2017-10-16T10:08:56Z</dcterms:modified>
</cp:coreProperties>
</file>