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0" r:id="rId4"/>
    <p:sldId id="257" r:id="rId5"/>
    <p:sldId id="262" r:id="rId6"/>
    <p:sldId id="260" r:id="rId7"/>
    <p:sldId id="263" r:id="rId8"/>
    <p:sldId id="261" r:id="rId9"/>
    <p:sldId id="265" r:id="rId10"/>
    <p:sldId id="266" r:id="rId11"/>
    <p:sldId id="271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vpm3CXeZ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ANA\Downloads\Janebov&#225;_Kritick&#225;_soci&#225;ln&#237;_pr&#225;ce%20(4).pdf" TargetMode="External"/><Relationship Id="rId7" Type="http://schemas.openxmlformats.org/officeDocument/2006/relationships/hyperlink" Target="https://www.vlada.cz/assets/ppov/zalezitosti-romske-komunity/dokumenty/Zprava-o-stavu-romske-mensiny-za-rok-2016_1.pdf" TargetMode="External"/><Relationship Id="rId2" Type="http://schemas.openxmlformats.org/officeDocument/2006/relationships/hyperlink" Target="https://theses.cz/id/cbc457/BP_Jaroo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hettofest.cz/o-festivalu/" TargetMode="External"/><Relationship Id="rId5" Type="http://schemas.openxmlformats.org/officeDocument/2006/relationships/hyperlink" Target="https://theses.cz/id/jfaoi7" TargetMode="External"/><Relationship Id="rId4" Type="http://schemas.openxmlformats.org/officeDocument/2006/relationships/hyperlink" Target="https://theses.cz/id/ucp97t/?furl=/id/ucp97t/;lang=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itaka.cz/node/266" TargetMode="External"/><Relationship Id="rId2" Type="http://schemas.openxmlformats.org/officeDocument/2006/relationships/hyperlink" Target="http://www.tripitaka.cz/node/3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_wuPRdWlP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28C53-4EBC-42E5-8349-4DAE3B877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Kritická sociální práce s romskou menšinou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08C06A-416E-4CFF-900F-C2053590D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Zpracovala: Barbora </a:t>
            </a:r>
            <a:r>
              <a:rPr lang="cs-CZ" dirty="0" err="1"/>
              <a:t>Vašulínová</a:t>
            </a:r>
            <a:r>
              <a:rPr lang="cs-CZ" dirty="0"/>
              <a:t>, Dana Klodová</a:t>
            </a:r>
          </a:p>
        </p:txBody>
      </p:sp>
    </p:spTree>
    <p:extLst>
      <p:ext uri="{BB962C8B-B14F-4D97-AF65-F5344CB8AC3E}">
        <p14:creationId xmlns:p14="http://schemas.microsoft.com/office/powerpoint/2010/main" val="101615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164D7-0283-4196-B95D-C14E9DFD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vhodné kritické sociální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799E6D-5D85-408D-92DC-F52D940AB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Ghettofest</a:t>
            </a:r>
            <a:r>
              <a:rPr lang="cs-CZ" b="1" dirty="0"/>
              <a:t> </a:t>
            </a:r>
          </a:p>
          <a:p>
            <a:pPr lvl="1"/>
            <a:r>
              <a:rPr lang="cs-CZ" u="sng" dirty="0">
                <a:hlinkClick r:id="rId2"/>
              </a:rPr>
              <a:t>https://www.youtube.com/watch?v=Cbvpm3CXeZ0</a:t>
            </a:r>
            <a:endParaRPr lang="cs-CZ" u="sng" dirty="0"/>
          </a:p>
          <a:p>
            <a:pPr lvl="2"/>
            <a:r>
              <a:rPr lang="cs-CZ" dirty="0"/>
              <a:t>„pouliční festival pro všechny“ vstup zdarma, příspěvek dobrovolný</a:t>
            </a:r>
          </a:p>
          <a:p>
            <a:pPr lvl="2"/>
            <a:r>
              <a:rPr lang="cs-CZ" dirty="0"/>
              <a:t>Místo: „brněnský Bronx“ ulice Francouzská, Bratislavská, Hvězdová</a:t>
            </a:r>
          </a:p>
          <a:p>
            <a:pPr lvl="2"/>
            <a:r>
              <a:rPr lang="cs-CZ" dirty="0"/>
              <a:t>hudby, diskuze, komentované výstavy, program pro děti, tvoření, ochutnávka jídel, tance i dialogických forem umění inspirované „brněnským Bronxem“</a:t>
            </a:r>
          </a:p>
          <a:p>
            <a:pPr lvl="2"/>
            <a:r>
              <a:rPr lang="cs-CZ" dirty="0"/>
              <a:t>Zapojení: dobrovolně kdokoli, kdo má zájem. </a:t>
            </a:r>
            <a:r>
              <a:rPr lang="cs-CZ" dirty="0" err="1"/>
              <a:t>Zlváště</a:t>
            </a:r>
            <a:r>
              <a:rPr lang="cs-CZ" dirty="0"/>
              <a:t> pak jsou vítaní místní. Nejedná se však jen o romský festival.</a:t>
            </a:r>
          </a:p>
          <a:p>
            <a:pPr marL="457200" lvl="1" indent="0">
              <a:buNone/>
            </a:pPr>
            <a:endParaRPr lang="cs-CZ" u="sng" dirty="0"/>
          </a:p>
          <a:p>
            <a:pPr lvl="1"/>
            <a:r>
              <a:rPr lang="cs-CZ" dirty="0"/>
              <a:t>Můžeme zařadit do různých proudů KSPR</a:t>
            </a:r>
          </a:p>
          <a:p>
            <a:pPr lvl="1"/>
            <a:r>
              <a:rPr lang="cs-CZ" dirty="0"/>
              <a:t>Znak společenské transformace – překonání útlaku</a:t>
            </a:r>
          </a:p>
          <a:p>
            <a:pPr lvl="1"/>
            <a:r>
              <a:rPr lang="cs-CZ" dirty="0"/>
              <a:t>Znak „zplnomocňování“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Jaké další znaky podle vás splňuje?</a:t>
            </a:r>
          </a:p>
          <a:p>
            <a:r>
              <a:rPr lang="cs-CZ" dirty="0"/>
              <a:t>Jak může být přínosný?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36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vhodné kritické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83513"/>
          </a:xfrm>
        </p:spPr>
        <p:txBody>
          <a:bodyPr>
            <a:normAutofit/>
          </a:bodyPr>
          <a:lstStyle/>
          <a:p>
            <a:r>
              <a:rPr lang="cs-CZ" b="1" dirty="0"/>
              <a:t>Gypsy </a:t>
            </a:r>
            <a:r>
              <a:rPr lang="cs-CZ" b="1" dirty="0" err="1"/>
              <a:t>MaMa</a:t>
            </a:r>
            <a:endParaRPr lang="cs-CZ" b="1" dirty="0"/>
          </a:p>
          <a:p>
            <a:r>
              <a:rPr lang="cs-CZ" dirty="0"/>
              <a:t>V rámci občanského sdružení </a:t>
            </a:r>
            <a:r>
              <a:rPr lang="cs-CZ" dirty="0" err="1"/>
              <a:t>Tripitaka</a:t>
            </a:r>
            <a:r>
              <a:rPr lang="cs-CZ" dirty="0"/>
              <a:t> </a:t>
            </a:r>
          </a:p>
          <a:p>
            <a:r>
              <a:rPr lang="cs-CZ" dirty="0" err="1"/>
              <a:t>Sestreským</a:t>
            </a:r>
            <a:r>
              <a:rPr lang="cs-CZ" dirty="0"/>
              <a:t> projektem </a:t>
            </a:r>
            <a:r>
              <a:rPr lang="cs-CZ" dirty="0" err="1"/>
              <a:t>Ghettofestu</a:t>
            </a:r>
            <a:r>
              <a:rPr lang="cs-CZ" dirty="0"/>
              <a:t> </a:t>
            </a:r>
          </a:p>
          <a:p>
            <a:r>
              <a:rPr lang="cs-CZ" dirty="0"/>
              <a:t>Cílem je přispět k toleranci, vzájemnému porozumění a obohacení společnosti </a:t>
            </a:r>
          </a:p>
          <a:p>
            <a:r>
              <a:rPr lang="cs-CZ" dirty="0"/>
              <a:t>Jedná se o módní značku – inspirace romskou kulturou (Muzeum romské kultury)</a:t>
            </a:r>
          </a:p>
          <a:p>
            <a:r>
              <a:rPr lang="cs-CZ" dirty="0"/>
              <a:t>Zároveň se jedná o sociální podnik – Romové a Romky se zde podílejí na návrzích, výrobě a prodeji. </a:t>
            </a:r>
          </a:p>
          <a:p>
            <a:r>
              <a:rPr lang="cs-CZ" dirty="0"/>
              <a:t>Vznikají zde udržitelná pracovní místa pro mladé lidi, kteří se chtějí uplatnit ve společnosti a rozvíjet svoji kulturu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95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CDCAE-D9C7-4713-9A0F-2212E400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EBCA4-4BEE-46FD-AA7F-BF5681A1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Napadá vás jiná zdárná aktivita, která podporuje začlenění Romské menšiny?</a:t>
            </a:r>
          </a:p>
          <a:p>
            <a:endParaRPr lang="cs-CZ" dirty="0"/>
          </a:p>
          <a:p>
            <a:r>
              <a:rPr lang="cs-CZ" dirty="0"/>
              <a:t>Způsoby vhodnějšího začleňování Romů do společnosti? Řešení romské otázky.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61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A0F70-41F6-404E-8C22-D8DF5186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9AF49-D9BB-4889-AA0A-CB50ED24C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JAROŠOVÁ, M. 2015. </a:t>
            </a:r>
            <a:r>
              <a:rPr lang="cs-CZ" i="1" dirty="0"/>
              <a:t>Problémy integrace romské populace </a:t>
            </a:r>
            <a:r>
              <a:rPr lang="cs-CZ" dirty="0"/>
              <a:t>[online]. České </a:t>
            </a:r>
            <a:r>
              <a:rPr lang="cs-CZ" dirty="0" err="1"/>
              <a:t>Budělovice</a:t>
            </a:r>
            <a:r>
              <a:rPr lang="cs-CZ" dirty="0"/>
              <a:t>, 2015. Bakalářská práce. Jihočeská univerzita v Českých Budějovicích. Pedagogická fakulta. [6. 12. 2017]. Dostupné z: </a:t>
            </a:r>
            <a:r>
              <a:rPr lang="cs-CZ" u="sng" dirty="0">
                <a:hlinkClick r:id="rId2"/>
              </a:rPr>
              <a:t>https://theses.cz/id/cbc457/BP_Jaroov.pdf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JANEBOVÁ, R. 2014. Kritická sociální práce [online]. Univerzita Hradec Králové: Ústav sociální práce. [6. 12. 2017]. Dostupné z: </a:t>
            </a:r>
            <a:r>
              <a:rPr lang="cs-CZ" u="sng" dirty="0">
                <a:hlinkClick r:id="rId3"/>
              </a:rPr>
              <a:t>file:///C:/Users/DANA/Downloads/Janebová_Kritická_sociální_práce%20(4).pdf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MALÍK, T. 2009. </a:t>
            </a:r>
            <a:r>
              <a:rPr lang="cs-CZ" i="1" dirty="0"/>
              <a:t>Možnosti využití radikální sociální práce v praxi terénního sociálního pracovníka v romské komunitě</a:t>
            </a:r>
            <a:r>
              <a:rPr lang="cs-CZ" dirty="0"/>
              <a:t> [online]. Brno, 2009. </a:t>
            </a:r>
            <a:r>
              <a:rPr lang="cs-CZ" dirty="0" err="1"/>
              <a:t>Bachelor's</a:t>
            </a:r>
            <a:r>
              <a:rPr lang="cs-CZ" dirty="0"/>
              <a:t> thesis. Masaryk University,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. [6. 12. 2017]. Dostupné z: </a:t>
            </a:r>
            <a:r>
              <a:rPr lang="cs-CZ" u="sng" dirty="0">
                <a:hlinkClick r:id="rId4"/>
              </a:rPr>
              <a:t>https://theses.cz/id/ucp97t/?furl=%2Fid%2Fucp97t%2F;lang=en</a:t>
            </a:r>
            <a:r>
              <a:rPr lang="cs-CZ" dirty="0"/>
              <a:t> 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SROKA, M. 2015. </a:t>
            </a:r>
            <a:r>
              <a:rPr lang="cs-CZ" i="1" dirty="0"/>
              <a:t>Romové jako cílová skupina terénní sociální práce </a:t>
            </a:r>
            <a:r>
              <a:rPr lang="cs-CZ" dirty="0"/>
              <a:t>[online]. Zlín, 2015. Bakalářská práce. Univerzita Tomáše Bati ve Zlíně, Fakulta humanitních studií. [6. 12. 2017]. Dostupné z: </a:t>
            </a:r>
            <a:r>
              <a:rPr lang="cs-CZ" u="sng" dirty="0">
                <a:hlinkClick r:id="rId5"/>
              </a:rPr>
              <a:t>https://theses.cz/id/jfaoi7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TRIPITAKA: </a:t>
            </a:r>
            <a:r>
              <a:rPr lang="cs-CZ" i="1" dirty="0" err="1"/>
              <a:t>Ghettofest</a:t>
            </a:r>
            <a:r>
              <a:rPr lang="cs-CZ" i="1" dirty="0"/>
              <a:t>: O festivalu</a:t>
            </a:r>
            <a:r>
              <a:rPr lang="cs-CZ" dirty="0"/>
              <a:t> [online]. TRIPITAKA: ©2017 [6. 12. 2017]. Dostupné z: </a:t>
            </a:r>
            <a:r>
              <a:rPr lang="cs-CZ" u="sng" dirty="0">
                <a:hlinkClick r:id="rId6"/>
              </a:rPr>
              <a:t>http://ghettofest.cz/o-festivalu/</a:t>
            </a:r>
            <a:endParaRPr lang="cs-CZ" u="sng" dirty="0"/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ÚSTAV VLÁDY ČR. 2016. </a:t>
            </a:r>
            <a:r>
              <a:rPr lang="cs-CZ" i="1" dirty="0"/>
              <a:t>Zpráva o stavu romské menšiny v České republice za rok 2016</a:t>
            </a:r>
            <a:r>
              <a:rPr lang="cs-CZ" dirty="0"/>
              <a:t> [online]. Praha: Ústav vlády ČR. [6. 12. 2017]. Dostupné z: </a:t>
            </a:r>
            <a:r>
              <a:rPr lang="cs-CZ" u="sng" dirty="0">
                <a:hlinkClick r:id="rId7"/>
              </a:rPr>
              <a:t>https://www.vlada.cz/assets/ppov/zalezitosti-romske-komunity/dokumenty/Zprava-o-stavu-romske-mensiny-za-rok-2016_1.pdf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16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5CFDA-6F5E-45AB-B401-A59ABC56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22778D-CC34-47FE-A39B-BA289329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TRIPITAKA: </a:t>
            </a:r>
            <a:r>
              <a:rPr lang="cs-CZ" i="1" dirty="0"/>
              <a:t>Tisková zpráva 6. ročníku festivalu </a:t>
            </a:r>
            <a:r>
              <a:rPr lang="cs-CZ" i="1" dirty="0" err="1"/>
              <a:t>Ghettofest</a:t>
            </a:r>
            <a:r>
              <a:rPr lang="cs-CZ" i="1" dirty="0"/>
              <a:t>, 9.5.2017</a:t>
            </a:r>
            <a:r>
              <a:rPr lang="cs-CZ" dirty="0"/>
              <a:t> [online]. TRIPITAKA: ©2017 [8. 12. 2017]. Dostupné z: </a:t>
            </a:r>
            <a:r>
              <a:rPr lang="cs-CZ" u="sng" dirty="0">
                <a:hlinkClick r:id="rId2"/>
              </a:rPr>
              <a:t>http://www.tripitaka.cz/node/300</a:t>
            </a:r>
            <a:endParaRPr lang="cs-CZ" u="sng" dirty="0"/>
          </a:p>
          <a:p>
            <a:r>
              <a:rPr lang="cs-CZ" dirty="0"/>
              <a:t>Gypsy </a:t>
            </a:r>
            <a:r>
              <a:rPr lang="cs-CZ" dirty="0" err="1"/>
              <a:t>MaMa</a:t>
            </a:r>
            <a:r>
              <a:rPr lang="cs-CZ" dirty="0"/>
              <a:t> | </a:t>
            </a:r>
            <a:r>
              <a:rPr lang="cs-CZ" dirty="0" err="1"/>
              <a:t>Tripitaka</a:t>
            </a:r>
            <a:r>
              <a:rPr lang="cs-CZ" dirty="0"/>
              <a:t>, </a:t>
            </a:r>
            <a:r>
              <a:rPr lang="cs-CZ" dirty="0" err="1"/>
              <a:t>o.s</a:t>
            </a:r>
            <a:r>
              <a:rPr lang="cs-CZ" dirty="0"/>
              <a:t>.. </a:t>
            </a:r>
            <a:r>
              <a:rPr lang="cs-CZ" i="1" dirty="0" err="1"/>
              <a:t>Tripitaka</a:t>
            </a:r>
            <a:r>
              <a:rPr lang="cs-CZ" i="1" dirty="0"/>
              <a:t>, </a:t>
            </a:r>
            <a:r>
              <a:rPr lang="cs-CZ" i="1" dirty="0" err="1"/>
              <a:t>o.s</a:t>
            </a:r>
            <a:r>
              <a:rPr lang="cs-CZ" i="1" dirty="0"/>
              <a:t>. | Spolu to dokážeme.</a:t>
            </a:r>
            <a:r>
              <a:rPr lang="cs-CZ" dirty="0"/>
              <a:t> [online]. Dostupné z: </a:t>
            </a:r>
            <a:r>
              <a:rPr lang="cs-CZ" dirty="0">
                <a:hlinkClick r:id="rId3"/>
              </a:rPr>
              <a:t>http://www.tripitaka.cz/node/266</a:t>
            </a:r>
            <a:endParaRPr lang="cs-CZ" dirty="0"/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7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19587-0FC1-48B6-A768-49EBE1CB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533400"/>
          </a:xfrm>
        </p:spPr>
        <p:txBody>
          <a:bodyPr/>
          <a:lstStyle/>
          <a:p>
            <a:r>
              <a:rPr lang="cs-CZ" dirty="0"/>
              <a:t>Historie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7CB26CD4-DD7A-450F-BCC1-1DB188765A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778" r="27778"/>
          <a:stretch>
            <a:fillRect/>
          </a:stretch>
        </p:blipFill>
        <p:spPr/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12AF8BF-A73F-4963-BF6E-FB47A9DA1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159001"/>
            <a:ext cx="6873240" cy="40596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Přišli přibližně na počátku 13.st z Indie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Získali povolení od králů táhnout Evropou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Počátkem 15.st pobývali od Francie, přes Německo, Itálii až po Maďarsko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Oznáčení</a:t>
            </a:r>
            <a:r>
              <a:rPr lang="cs-CZ" dirty="0"/>
              <a:t> „cikáni“ se všeobecně používá jako souhrnné označení různých větví (skupin) národa, pocházejícího původně z Indie, jehož nejznámějšími představiteli jsou Romové a </a:t>
            </a:r>
            <a:r>
              <a:rPr lang="cs-CZ" dirty="0" err="1"/>
              <a:t>Sinti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Politicky korektní je označení „Romové“ jako </a:t>
            </a:r>
            <a:r>
              <a:rPr lang="cs-CZ" dirty="0" err="1"/>
              <a:t>souhrný</a:t>
            </a:r>
            <a:r>
              <a:rPr lang="cs-CZ" dirty="0"/>
              <a:t> název pro všechny skupiny (jak bylo usneseno na sjezdu Romů v Londýně roku 1971)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Vlajka </a:t>
            </a:r>
            <a:r>
              <a:rPr lang="cs-CZ" dirty="0" err="1"/>
              <a:t>romů</a:t>
            </a:r>
            <a:r>
              <a:rPr lang="cs-CZ" dirty="0"/>
              <a:t> vytvořená r.1933 Generální unii rumunských Romů a schválená r.1971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96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799" y="1403797"/>
            <a:ext cx="6873240" cy="883276"/>
          </a:xfrm>
        </p:spPr>
        <p:txBody>
          <a:bodyPr/>
          <a:lstStyle/>
          <a:p>
            <a:r>
              <a:rPr lang="cs-CZ" dirty="0"/>
              <a:t>HISTORIE v </a:t>
            </a:r>
            <a:r>
              <a:rPr lang="cs-CZ" dirty="0" err="1"/>
              <a:t>Čr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799" y="2287073"/>
            <a:ext cx="10686245" cy="4216758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cs-CZ" sz="2800" dirty="0"/>
              <a:t>Po 2 sv. válce jen hrstka </a:t>
            </a:r>
          </a:p>
          <a:p>
            <a:pPr marL="571500" indent="-571500">
              <a:buFontTx/>
              <a:buChar char="-"/>
            </a:pPr>
            <a:r>
              <a:rPr lang="cs-CZ" sz="2800" dirty="0"/>
              <a:t>Stěhování Romů ze Slovenska -&gt; součást asimilační politika (rozmístění)</a:t>
            </a:r>
          </a:p>
          <a:p>
            <a:pPr marL="571500" indent="-571500">
              <a:buFontTx/>
              <a:buChar char="-"/>
            </a:pPr>
            <a:r>
              <a:rPr lang="cs-CZ" sz="2800" dirty="0"/>
              <a:t>Po r. 1968 – uvolnění, demokratizace -&gt; vznik různých sdružení a organizací (do roku 1973)</a:t>
            </a:r>
          </a:p>
          <a:p>
            <a:pPr marL="571500" indent="-571500">
              <a:buFontTx/>
              <a:buChar char="-"/>
            </a:pPr>
            <a:r>
              <a:rPr lang="cs-CZ" sz="2800" dirty="0"/>
              <a:t>Před r. 1989 – nebyli uznáni jako svébytná národnostní skupina -&gt; spíše skupina sociální </a:t>
            </a:r>
          </a:p>
          <a:p>
            <a:pPr marL="571500" indent="-571500">
              <a:buFontTx/>
              <a:buChar char="-"/>
            </a:pPr>
            <a:r>
              <a:rPr lang="cs-CZ" sz="2800" dirty="0"/>
              <a:t>Po r. 1989 – vznik organizací na podporu romského etnika a udržení romské kultury </a:t>
            </a:r>
          </a:p>
          <a:p>
            <a:pPr marL="571500" indent="-571500">
              <a:buFontTx/>
              <a:buChar char="-"/>
            </a:pPr>
            <a:endParaRPr lang="cs-CZ" sz="4000" dirty="0"/>
          </a:p>
          <a:p>
            <a:pPr marL="571500" indent="-571500">
              <a:buFontTx/>
              <a:buChar char="-"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4995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CB96A-2B36-409B-847B-46124238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97210F-AB33-4B8C-AF92-E55D5E41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Počet:</a:t>
            </a:r>
          </a:p>
          <a:p>
            <a:pPr lvl="1"/>
            <a:r>
              <a:rPr lang="cs-CZ" dirty="0"/>
              <a:t>R. 2016 - 245 800 Romů, z toho 50% sociálně vyloučených </a:t>
            </a:r>
          </a:p>
          <a:p>
            <a:pPr lvl="1"/>
            <a:r>
              <a:rPr lang="cs-CZ" dirty="0"/>
              <a:t>což představuje 2,3 % z celkové populace ČR </a:t>
            </a:r>
          </a:p>
          <a:p>
            <a:r>
              <a:rPr lang="cs-CZ" dirty="0"/>
              <a:t>Romové jsou nejčastěji usídleni v severních Čechách, na severní Moravě a velkých městech jako je Praha a Brno.</a:t>
            </a:r>
          </a:p>
        </p:txBody>
      </p:sp>
    </p:spTree>
    <p:extLst>
      <p:ext uri="{BB962C8B-B14F-4D97-AF65-F5344CB8AC3E}">
        <p14:creationId xmlns:p14="http://schemas.microsoft.com/office/powerpoint/2010/main" val="18527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CA8C9-324C-4DD5-BB1A-54DEDA98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v Brně zaměřené na Romskou komunitu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D6D436-3A5D-4DAC-B281-362207148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IQ ROMA servis</a:t>
            </a:r>
          </a:p>
          <a:p>
            <a:r>
              <a:rPr lang="cs-CZ" dirty="0"/>
              <a:t>Drom</a:t>
            </a:r>
          </a:p>
          <a:p>
            <a:r>
              <a:rPr lang="cs-CZ" dirty="0"/>
              <a:t>Ratolest Brno</a:t>
            </a:r>
          </a:p>
          <a:p>
            <a:r>
              <a:rPr lang="cs-CZ" dirty="0"/>
              <a:t>Muzeum romské kultury</a:t>
            </a:r>
          </a:p>
          <a:p>
            <a:r>
              <a:rPr lang="cs-CZ" dirty="0"/>
              <a:t>Společenství Romů na Moravě</a:t>
            </a:r>
          </a:p>
        </p:txBody>
      </p:sp>
    </p:spTree>
    <p:extLst>
      <p:ext uri="{BB962C8B-B14F-4D97-AF65-F5344CB8AC3E}">
        <p14:creationId xmlns:p14="http://schemas.microsoft.com/office/powerpoint/2010/main" val="762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028F7-C9F2-4691-84CD-42140F4D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 očima </a:t>
            </a:r>
            <a:r>
              <a:rPr lang="cs-CZ" dirty="0" err="1"/>
              <a:t>romů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E8299A4-99A9-4726-B700-3EDA1494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https://www.youtube.com/watch?v=D_wuPRdWlPA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39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2DAC5-0BFB-443C-A6DB-73E717BA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vyloučení </a:t>
            </a:r>
            <a:r>
              <a:rPr lang="cs-CZ" dirty="0" err="1"/>
              <a:t>romů</a:t>
            </a:r>
            <a:r>
              <a:rPr lang="cs-CZ" dirty="0"/>
              <a:t> v </a:t>
            </a:r>
            <a:r>
              <a:rPr lang="cs-CZ" dirty="0" err="1"/>
              <a:t>čr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E93622-DF03-4C3B-A842-BC42A930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Nejdůležitější faktory sociálního vyloučení: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dirty="0"/>
              <a:t>Omezený přístup na pracovní trh </a:t>
            </a:r>
          </a:p>
          <a:p>
            <a:pPr lvl="2"/>
            <a:r>
              <a:rPr lang="cs-CZ" dirty="0"/>
              <a:t>Kvalifikovaně odhadováno asi 70% Romů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Omezený přístup ke službám </a:t>
            </a:r>
          </a:p>
          <a:p>
            <a:pPr lvl="2"/>
            <a:r>
              <a:rPr lang="cs-CZ" dirty="0"/>
              <a:t>Služby sociální pomoci</a:t>
            </a:r>
          </a:p>
          <a:p>
            <a:pPr lvl="2"/>
            <a:r>
              <a:rPr lang="cs-CZ" dirty="0"/>
              <a:t>Voda, topení, plyn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Nedostatečné vzdělání a kvalifikace</a:t>
            </a:r>
          </a:p>
          <a:p>
            <a:pPr lvl="2"/>
            <a:r>
              <a:rPr lang="cs-CZ" dirty="0"/>
              <a:t>Integrace</a:t>
            </a:r>
          </a:p>
          <a:p>
            <a:pPr lvl="2"/>
            <a:r>
              <a:rPr lang="cs-CZ" dirty="0"/>
              <a:t>80% Romů absolvovalo jen základní vzdělání</a:t>
            </a:r>
          </a:p>
          <a:p>
            <a:pPr lvl="2"/>
            <a:r>
              <a:rPr lang="cs-CZ" dirty="0"/>
              <a:t>Příčiny: hodnotový žebříček, nepřipravenost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3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C2046-A948-4B00-916E-56C11685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vyloučení </a:t>
            </a:r>
            <a:r>
              <a:rPr lang="cs-CZ" dirty="0" err="1"/>
              <a:t>romů</a:t>
            </a:r>
            <a:r>
              <a:rPr lang="cs-CZ" dirty="0"/>
              <a:t> v </a:t>
            </a:r>
            <a:r>
              <a:rPr lang="cs-CZ" dirty="0" err="1"/>
              <a:t>čr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8858EC-64BD-4B3A-8F4E-A7F6B91D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Bytové podmínky</a:t>
            </a:r>
          </a:p>
          <a:p>
            <a:pPr lvl="2"/>
            <a:r>
              <a:rPr lang="cs-CZ" dirty="0"/>
              <a:t>Bydlení na periferii, v jistých lokalitách se sociálně slabými – herny, erotické kluby, zastavárny</a:t>
            </a:r>
          </a:p>
          <a:p>
            <a:pPr lvl="2"/>
            <a:r>
              <a:rPr lang="cs-CZ" dirty="0"/>
              <a:t>Nevole většinové společnosti bydlet ve stejném paneláku s Romy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sz="2400" dirty="0"/>
              <a:t>Materiální podmínky </a:t>
            </a:r>
          </a:p>
          <a:p>
            <a:pPr lvl="2"/>
            <a:r>
              <a:rPr lang="cs-CZ" sz="2200" dirty="0"/>
              <a:t>Vliv nedostatečného vzdělání, pracovních omezení a </a:t>
            </a:r>
            <a:r>
              <a:rPr lang="cs-CZ" sz="2200" b="1" dirty="0"/>
              <a:t>zadluženost</a:t>
            </a:r>
          </a:p>
          <a:p>
            <a:pPr lvl="2"/>
            <a:r>
              <a:rPr lang="cs-CZ" sz="2200" dirty="0"/>
              <a:t>Dlouhodobost nízkého finančního statusu → vyloučení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Sociálně patologické chování</a:t>
            </a:r>
          </a:p>
          <a:p>
            <a:pPr lvl="2"/>
            <a:r>
              <a:rPr lang="cs-CZ" dirty="0"/>
              <a:t>Nelegální aktivity, závislosti, násilí, zvláštní jednání (pokřikování, hlasitá hudba…)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dirty="0"/>
              <a:t>Vztah veřejnosti k Romům, jako národnostní menšině:</a:t>
            </a:r>
          </a:p>
          <a:p>
            <a:pPr lvl="2"/>
            <a:r>
              <a:rPr lang="cs-CZ" dirty="0"/>
              <a:t>Označováni za „spíše nesympatické“ až xenofobie a rasismus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38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7D756-AC2F-4C0E-89E0-C33ED30A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práce s etnickou menšinou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C603C-DB62-4D06-B751-1BF264D6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Plně splňuje znaky kritické sociální práce</a:t>
            </a:r>
          </a:p>
          <a:p>
            <a:pPr lvl="2"/>
            <a:r>
              <a:rPr lang="cs-CZ" dirty="0"/>
              <a:t>důraz na kritiku a analýzu moci a útlaku ve společnosti</a:t>
            </a:r>
          </a:p>
          <a:p>
            <a:pPr lvl="2"/>
            <a:r>
              <a:rPr lang="cs-CZ" dirty="0"/>
              <a:t>jejím cílem je celková společenská transformace k překonání útlaku, nespravedlnosti, dominance a vykořisťování </a:t>
            </a:r>
          </a:p>
          <a:p>
            <a:pPr lvl="2"/>
            <a:r>
              <a:rPr lang="cs-CZ" dirty="0"/>
              <a:t>„zplnomocňování“ utlačovaných lidí ke kolektivním akcím za účelem dosažení sociálních změn </a:t>
            </a:r>
          </a:p>
          <a:p>
            <a:pPr lvl="2"/>
            <a:r>
              <a:rPr lang="cs-CZ" dirty="0"/>
              <a:t>závazek sociálních pracovníků stát na straně utlačovaných a bezmocných lidí</a:t>
            </a:r>
          </a:p>
        </p:txBody>
      </p:sp>
    </p:spTree>
    <p:extLst>
      <p:ext uri="{BB962C8B-B14F-4D97-AF65-F5344CB8AC3E}">
        <p14:creationId xmlns:p14="http://schemas.microsoft.com/office/powerpoint/2010/main" val="4228929917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361</TotalTime>
  <Words>880</Words>
  <Application>Microsoft Office PowerPoint</Application>
  <PresentationFormat>Širokoúhlá obrazovka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Kondenzační stopa</vt:lpstr>
      <vt:lpstr>Kritická sociální práce s romskou menšinou</vt:lpstr>
      <vt:lpstr>Historie</vt:lpstr>
      <vt:lpstr>HISTORIE v Čr</vt:lpstr>
      <vt:lpstr>Současnost</vt:lpstr>
      <vt:lpstr>Organizace v Brně zaměřené na Romskou komunitu </vt:lpstr>
      <vt:lpstr>Současnost očima romů</vt:lpstr>
      <vt:lpstr>Sociální vyloučení romů v čr</vt:lpstr>
      <vt:lpstr>Sociální vyloučení romů v čr</vt:lpstr>
      <vt:lpstr>sociální práce s etnickou menšinou</vt:lpstr>
      <vt:lpstr>Příklady vhodné kritické sociální práce</vt:lpstr>
      <vt:lpstr>Příklady vhodné kritické sociální práce</vt:lpstr>
      <vt:lpstr>Diskuse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Kritická sociální práce s romskou menšinou</dc:title>
  <dc:creator>DANA</dc:creator>
  <cp:lastModifiedBy>DANA</cp:lastModifiedBy>
  <cp:revision>35</cp:revision>
  <dcterms:created xsi:type="dcterms:W3CDTF">2017-12-06T09:16:07Z</dcterms:created>
  <dcterms:modified xsi:type="dcterms:W3CDTF">2017-12-11T10:24:50Z</dcterms:modified>
</cp:coreProperties>
</file>