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4"/>
  </p:notesMasterIdLst>
  <p:handoutMasterIdLst>
    <p:handoutMasterId r:id="rId105"/>
  </p:handoutMasterIdLst>
  <p:sldIdLst>
    <p:sldId id="538" r:id="rId3"/>
    <p:sldId id="626" r:id="rId4"/>
    <p:sldId id="541" r:id="rId5"/>
    <p:sldId id="591" r:id="rId6"/>
    <p:sldId id="612" r:id="rId7"/>
    <p:sldId id="627" r:id="rId8"/>
    <p:sldId id="613" r:id="rId9"/>
    <p:sldId id="500" r:id="rId10"/>
    <p:sldId id="614" r:id="rId11"/>
    <p:sldId id="543" r:id="rId12"/>
    <p:sldId id="628" r:id="rId13"/>
    <p:sldId id="536" r:id="rId14"/>
    <p:sldId id="545" r:id="rId15"/>
    <p:sldId id="546" r:id="rId16"/>
    <p:sldId id="547" r:id="rId17"/>
    <p:sldId id="608" r:id="rId18"/>
    <p:sldId id="629" r:id="rId19"/>
    <p:sldId id="601" r:id="rId20"/>
    <p:sldId id="602" r:id="rId21"/>
    <p:sldId id="633" r:id="rId22"/>
    <p:sldId id="634" r:id="rId23"/>
    <p:sldId id="605" r:id="rId24"/>
    <p:sldId id="635" r:id="rId25"/>
    <p:sldId id="607" r:id="rId26"/>
    <p:sldId id="632" r:id="rId27"/>
    <p:sldId id="544" r:id="rId28"/>
    <p:sldId id="504" r:id="rId29"/>
    <p:sldId id="505" r:id="rId30"/>
    <p:sldId id="548" r:id="rId31"/>
    <p:sldId id="527" r:id="rId32"/>
    <p:sldId id="551" r:id="rId33"/>
    <p:sldId id="554" r:id="rId34"/>
    <p:sldId id="559" r:id="rId35"/>
    <p:sldId id="560" r:id="rId36"/>
    <p:sldId id="561" r:id="rId37"/>
    <p:sldId id="624" r:id="rId38"/>
    <p:sldId id="555" r:id="rId39"/>
    <p:sldId id="623" r:id="rId40"/>
    <p:sldId id="553" r:id="rId41"/>
    <p:sldId id="562" r:id="rId42"/>
    <p:sldId id="563" r:id="rId43"/>
    <p:sldId id="625" r:id="rId44"/>
    <p:sldId id="659" r:id="rId45"/>
    <p:sldId id="660" r:id="rId46"/>
    <p:sldId id="556" r:id="rId47"/>
    <p:sldId id="663" r:id="rId48"/>
    <p:sldId id="636" r:id="rId49"/>
    <p:sldId id="658" r:id="rId50"/>
    <p:sldId id="637" r:id="rId51"/>
    <p:sldId id="567" r:id="rId52"/>
    <p:sldId id="398" r:id="rId53"/>
    <p:sldId id="638" r:id="rId54"/>
    <p:sldId id="568" r:id="rId55"/>
    <p:sldId id="639" r:id="rId56"/>
    <p:sldId id="453" r:id="rId57"/>
    <p:sldId id="478" r:id="rId58"/>
    <p:sldId id="455" r:id="rId59"/>
    <p:sldId id="528" r:id="rId60"/>
    <p:sldId id="621" r:id="rId61"/>
    <p:sldId id="461" r:id="rId62"/>
    <p:sldId id="618" r:id="rId63"/>
    <p:sldId id="457" r:id="rId64"/>
    <p:sldId id="475" r:id="rId65"/>
    <p:sldId id="582" r:id="rId66"/>
    <p:sldId id="641" r:id="rId67"/>
    <p:sldId id="642" r:id="rId68"/>
    <p:sldId id="463" r:id="rId69"/>
    <p:sldId id="492" r:id="rId70"/>
    <p:sldId id="643" r:id="rId71"/>
    <p:sldId id="530" r:id="rId72"/>
    <p:sldId id="617" r:id="rId73"/>
    <p:sldId id="644" r:id="rId74"/>
    <p:sldId id="645" r:id="rId75"/>
    <p:sldId id="583" r:id="rId76"/>
    <p:sldId id="646" r:id="rId77"/>
    <p:sldId id="647" r:id="rId78"/>
    <p:sldId id="648" r:id="rId79"/>
    <p:sldId id="649" r:id="rId80"/>
    <p:sldId id="650" r:id="rId81"/>
    <p:sldId id="586" r:id="rId82"/>
    <p:sldId id="579" r:id="rId83"/>
    <p:sldId id="578" r:id="rId84"/>
    <p:sldId id="581" r:id="rId85"/>
    <p:sldId id="580" r:id="rId86"/>
    <p:sldId id="616" r:id="rId87"/>
    <p:sldId id="574" r:id="rId88"/>
    <p:sldId id="508" r:id="rId89"/>
    <p:sldId id="651" r:id="rId90"/>
    <p:sldId id="537" r:id="rId91"/>
    <p:sldId id="571" r:id="rId92"/>
    <p:sldId id="572" r:id="rId93"/>
    <p:sldId id="573" r:id="rId94"/>
    <p:sldId id="653" r:id="rId95"/>
    <p:sldId id="656" r:id="rId96"/>
    <p:sldId id="654" r:id="rId97"/>
    <p:sldId id="509" r:id="rId98"/>
    <p:sldId id="576" r:id="rId99"/>
    <p:sldId id="662" r:id="rId100"/>
    <p:sldId id="661" r:id="rId101"/>
    <p:sldId id="539" r:id="rId102"/>
    <p:sldId id="652" r:id="rId103"/>
  </p:sldIdLst>
  <p:sldSz cx="9144000" cy="6858000" type="screen4x3"/>
  <p:notesSz cx="6797675" cy="9926638"/>
  <p:custDataLst>
    <p:tags r:id="rId10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09" d="100"/>
          <a:sy n="109" d="100"/>
        </p:scale>
        <p:origin x="1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software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76064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20. 11. 2017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– ZUR163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Farkašová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89654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autorský zákon (zák. č. 121/2000 Sb. §</a:t>
            </a:r>
            <a:r>
              <a:rPr lang="en-US" dirty="0">
                <a:latin typeface="Arial" panose="020B0604020202020204" pitchFamily="34" charset="0"/>
              </a:rPr>
              <a:t>31</a:t>
            </a:r>
            <a:r>
              <a:rPr lang="cs-CZ" dirty="0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nebo části textu jiného autora a vydávání ho za svůj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nahrazení některých slov jejich synonymy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změnění slovosledu ve větě, přehození vět apod.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vybrání konkrétních vět nebo odstavců z několika zdrojů a jejich poskládání do vlastního textu</a:t>
            </a:r>
          </a:p>
        </p:txBody>
      </p:sp>
    </p:spTree>
    <p:extLst>
      <p:ext uri="{BB962C8B-B14F-4D97-AF65-F5344CB8AC3E}">
        <p14:creationId xmlns:p14="http://schemas.microsoft.com/office/powerpoint/2010/main" val="2067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zdroj/zdroje jsou uvedeny v seznamu použité literatury, ale není na ně žádný odkaz v textu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(např. při použití nekvalitního zdroje)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855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5227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969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textu ve větší než odůvodněné míře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nepřiměřený počet citátů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</p:txBody>
      </p:sp>
    </p:spTree>
    <p:extLst>
      <p:ext uri="{BB962C8B-B14F-4D97-AF65-F5344CB8AC3E}">
        <p14:creationId xmlns:p14="http://schemas.microsoft.com/office/powerpoint/2010/main" val="29916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normy ISO 690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2011 </a:t>
            </a: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</a:t>
            </a:r>
            <a:br>
              <a:rPr lang="cs-CZ" sz="8000" b="1" dirty="0" smtClean="0"/>
            </a:b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704776" cy="5480889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citace</a:t>
            </a:r>
          </a:p>
          <a:p>
            <a:pPr lvl="1"/>
            <a:r>
              <a:rPr lang="cs-CZ" b="1" dirty="0">
                <a:latin typeface="Arial" panose="020B0604020202020204" pitchFamily="34" charset="0"/>
              </a:rPr>
              <a:t> příjmení a jméno autora/autorů, </a:t>
            </a:r>
            <a:r>
              <a:rPr lang="cs-CZ" b="1" i="1" dirty="0">
                <a:latin typeface="Arial" panose="020B0604020202020204" pitchFamily="34" charset="0"/>
              </a:rPr>
              <a:t>název</a:t>
            </a:r>
            <a:r>
              <a:rPr lang="cs-CZ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23106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PITROVÁ.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kultury, 2009.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3519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(např.: 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3299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600" dirty="0">
                <a:latin typeface="Arial" panose="020B0604020202020204" pitchFamily="34" charset="0"/>
              </a:rPr>
              <a:t>Primární odpovědnost knihy. </a:t>
            </a:r>
            <a:r>
              <a:rPr lang="cs-CZ" sz="3600" i="1" dirty="0">
                <a:latin typeface="Arial" panose="020B0604020202020204" pitchFamily="34" charset="0"/>
              </a:rPr>
              <a:t>Název knihy: </a:t>
            </a:r>
            <a:r>
              <a:rPr lang="cs-CZ" sz="3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600" i="1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[nosič]. Vydání.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3600" dirty="0">
                <a:latin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</a:rPr>
              <a:t>rozsah stran. Název a označení kapitoly [datum citování]. Edice: </a:t>
            </a:r>
            <a:r>
              <a:rPr lang="cs-CZ" sz="3600" dirty="0" err="1">
                <a:latin typeface="Arial" panose="020B0604020202020204" pitchFamily="34" charset="0"/>
              </a:rPr>
              <a:t>subedice</a:t>
            </a:r>
            <a:r>
              <a:rPr lang="cs-CZ" sz="3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HENRY, Miriam et al. </a:t>
            </a:r>
            <a:r>
              <a:rPr lang="cs-CZ" sz="3000" i="1" dirty="0" err="1">
                <a:latin typeface="Arial" panose="020B0604020202020204" pitchFamily="34" charset="0"/>
              </a:rPr>
              <a:t>Understanding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Schooling</a:t>
            </a:r>
            <a:r>
              <a:rPr lang="cs-CZ" sz="3000" i="1" dirty="0">
                <a:latin typeface="Arial" panose="020B0604020202020204" pitchFamily="34" charset="0"/>
              </a:rPr>
              <a:t>: </a:t>
            </a:r>
            <a:r>
              <a:rPr lang="cs-CZ" sz="3000" i="1" dirty="0" err="1">
                <a:latin typeface="Arial" panose="020B0604020202020204" pitchFamily="34" charset="0"/>
              </a:rPr>
              <a:t>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Introductory</a:t>
            </a:r>
            <a:r>
              <a:rPr lang="cs-CZ" sz="3000" i="1" dirty="0">
                <a:latin typeface="Arial" panose="020B0604020202020204" pitchFamily="34" charset="0"/>
              </a:rPr>
              <a:t> Sociology </a:t>
            </a:r>
            <a:r>
              <a:rPr lang="cs-CZ" sz="3000" i="1" dirty="0" err="1">
                <a:latin typeface="Arial" panose="020B0604020202020204" pitchFamily="34" charset="0"/>
              </a:rPr>
              <a:t>of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Australian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Education</a:t>
            </a:r>
            <a:r>
              <a:rPr lang="cs-CZ" sz="3000" dirty="0">
                <a:latin typeface="Arial" panose="020B0604020202020204" pitchFamily="34" charset="0"/>
              </a:rPr>
              <a:t>. Florence: </a:t>
            </a:r>
            <a:r>
              <a:rPr lang="cs-CZ" sz="3000" dirty="0" err="1">
                <a:latin typeface="Arial" panose="020B0604020202020204" pitchFamily="34" charset="0"/>
              </a:rPr>
              <a:t>Routledge</a:t>
            </a:r>
            <a:r>
              <a:rPr lang="cs-CZ" sz="3000" dirty="0">
                <a:latin typeface="Arial" panose="020B0604020202020204" pitchFamily="34" charset="0"/>
              </a:rPr>
              <a:t>, 1988, s. 18-39. </a:t>
            </a:r>
            <a:r>
              <a:rPr lang="cs-CZ" sz="3000" dirty="0" err="1">
                <a:latin typeface="Arial" panose="020B0604020202020204" pitchFamily="34" charset="0"/>
              </a:rPr>
              <a:t>Beeing</a:t>
            </a:r>
            <a:r>
              <a:rPr lang="cs-CZ" sz="3000" dirty="0">
                <a:latin typeface="Arial" panose="020B0604020202020204" pitchFamily="34" charset="0"/>
              </a:rPr>
              <a:t> a </a:t>
            </a:r>
            <a:r>
              <a:rPr lang="cs-CZ" sz="3000" dirty="0" err="1">
                <a:latin typeface="Arial" panose="020B0604020202020204" pitchFamily="34" charset="0"/>
              </a:rPr>
              <a:t>teacher</a:t>
            </a:r>
            <a:r>
              <a:rPr lang="cs-CZ" sz="3000" dirty="0">
                <a:latin typeface="Arial" panose="020B0604020202020204" pitchFamily="34" charset="0"/>
              </a:rPr>
              <a:t>. ISBN 9780415008952. </a:t>
            </a:r>
            <a:br>
              <a:rPr lang="cs-CZ" sz="3000" dirty="0">
                <a:latin typeface="Arial" panose="020B0604020202020204" pitchFamily="34" charset="0"/>
              </a:rPr>
            </a:br>
            <a:endParaRPr lang="cs-CZ" sz="3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DUCK, </a:t>
            </a:r>
            <a:r>
              <a:rPr lang="cs-CZ" sz="3000" dirty="0" err="1">
                <a:latin typeface="Arial" panose="020B0604020202020204" pitchFamily="34" charset="0"/>
              </a:rPr>
              <a:t>Steve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r>
              <a:rPr lang="cs-CZ" sz="3000" i="1" dirty="0" err="1">
                <a:latin typeface="Arial" panose="020B0604020202020204" pitchFamily="34" charset="0"/>
              </a:rPr>
              <a:t>Rethinking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Relationships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dirty="0">
                <a:latin typeface="Arial" panose="020B0604020202020204" pitchFamily="34" charset="0"/>
              </a:rPr>
              <a:t>[online]</a:t>
            </a:r>
            <a:r>
              <a:rPr lang="cs-CZ" sz="3000" i="1" dirty="0">
                <a:latin typeface="Arial" panose="020B0604020202020204" pitchFamily="34" charset="0"/>
              </a:rPr>
              <a:t>.</a:t>
            </a:r>
            <a:r>
              <a:rPr lang="cs-CZ" sz="3000" dirty="0">
                <a:latin typeface="Arial" panose="020B0604020202020204" pitchFamily="34" charset="0"/>
              </a:rPr>
              <a:t> Los Angeles: SAGE, 2012, s. 1-29. </a:t>
            </a:r>
            <a:r>
              <a:rPr lang="cs-CZ" sz="3000" dirty="0" err="1">
                <a:latin typeface="Arial" panose="020B0604020202020204" pitchFamily="34" charset="0"/>
              </a:rPr>
              <a:t>Old</a:t>
            </a:r>
            <a:r>
              <a:rPr lang="cs-CZ" sz="3000" dirty="0">
                <a:latin typeface="Arial" panose="020B0604020202020204" pitchFamily="34" charset="0"/>
              </a:rPr>
              <a:t> and </a:t>
            </a:r>
            <a:r>
              <a:rPr lang="cs-CZ" sz="3000" dirty="0" err="1">
                <a:latin typeface="Arial" panose="020B0604020202020204" pitchFamily="34" charset="0"/>
              </a:rPr>
              <a:t>new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ways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of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seeing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relationships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br>
              <a:rPr lang="cs-CZ" sz="3000" dirty="0">
                <a:latin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</a:rPr>
              <a:t>[cit. 2016-01-14]. ISBN 9781452230405. Dostupné z: http://</a:t>
            </a:r>
            <a:r>
              <a:rPr lang="cs-CZ" sz="3000" dirty="0" smtClean="0">
                <a:latin typeface="Arial" panose="020B0604020202020204" pitchFamily="34" charset="0"/>
              </a:rPr>
              <a:t>knowledge.sagepub.com/view/rethinking-relationships/n1.xml</a:t>
            </a:r>
            <a:endParaRPr lang="cs-CZ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svazek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5. ISBN 80-210-3083-6.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</a:t>
            </a:r>
            <a:r>
              <a:rPr lang="cs-CZ" sz="2400" dirty="0">
                <a:latin typeface="Arial" panose="020B0604020202020204" pitchFamily="34" charset="0"/>
              </a:rPr>
              <a:t>rok/datum vydání, datum aktualizace [</a:t>
            </a:r>
            <a:r>
              <a:rPr lang="cs-CZ" sz="2400" dirty="0" smtClean="0">
                <a:latin typeface="Arial" panose="020B0604020202020204" pitchFamily="34" charset="0"/>
              </a:rPr>
              <a:t>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</a:rPr>
              <a:t>KUHN, Ra</a:t>
            </a:r>
            <a:r>
              <a:rPr lang="cs-CZ" sz="2400" dirty="0">
                <a:latin typeface="Arial" panose="020B0604020202020204" pitchFamily="34" charset="0"/>
              </a:rPr>
              <a:t>y</a:t>
            </a:r>
            <a:r>
              <a:rPr lang="en-US" sz="2400" dirty="0" err="1">
                <a:latin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</a:rPr>
              <a:t>Rasmus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Kleis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NIELSEN</a:t>
            </a:r>
            <a:r>
              <a:rPr lang="cs-CZ" sz="2400" dirty="0" smtClean="0">
                <a:latin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en-US" sz="24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London</a:t>
            </a:r>
            <a:r>
              <a:rPr lang="cs-CZ" sz="2400" dirty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I. B. Tauris</a:t>
            </a:r>
            <a:r>
              <a:rPr lang="cs-CZ" sz="2400" dirty="0">
                <a:latin typeface="Arial" panose="020B0604020202020204" pitchFamily="34" charset="0"/>
              </a:rPr>
              <a:t>, 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978-0-</a:t>
            </a:r>
            <a:r>
              <a:rPr lang="en-US" sz="2400" dirty="0">
                <a:latin typeface="Arial" panose="020B0604020202020204" pitchFamily="34" charset="0"/>
              </a:rPr>
              <a:t>85773-479-2</a:t>
            </a:r>
            <a:r>
              <a:rPr lang="cs-CZ" sz="2400" dirty="0">
                <a:latin typeface="Arial" panose="020B0604020202020204" pitchFamily="34" charset="0"/>
              </a:rPr>
              <a:t>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EBSCO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MERGENTAL, Aleš. Zobrazování přírody v televizní reklamě.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2002, s. 57-80.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svazek 5. ISBN 80-210-3083-6.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KUHN, Raymond. </a:t>
            </a:r>
            <a:r>
              <a:rPr lang="cs-CZ" sz="2100" dirty="0" err="1" smtClean="0">
                <a:latin typeface="Arial" panose="020B0604020202020204" pitchFamily="34" charset="0"/>
              </a:rPr>
              <a:t>What</a:t>
            </a:r>
            <a:r>
              <a:rPr lang="en-US" sz="2100" dirty="0" smtClean="0">
                <a:latin typeface="Arial" panose="020B0604020202020204" pitchFamily="34" charset="0"/>
              </a:rPr>
              <a:t>’s so French about French political journalism?</a:t>
            </a:r>
            <a:r>
              <a:rPr lang="cs-CZ" sz="2100" dirty="0" smtClean="0">
                <a:latin typeface="Arial" panose="020B0604020202020204" pitchFamily="34" charset="0"/>
              </a:rPr>
              <a:t>. In: </a:t>
            </a:r>
            <a:r>
              <a:rPr lang="en-US" sz="2100" dirty="0" smtClean="0">
                <a:latin typeface="Arial" panose="020B0604020202020204" pitchFamily="34" charset="0"/>
              </a:rPr>
              <a:t>KUHN, Ra</a:t>
            </a:r>
            <a:r>
              <a:rPr lang="cs-CZ" sz="2100" dirty="0" smtClean="0">
                <a:latin typeface="Arial" panose="020B0604020202020204" pitchFamily="34" charset="0"/>
              </a:rPr>
              <a:t>y</a:t>
            </a:r>
            <a:r>
              <a:rPr lang="en-US" sz="2100" dirty="0" err="1" smtClean="0">
                <a:latin typeface="Arial" panose="020B0604020202020204" pitchFamily="34" charset="0"/>
              </a:rPr>
              <a:t>mond</a:t>
            </a:r>
            <a:r>
              <a:rPr lang="en-US" sz="2100" dirty="0" smtClean="0">
                <a:latin typeface="Arial" panose="020B0604020202020204" pitchFamily="34" charset="0"/>
              </a:rPr>
              <a:t> a </a:t>
            </a:r>
            <a:r>
              <a:rPr lang="en-US" sz="2100" dirty="0" err="1" smtClean="0">
                <a:latin typeface="Arial" panose="020B0604020202020204" pitchFamily="34" charset="0"/>
              </a:rPr>
              <a:t>Rasmus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Kleis</a:t>
            </a:r>
            <a:r>
              <a:rPr lang="en-US" sz="2100" dirty="0" smtClean="0">
                <a:latin typeface="Arial" panose="020B0604020202020204" pitchFamily="34" charset="0"/>
              </a:rPr>
              <a:t> NIELSEN</a:t>
            </a:r>
            <a:r>
              <a:rPr lang="cs-CZ" sz="2100" dirty="0" smtClean="0">
                <a:latin typeface="Arial" panose="020B0604020202020204" pitchFamily="34" charset="0"/>
              </a:rPr>
              <a:t>, </a:t>
            </a:r>
            <a:r>
              <a:rPr lang="cs-CZ" sz="2100" dirty="0" err="1" smtClean="0">
                <a:latin typeface="Arial" panose="020B0604020202020204" pitchFamily="34" charset="0"/>
              </a:rPr>
              <a:t>ed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i="1" dirty="0" smtClean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100" dirty="0" smtClean="0">
                <a:latin typeface="Arial" panose="020B0604020202020204" pitchFamily="34" charset="0"/>
              </a:rPr>
              <a:t>[online]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dirty="0" smtClean="0">
                <a:latin typeface="Arial" panose="020B0604020202020204" pitchFamily="34" charset="0"/>
              </a:rPr>
              <a:t>London</a:t>
            </a:r>
            <a:r>
              <a:rPr lang="cs-CZ" sz="2100" dirty="0" smtClean="0">
                <a:latin typeface="Arial" panose="020B0604020202020204" pitchFamily="34" charset="0"/>
              </a:rPr>
              <a:t>: </a:t>
            </a:r>
            <a:r>
              <a:rPr lang="en-US" sz="2100" dirty="0" smtClean="0">
                <a:latin typeface="Arial" panose="020B0604020202020204" pitchFamily="34" charset="0"/>
              </a:rPr>
              <a:t>I. B. Tauris</a:t>
            </a:r>
            <a:r>
              <a:rPr lang="cs-CZ" sz="2100" dirty="0" smtClean="0">
                <a:latin typeface="Arial" panose="020B0604020202020204" pitchFamily="34" charset="0"/>
              </a:rPr>
              <a:t>, 201</a:t>
            </a:r>
            <a:r>
              <a:rPr lang="en-US" sz="2100" dirty="0" smtClean="0">
                <a:latin typeface="Arial" panose="020B0604020202020204" pitchFamily="34" charset="0"/>
              </a:rPr>
              <a:t>4 [cit. 2016-01-14]</a:t>
            </a:r>
            <a:r>
              <a:rPr lang="cs-CZ" sz="2100" dirty="0" smtClean="0">
                <a:latin typeface="Arial" panose="020B0604020202020204" pitchFamily="34" charset="0"/>
              </a:rPr>
              <a:t>. ISBN 978-0-</a:t>
            </a:r>
            <a:r>
              <a:rPr lang="en-US" sz="2100" dirty="0" smtClean="0">
                <a:latin typeface="Arial" panose="020B0604020202020204" pitchFamily="34" charset="0"/>
              </a:rPr>
              <a:t>85773-479-2</a:t>
            </a:r>
            <a:r>
              <a:rPr lang="cs-CZ" sz="2100" dirty="0" smtClean="0">
                <a:latin typeface="Arial" panose="020B0604020202020204" pitchFamily="34" charset="0"/>
              </a:rPr>
              <a:t>. Dostupné z: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datab</a:t>
            </a:r>
            <a:r>
              <a:rPr lang="cs-CZ" sz="2100" dirty="0" err="1" smtClean="0">
                <a:latin typeface="Arial" panose="020B0604020202020204" pitchFamily="34" charset="0"/>
              </a:rPr>
              <a:t>áze</a:t>
            </a:r>
            <a:r>
              <a:rPr lang="cs-CZ" sz="2100" dirty="0" smtClean="0">
                <a:latin typeface="Arial" panose="020B0604020202020204" pitchFamily="34" charset="0"/>
              </a:rPr>
              <a:t> EBSCO </a:t>
            </a:r>
            <a:r>
              <a:rPr lang="cs-CZ" sz="2100" dirty="0" err="1" smtClean="0">
                <a:latin typeface="Arial" panose="020B0604020202020204" pitchFamily="34" charset="0"/>
              </a:rPr>
              <a:t>eBook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Academic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Collection</a:t>
            </a:r>
            <a:r>
              <a:rPr lang="cs-CZ" sz="2100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400" dirty="0">
                <a:latin typeface="Arial" panose="020B0604020202020204" pitchFamily="34" charset="0"/>
              </a:rPr>
              <a:t>článku. </a:t>
            </a: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387-406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Dostupné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také z: http://www.tandfonline.com/doi/abs/10.1080/1461670X.2013.765636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R</a:t>
            </a:r>
            <a:r>
              <a:rPr lang="cs-CZ" sz="2800" dirty="0" smtClean="0">
                <a:latin typeface="Arial" panose="020B0604020202020204" pitchFamily="34" charset="0"/>
              </a:rPr>
              <a:t>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2. 7. 2010,  </a:t>
            </a:r>
            <a:r>
              <a:rPr lang="cs-CZ" sz="2400" b="1" dirty="0" smtClean="0">
                <a:latin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</a:rPr>
              <a:t>(7)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69, no. 3, s. 327-328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Celé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BALÍK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ZÍDEK, Petr. Trochu jiné Československo.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7.10. 2017, č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233, </a:t>
            </a:r>
            <a:r>
              <a:rPr lang="cs-CZ" sz="2400" dirty="0">
                <a:latin typeface="Arial" panose="020B0604020202020204" pitchFamily="34" charset="0"/>
              </a:rPr>
              <a:t>s. </a:t>
            </a:r>
            <a:r>
              <a:rPr lang="cs-CZ" sz="2400" dirty="0" smtClean="0">
                <a:latin typeface="Arial" panose="020B0604020202020204" pitchFamily="34" charset="0"/>
              </a:rPr>
              <a:t>24 </a:t>
            </a:r>
            <a:r>
              <a:rPr lang="cs-CZ" sz="2400" dirty="0">
                <a:latin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</a:rPr>
              <a:t>2017-10-15</a:t>
            </a:r>
            <a:r>
              <a:rPr lang="cs-CZ" sz="2400" dirty="0">
                <a:latin typeface="Arial" panose="020B0604020202020204" pitchFamily="34" charset="0"/>
              </a:rPr>
              <a:t>]. Dostupné z: </a:t>
            </a:r>
            <a:r>
              <a:rPr lang="cs-CZ" sz="2400" dirty="0" smtClean="0">
                <a:latin typeface="Arial" panose="020B0604020202020204" pitchFamily="34" charset="0"/>
              </a:rPr>
              <a:t>databáze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vycházel,</a:t>
            </a:r>
            <a:r>
              <a:rPr lang="cs-CZ" sz="1800" i="1" dirty="0">
                <a:latin typeface="Arial" panose="020B0604020202020204" pitchFamily="34" charset="0"/>
              </a:rPr>
              <a:t/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</a:t>
            </a:r>
            <a:r>
              <a:rPr lang="cs-CZ" sz="1800" i="1" dirty="0" smtClean="0">
                <a:latin typeface="Arial" panose="020B0604020202020204" pitchFamily="34" charset="0"/>
              </a:rPr>
              <a:t> u </a:t>
            </a:r>
            <a:r>
              <a:rPr lang="cs-CZ" sz="18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periodika: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 smtClean="0">
                <a:latin typeface="Arial" panose="020B0604020202020204" pitchFamily="34" charset="0"/>
              </a:rPr>
              <a:t>* u </a:t>
            </a:r>
            <a:r>
              <a:rPr lang="cs-CZ" sz="2000" i="1" dirty="0">
                <a:latin typeface="Arial" panose="020B0604020202020204" pitchFamily="34" charset="0"/>
              </a:rPr>
              <a:t>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924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HEPNAROVÁ, Slávka. </a:t>
            </a:r>
            <a:r>
              <a:rPr lang="cs-CZ" sz="26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 smtClean="0">
                <a:latin typeface="Arial" panose="020B0604020202020204" pitchFamily="34" charset="0"/>
              </a:rPr>
              <a:t>[online]. Brno, 2013. [cit. 2015-11-04]. Dostupné z: http</a:t>
            </a:r>
            <a:r>
              <a:rPr lang="cs-CZ" sz="2600" dirty="0">
                <a:latin typeface="Arial" panose="020B0604020202020204" pitchFamily="34" charset="0"/>
              </a:rPr>
              <a:t>://is.muni.cz/th/397326/fss_m/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>
                <a:latin typeface="Arial" panose="020B0604020202020204" pitchFamily="34" charset="0"/>
              </a:rPr>
              <a:t>Název 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6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vysvětlení. Pokaždé, když zmiňujeme nový termín poprvé,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musíme jej definovat.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termín vysvětlit, pak jej nemůžeme v práci používat. Jestliže nedovedeme vysvětlit ani základní termíny, bude lepší zcela opustit zvolené téma a pro práci najít téma jiné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2006.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 </a:t>
            </a:r>
            <a:r>
              <a:rPr lang="cs-CZ" sz="2600" dirty="0" smtClean="0">
                <a:latin typeface="Arial" panose="020B0604020202020204" pitchFamily="34" charset="0"/>
              </a:rPr>
              <a:t>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301608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2010. 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Prodejní katalog.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</a:t>
            </a:r>
            <a:r>
              <a:rPr lang="cs-CZ" b="1" dirty="0" smtClean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08912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</a:t>
            </a:r>
            <a:r>
              <a:rPr lang="cs-CZ" sz="2200" dirty="0">
                <a:latin typeface="Arial" panose="020B0604020202020204" pitchFamily="34" charset="0"/>
              </a:rPr>
              <a:t>https://www.transparency.cz/wp-content/uploads/alac_prav_proti_korupci_def.pdf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/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</a:t>
            </a:r>
            <a:r>
              <a:rPr lang="cs-CZ" sz="1800" i="1" dirty="0" smtClean="0">
                <a:latin typeface="Arial" panose="020B0604020202020204" pitchFamily="34" charset="0"/>
              </a:rPr>
              <a:t>v případě, že je tvůrce stejný jako provozovatel, je možné jej uvést jen v </a:t>
            </a:r>
            <a:r>
              <a:rPr lang="cs-CZ" sz="1800" i="1" smtClean="0">
                <a:latin typeface="Arial" panose="020B0604020202020204" pitchFamily="34" charset="0"/>
              </a:rPr>
              <a:t>nakladatelských údajích</a:t>
            </a:r>
            <a:r>
              <a:rPr lang="cs-CZ" sz="1800" i="1" dirty="0" smtClean="0">
                <a:latin typeface="Arial" panose="020B0604020202020204" pitchFamily="34" charset="0"/>
              </a:rPr>
              <a:t/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ánka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1236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Plagiátorství</a:t>
            </a:r>
            <a:r>
              <a:rPr lang="cs-CZ" sz="2400" dirty="0">
                <a:latin typeface="Arial" panose="020B0604020202020204" pitchFamily="34" charset="0"/>
              </a:rPr>
              <a:t>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9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použité literatury, který obsahuje bibliografické citace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Řešení???</a:t>
            </a:r>
          </a:p>
          <a:p>
            <a:pPr algn="ctr">
              <a:buFontTx/>
              <a:buNone/>
            </a:pPr>
            <a:endParaRPr lang="cs-CZ" sz="6000" b="1" dirty="0" smtClean="0"/>
          </a:p>
          <a:p>
            <a:pPr algn="ctr">
              <a:buFontTx/>
              <a:buNone/>
            </a:pPr>
            <a:r>
              <a:rPr lang="cs-CZ" sz="8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software?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5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793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název práce nutno upravit do kurzívy!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IS MU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10 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vyhotovit do </a:t>
            </a:r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3. 12. </a:t>
            </a:r>
            <a:r>
              <a:rPr lang="cs-CZ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úkol je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10265</TotalTime>
  <Words>4728</Words>
  <Application>Microsoft Office PowerPoint</Application>
  <PresentationFormat>Předvádění na obrazovce (4:3)</PresentationFormat>
  <Paragraphs>585</Paragraphs>
  <Slides>101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101</vt:i4>
      </vt:variant>
    </vt:vector>
  </HeadingPairs>
  <TitlesOfParts>
    <vt:vector size="109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software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Odůvodněná míra</vt:lpstr>
      <vt:lpstr>Prezentace aplikace PowerPoint</vt:lpstr>
      <vt:lpstr>Citační styl</vt:lpstr>
      <vt:lpstr>Citační styly</vt:lpstr>
      <vt:lpstr>Prezentace aplikace PowerPoint</vt:lpstr>
      <vt:lpstr>Nová norma</vt:lpstr>
      <vt:lpstr>Prezentace aplikace PowerPoint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Webová stránka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software?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Blanka</cp:lastModifiedBy>
  <cp:revision>843</cp:revision>
  <cp:lastPrinted>2015-10-03T15:31:46Z</cp:lastPrinted>
  <dcterms:created xsi:type="dcterms:W3CDTF">2008-06-02T21:04:14Z</dcterms:created>
  <dcterms:modified xsi:type="dcterms:W3CDTF">2017-11-19T16:39:08Z</dcterms:modified>
</cp:coreProperties>
</file>