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46"/>
  </p:notesMasterIdLst>
  <p:handoutMasterIdLst>
    <p:handoutMasterId r:id="rId47"/>
  </p:handoutMasterIdLst>
  <p:sldIdLst>
    <p:sldId id="256" r:id="rId3"/>
    <p:sldId id="257" r:id="rId4"/>
    <p:sldId id="267" r:id="rId5"/>
    <p:sldId id="260" r:id="rId6"/>
    <p:sldId id="261" r:id="rId7"/>
    <p:sldId id="306" r:id="rId8"/>
    <p:sldId id="262" r:id="rId9"/>
    <p:sldId id="264" r:id="rId10"/>
    <p:sldId id="263" r:id="rId11"/>
    <p:sldId id="266" r:id="rId12"/>
    <p:sldId id="271" r:id="rId13"/>
    <p:sldId id="265" r:id="rId14"/>
    <p:sldId id="270" r:id="rId15"/>
    <p:sldId id="269" r:id="rId16"/>
    <p:sldId id="282" r:id="rId17"/>
    <p:sldId id="280" r:id="rId18"/>
    <p:sldId id="278" r:id="rId19"/>
    <p:sldId id="283" r:id="rId20"/>
    <p:sldId id="284" r:id="rId21"/>
    <p:sldId id="285" r:id="rId22"/>
    <p:sldId id="286" r:id="rId23"/>
    <p:sldId id="281" r:id="rId24"/>
    <p:sldId id="288" r:id="rId25"/>
    <p:sldId id="287" r:id="rId26"/>
    <p:sldId id="289" r:id="rId27"/>
    <p:sldId id="290" r:id="rId28"/>
    <p:sldId id="292" r:id="rId29"/>
    <p:sldId id="291" r:id="rId30"/>
    <p:sldId id="277" r:id="rId31"/>
    <p:sldId id="276" r:id="rId32"/>
    <p:sldId id="275" r:id="rId33"/>
    <p:sldId id="274" r:id="rId34"/>
    <p:sldId id="296" r:id="rId35"/>
    <p:sldId id="300" r:id="rId36"/>
    <p:sldId id="305" r:id="rId37"/>
    <p:sldId id="304" r:id="rId38"/>
    <p:sldId id="301" r:id="rId39"/>
    <p:sldId id="302" r:id="rId40"/>
    <p:sldId id="299" r:id="rId41"/>
    <p:sldId id="303" r:id="rId42"/>
    <p:sldId id="293" r:id="rId43"/>
    <p:sldId id="295" r:id="rId44"/>
    <p:sldId id="258" r:id="rId45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3F1000D6-C781-4C57-9AE8-1B3D07A19D09}">
          <p14:sldIdLst>
            <p14:sldId id="256"/>
            <p14:sldId id="257"/>
            <p14:sldId id="267"/>
            <p14:sldId id="260"/>
            <p14:sldId id="261"/>
            <p14:sldId id="306"/>
            <p14:sldId id="262"/>
            <p14:sldId id="264"/>
            <p14:sldId id="263"/>
            <p14:sldId id="266"/>
            <p14:sldId id="271"/>
            <p14:sldId id="265"/>
            <p14:sldId id="270"/>
            <p14:sldId id="269"/>
            <p14:sldId id="282"/>
            <p14:sldId id="280"/>
            <p14:sldId id="278"/>
            <p14:sldId id="283"/>
            <p14:sldId id="284"/>
            <p14:sldId id="285"/>
            <p14:sldId id="286"/>
            <p14:sldId id="281"/>
            <p14:sldId id="288"/>
            <p14:sldId id="287"/>
            <p14:sldId id="289"/>
            <p14:sldId id="290"/>
            <p14:sldId id="292"/>
            <p14:sldId id="291"/>
            <p14:sldId id="277"/>
            <p14:sldId id="276"/>
            <p14:sldId id="275"/>
            <p14:sldId id="274"/>
            <p14:sldId id="296"/>
            <p14:sldId id="300"/>
            <p14:sldId id="305"/>
            <p14:sldId id="304"/>
            <p14:sldId id="301"/>
            <p14:sldId id="302"/>
            <p14:sldId id="299"/>
            <p14:sldId id="303"/>
            <p14:sldId id="293"/>
            <p14:sldId id="295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0099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291" autoAdjust="0"/>
  </p:normalViewPr>
  <p:slideViewPr>
    <p:cSldViewPr>
      <p:cViewPr varScale="1">
        <p:scale>
          <a:sx n="109" d="100"/>
          <a:sy n="109" d="100"/>
        </p:scale>
        <p:origin x="129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55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6EA4-4C8E-4447-83A2-B90BB464C2CB}" type="datetimeFigureOut">
              <a:rPr lang="cs-CZ" smtClean="0"/>
              <a:t>13.11.2017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0B08E-6565-44D9-AE0C-7C4A34D1B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248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2CC3A-1402-43E4-8679-927870DAA1B5}" type="datetimeFigureOut">
              <a:rPr lang="cs-CZ" smtClean="0"/>
              <a:t>13.11.2017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8F5F3-F158-4156-B15A-A882C5DB67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93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826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952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323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8705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032C48D-F7EF-4F33-A07B-C22587850ECB}" type="slidenum">
              <a:rPr lang="ru-RU" altLang="cs-CZ"/>
              <a:pPr algn="r" eaLnBrk="1" hangingPunct="1">
                <a:spcBef>
                  <a:spcPct val="0"/>
                </a:spcBef>
              </a:pPr>
              <a:t>33</a:t>
            </a:fld>
            <a:endParaRPr lang="ru-RU" alt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816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776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75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05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270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546561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27137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29460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091248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01629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9696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832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66237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555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733675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54488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09626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098765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6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13.11.2017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70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13.11.2017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78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13.11.2017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04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13.11.2017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98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13.11.2017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10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13.11.2017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94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56172-ABD8-4823-A77A-70B820AF7E89}" type="datetimeFigureOut">
              <a:rPr lang="cs-CZ" smtClean="0"/>
              <a:t>13.11.2017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13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52388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 sz="2400"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ckcollege.com/blog/2011/11/23/infographic-get-more-out-of-google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endnoteweb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itace.com/" TargetMode="External"/><Relationship Id="rId4" Type="http://schemas.openxmlformats.org/officeDocument/2006/relationships/hyperlink" Target="https://www.zotero.org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muni.anopress.cz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hyperlink" Target="https://search.proquest.com/index" TargetMode="External"/><Relationship Id="rId4" Type="http://schemas.openxmlformats.org/officeDocument/2006/relationships/hyperlink" Target="http://journals.sagepub.com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myendnoteweb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myendnoteweb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nedomova@fss.muni.cz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zdroje@fss.muni.cz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58483" y="2780928"/>
            <a:ext cx="7772400" cy="747514"/>
          </a:xfrm>
        </p:spPr>
        <p:txBody>
          <a:bodyPr>
            <a:normAutofit fontScale="90000"/>
          </a:bodyPr>
          <a:lstStyle/>
          <a:p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Základy práce s informačními zdroji pro </a:t>
            </a:r>
            <a:r>
              <a:rPr lang="cs-CZ" altLang="cs-CZ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bc.</a:t>
            </a: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studenty ZUR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58483" y="4581128"/>
            <a:ext cx="6577813" cy="18002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cs-CZ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Ing. Bc. Martina Nedomová, </a:t>
            </a:r>
            <a:r>
              <a:rPr lang="cs-CZ" altLang="cs-CZ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</a:t>
            </a: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uk-UA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76056" y="6165638"/>
            <a:ext cx="3960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Brno, 13. 11. 2017</a:t>
            </a:r>
            <a:endParaRPr lang="cs-CZ" alt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0695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929188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Téma a klíčová slova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/>
              <a:t> </a:t>
            </a:r>
            <a:r>
              <a:rPr lang="cs-CZ" altLang="cs-CZ" dirty="0" err="1"/>
              <a:t>Boolovský</a:t>
            </a:r>
            <a:r>
              <a:rPr lang="cs-CZ" altLang="cs-CZ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118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Výběr zdrojů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204864"/>
            <a:ext cx="8712968" cy="413732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Specializované odborné databáze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Knihovní katalogy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Specializované vyhledávače odborných informací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 err="1"/>
              <a:t>Repozitáře</a:t>
            </a: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Knihovny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Další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5491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76872"/>
            <a:ext cx="56578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12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9424" y="1268760"/>
            <a:ext cx="82296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Google (</a:t>
            </a:r>
            <a:r>
              <a:rPr lang="cs-CZ" altLang="cs-CZ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Scholar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- tipy pro vyhledávání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363272" cy="4752528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3900" dirty="0"/>
              <a:t>Vyhledávání na konkrétní stránce</a:t>
            </a:r>
          </a:p>
          <a:p>
            <a:pPr marL="0" indent="0">
              <a:buNone/>
              <a:defRPr/>
            </a:pPr>
            <a:r>
              <a:rPr lang="cs-CZ" sz="3900" b="1" i="1" dirty="0"/>
              <a:t>      př. suchy </a:t>
            </a:r>
            <a:r>
              <a:rPr lang="cs-CZ" sz="3900" b="1" i="1" dirty="0" err="1"/>
              <a:t>site:fss.muni.cz</a:t>
            </a:r>
            <a:r>
              <a:rPr lang="cs-CZ" sz="3900" b="1" i="1" dirty="0"/>
              <a:t> </a:t>
            </a:r>
          </a:p>
          <a:p>
            <a:pPr>
              <a:defRPr/>
            </a:pPr>
            <a:endParaRPr lang="cs-CZ" sz="39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3900" dirty="0"/>
              <a:t>Definice</a:t>
            </a:r>
          </a:p>
          <a:p>
            <a:pPr marL="0" indent="0">
              <a:buNone/>
              <a:defRPr/>
            </a:pPr>
            <a:r>
              <a:rPr lang="cs-CZ" sz="3900" b="1" i="1" dirty="0"/>
              <a:t>      př. </a:t>
            </a:r>
            <a:r>
              <a:rPr lang="cs-CZ" sz="3900" b="1" i="1" dirty="0" err="1"/>
              <a:t>define:european</a:t>
            </a:r>
            <a:r>
              <a:rPr lang="cs-CZ" sz="3900" b="1" i="1" dirty="0"/>
              <a:t> union</a:t>
            </a:r>
          </a:p>
          <a:p>
            <a:pPr>
              <a:defRPr/>
            </a:pPr>
            <a:endParaRPr lang="cs-CZ" sz="39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3700" spc="-30" dirty="0"/>
              <a:t>Vyhledávání stránek, které jsou podobné určité adrese URL</a:t>
            </a:r>
          </a:p>
          <a:p>
            <a:pPr marL="0" indent="0">
              <a:buNone/>
              <a:defRPr/>
            </a:pPr>
            <a:r>
              <a:rPr lang="cs-CZ" sz="3900" b="1" i="1" dirty="0"/>
              <a:t>      př. </a:t>
            </a:r>
            <a:r>
              <a:rPr lang="cs-CZ" sz="3900" b="1" i="1" dirty="0" err="1"/>
              <a:t>related:mve.fss.muni.cz</a:t>
            </a:r>
            <a:endParaRPr lang="cs-CZ" sz="3900" b="1" i="1" dirty="0"/>
          </a:p>
          <a:p>
            <a:pPr>
              <a:defRPr/>
            </a:pPr>
            <a:endParaRPr lang="cs-CZ" sz="3900" b="1" i="1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3900" dirty="0"/>
              <a:t>Typ dokumentu</a:t>
            </a:r>
          </a:p>
          <a:p>
            <a:pPr marL="0" indent="0">
              <a:buNone/>
              <a:defRPr/>
            </a:pPr>
            <a:r>
              <a:rPr lang="cs-CZ" sz="3900" b="1" i="1" dirty="0"/>
              <a:t>      př. </a:t>
            </a:r>
            <a:r>
              <a:rPr lang="cs-CZ" sz="3900" b="1" i="1" dirty="0" err="1"/>
              <a:t>filetype:pdf</a:t>
            </a:r>
            <a:endParaRPr lang="cs-CZ" sz="3900" b="1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2978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11560" y="1700808"/>
            <a:ext cx="777686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Téma a klíčová slova</a:t>
            </a:r>
          </a:p>
          <a:p>
            <a:pPr>
              <a:buFontTx/>
              <a:buAutoNum type="arabicPeriod"/>
            </a:pP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sz="3200" b="1" dirty="0"/>
              <a:t> </a:t>
            </a:r>
            <a:r>
              <a:rPr lang="cs-CZ" altLang="cs-CZ" sz="3200" b="1" dirty="0" err="1"/>
              <a:t>Boolovský</a:t>
            </a:r>
            <a:r>
              <a:rPr lang="cs-CZ" altLang="cs-CZ" sz="3200" b="1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Další operace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0665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2" y="476672"/>
            <a:ext cx="7419975" cy="44577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195736" y="5589240"/>
            <a:ext cx="65903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>
                <a:hlinkClick r:id="rId3"/>
              </a:rPr>
              <a:t>Infographic</a:t>
            </a:r>
            <a:r>
              <a:rPr lang="cs-CZ" sz="3200" dirty="0">
                <a:hlinkClick r:id="rId3"/>
              </a:rPr>
              <a:t>: </a:t>
            </a:r>
            <a:r>
              <a:rPr lang="cs-CZ" sz="3200" dirty="0" err="1">
                <a:hlinkClick r:id="rId3"/>
              </a:rPr>
              <a:t>Get</a:t>
            </a:r>
            <a:r>
              <a:rPr lang="cs-CZ" sz="3200" dirty="0">
                <a:hlinkClick r:id="rId3"/>
              </a:rPr>
              <a:t> More </a:t>
            </a:r>
            <a:r>
              <a:rPr lang="cs-CZ" sz="3200" dirty="0" err="1">
                <a:hlinkClick r:id="rId3"/>
              </a:rPr>
              <a:t>Out</a:t>
            </a:r>
            <a:r>
              <a:rPr lang="cs-CZ" sz="3200" dirty="0">
                <a:hlinkClick r:id="rId3"/>
              </a:rPr>
              <a:t> </a:t>
            </a:r>
            <a:r>
              <a:rPr lang="cs-CZ" sz="3200" dirty="0" err="1">
                <a:hlinkClick r:id="rId3"/>
              </a:rPr>
              <a:t>of</a:t>
            </a:r>
            <a:r>
              <a:rPr lang="cs-CZ" sz="3200" dirty="0">
                <a:hlinkClick r:id="rId3"/>
              </a:rPr>
              <a:t> Google</a:t>
            </a:r>
            <a:endParaRPr 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1194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cs-CZ" altLang="cs-CZ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Boolovský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model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0222" y="1844824"/>
            <a:ext cx="8229600" cy="377728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dirty="0"/>
              <a:t>Logický součin, průnik - operátor </a:t>
            </a:r>
            <a:r>
              <a:rPr lang="cs-CZ" altLang="cs-CZ" b="1" dirty="0"/>
              <a:t>AND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dirty="0"/>
              <a:t>Logický součet, sjednocení - operátor </a:t>
            </a:r>
            <a:r>
              <a:rPr lang="cs-CZ" altLang="cs-CZ" b="1" dirty="0"/>
              <a:t>OR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dirty="0"/>
              <a:t>Logická negace - operátor </a:t>
            </a:r>
            <a:r>
              <a:rPr lang="cs-CZ" altLang="cs-CZ" b="1" dirty="0"/>
              <a:t>NOT</a:t>
            </a:r>
            <a:endParaRPr lang="cs-CZ" altLang="cs-CZ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b="1" dirty="0"/>
              <a:t>Krácení termínů </a:t>
            </a:r>
            <a:r>
              <a:rPr lang="cs-CZ" altLang="cs-CZ" dirty="0"/>
              <a:t>(</a:t>
            </a:r>
            <a:r>
              <a:rPr lang="cs-CZ" altLang="cs-CZ" dirty="0" err="1"/>
              <a:t>truncation</a:t>
            </a:r>
            <a:r>
              <a:rPr lang="cs-CZ" altLang="cs-CZ" dirty="0"/>
              <a:t>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dirty="0"/>
              <a:t>Vyhledávání prostřednictvím </a:t>
            </a:r>
            <a:r>
              <a:rPr lang="cs-CZ" altLang="cs-CZ" b="1" dirty="0"/>
              <a:t>fráze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948264" y="6093296"/>
            <a:ext cx="3682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i="1" dirty="0"/>
              <a:t>Zdroj: Steinerová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2774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929411"/>
          </a:xfrm>
        </p:spPr>
        <p:txBody>
          <a:bodyPr/>
          <a:lstStyle/>
          <a:p>
            <a:pPr marL="432000" indent="-4320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Strategie </a:t>
            </a:r>
            <a:r>
              <a:rPr lang="cs-CZ" altLang="cs-CZ" sz="3000" b="1" dirty="0" err="1"/>
              <a:t>Boolovského</a:t>
            </a:r>
            <a:r>
              <a:rPr lang="cs-CZ" altLang="cs-CZ" sz="3000" b="1" dirty="0"/>
              <a:t> modelu </a:t>
            </a:r>
          </a:p>
          <a:p>
            <a:pPr marL="792000" lvl="1" indent="-432000">
              <a:buFont typeface="Wingdings" panose="05000000000000000000" pitchFamily="2" charset="2"/>
              <a:buChar char="v"/>
            </a:pPr>
            <a:r>
              <a:rPr lang="cs-CZ" altLang="cs-CZ" sz="3000" dirty="0"/>
              <a:t>nejrozšířenější</a:t>
            </a:r>
          </a:p>
          <a:p>
            <a:pPr marL="792000" lvl="1" indent="-432000">
              <a:buFont typeface="Wingdings" panose="05000000000000000000" pitchFamily="2" charset="2"/>
              <a:buChar char="v"/>
            </a:pPr>
            <a:r>
              <a:rPr lang="cs-CZ" altLang="cs-CZ" sz="3000" dirty="0"/>
              <a:t>kombinace termínů pomocí logických operátorů AND, OR, NOT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5" descr="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84869"/>
            <a:ext cx="3329996" cy="150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56992"/>
            <a:ext cx="3467888" cy="150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n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70612"/>
            <a:ext cx="3366000" cy="150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51520" y="6381328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http://spencerjardine.blogspot.cz/2012/02/boolean-search-strategies-videos.html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658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Operátor AND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2664296"/>
          </a:xfrm>
        </p:spPr>
        <p:txBody>
          <a:bodyPr/>
          <a:lstStyle/>
          <a:p>
            <a:pPr marL="432000" indent="-4320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Logický součin, průnik</a:t>
            </a:r>
          </a:p>
          <a:p>
            <a:pPr marL="800100" lvl="1" indent="-432000">
              <a:buFont typeface="Wingdings" panose="05000000000000000000" pitchFamily="2" charset="2"/>
              <a:buChar char="v"/>
            </a:pPr>
            <a:r>
              <a:rPr lang="cs-CZ" altLang="cs-CZ" sz="3000" dirty="0"/>
              <a:t>Vyhledání jen těch dokumentů, ve kterých se </a:t>
            </a:r>
            <a:r>
              <a:rPr lang="cs-CZ" altLang="cs-CZ" sz="3000" b="1" dirty="0"/>
              <a:t>vyskytují obě klíčová slova</a:t>
            </a:r>
          </a:p>
          <a:p>
            <a:pPr marL="800100" lvl="1" indent="-432000">
              <a:buFont typeface="Wingdings" panose="05000000000000000000" pitchFamily="2" charset="2"/>
              <a:buChar char="v"/>
            </a:pPr>
            <a:r>
              <a:rPr lang="cs-CZ" altLang="cs-CZ" sz="3000" dirty="0"/>
              <a:t>Výsledek průzkumu se </a:t>
            </a:r>
            <a:r>
              <a:rPr lang="cs-CZ" altLang="cs-CZ" sz="3000" b="1" dirty="0"/>
              <a:t>zužuje</a:t>
            </a:r>
          </a:p>
          <a:p>
            <a:pPr marL="800100" lvl="1" indent="-432000">
              <a:buFont typeface="Wingdings" panose="05000000000000000000" pitchFamily="2" charset="2"/>
              <a:buChar char="v"/>
            </a:pPr>
            <a:r>
              <a:rPr lang="cs-CZ" altLang="cs-CZ" sz="3000" dirty="0"/>
              <a:t>Můžeme jej znázornit jako </a:t>
            </a:r>
            <a:r>
              <a:rPr lang="cs-CZ" altLang="cs-CZ" sz="3000" b="1" dirty="0"/>
              <a:t>průnik množin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7584" y="5013176"/>
            <a:ext cx="3763332" cy="830997"/>
          </a:xfrm>
          <a:prstGeom prst="rect">
            <a:avLst/>
          </a:prstGeom>
          <a:noFill/>
          <a:ln>
            <a:solidFill>
              <a:srgbClr val="33CCCC"/>
            </a:solidFill>
            <a:prstDash val="sysDot"/>
          </a:ln>
          <a:effectLst>
            <a:glow rad="63500">
              <a:srgbClr val="33CCCC">
                <a:alpha val="40000"/>
              </a:srgbClr>
            </a:glow>
          </a:effectLst>
        </p:spPr>
        <p:txBody>
          <a:bodyPr wrap="square" rtlCol="0" anchor="ctr" anchorCtr="0">
            <a:spAutoFit/>
          </a:bodyPr>
          <a:lstStyle/>
          <a:p>
            <a:r>
              <a:rPr lang="cs-CZ" altLang="cs-CZ" sz="3000" dirty="0"/>
              <a:t> př. reklama  AND děti</a:t>
            </a:r>
          </a:p>
          <a:p>
            <a:endParaRPr lang="cs-CZ" dirty="0"/>
          </a:p>
        </p:txBody>
      </p:sp>
      <p:pic>
        <p:nvPicPr>
          <p:cNvPr id="5" name="Picture 6" descr="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557" y="4581128"/>
            <a:ext cx="38989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759557" y="6231775"/>
            <a:ext cx="17566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dirty="0"/>
              <a:t>reklama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876256" y="6231775"/>
            <a:ext cx="1950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dirty="0"/>
              <a:t>děti</a:t>
            </a:r>
          </a:p>
          <a:p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6361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Operátor OR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2736304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Logický součet, sjednocení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Vyhledání dokumentů, které obsahují </a:t>
            </a:r>
            <a:r>
              <a:rPr lang="cs-CZ" altLang="cs-CZ" sz="3000" b="1" dirty="0"/>
              <a:t>alespoň jeden ze zadaných výrazů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Výsledek průzkumu se </a:t>
            </a:r>
            <a:r>
              <a:rPr lang="cs-CZ" altLang="cs-CZ" sz="3000" b="1" dirty="0"/>
              <a:t>rozšiřuje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Můžeme jej znázornit jako </a:t>
            </a:r>
            <a:r>
              <a:rPr lang="cs-CZ" altLang="cs-CZ" sz="3000" b="1" dirty="0"/>
              <a:t>sjednocení množin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01480" y="4536452"/>
            <a:ext cx="4386544" cy="1261884"/>
          </a:xfrm>
          <a:prstGeom prst="rect">
            <a:avLst/>
          </a:prstGeom>
          <a:noFill/>
          <a:ln>
            <a:solidFill>
              <a:srgbClr val="33CCCC"/>
            </a:solidFill>
            <a:prstDash val="sysDash"/>
          </a:ln>
          <a:effectLst>
            <a:glow rad="63500">
              <a:srgbClr val="33CCCC">
                <a:alpha val="40000"/>
              </a:srgbClr>
            </a:glow>
          </a:effectLst>
        </p:spPr>
        <p:txBody>
          <a:bodyPr wrap="square" rtlCol="0" anchor="ctr" anchorCtr="0">
            <a:spAutoFit/>
          </a:bodyPr>
          <a:lstStyle/>
          <a:p>
            <a:r>
              <a:rPr lang="cs-CZ" altLang="cs-CZ" sz="3000" dirty="0"/>
              <a:t> př. </a:t>
            </a:r>
            <a:r>
              <a:rPr lang="cs-CZ" altLang="cs-CZ" sz="2800" dirty="0"/>
              <a:t>mediální pedagogika  </a:t>
            </a:r>
          </a:p>
          <a:p>
            <a:r>
              <a:rPr lang="cs-CZ" altLang="cs-CZ" sz="2800" dirty="0"/>
              <a:t>      OR mediální výchova</a:t>
            </a:r>
          </a:p>
          <a:p>
            <a:endParaRPr lang="cs-CZ" dirty="0"/>
          </a:p>
        </p:txBody>
      </p:sp>
      <p:pic>
        <p:nvPicPr>
          <p:cNvPr id="5" name="Picture 6" descr="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36452"/>
            <a:ext cx="2879725" cy="143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635896" y="5873160"/>
            <a:ext cx="31833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altLang="cs-CZ" sz="2400" dirty="0"/>
          </a:p>
          <a:p>
            <a:r>
              <a:rPr lang="cs-CZ" altLang="cs-CZ" sz="2400" dirty="0"/>
              <a:t>Mediální pedagogika</a:t>
            </a:r>
            <a:endParaRPr lang="cs-CZ" sz="2400" dirty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588224" y="6232623"/>
            <a:ext cx="2555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Mediální výchova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63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altLang="cs-CZ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EIZ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500" dirty="0"/>
              <a:t>2 x 45 min.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kontrola praktického úkolu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základy vyhledávacích technik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tvorba rešeršního dotazu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praktické vyhledávání v databázích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zadání praktického úkolu</a:t>
            </a:r>
          </a:p>
          <a:p>
            <a:pPr lvl="1"/>
            <a:endParaRPr lang="cs-CZ" altLang="cs-CZ" sz="2500" i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500" dirty="0"/>
              <a:t>2 x 45 min.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citace, plagiátorství</a:t>
            </a:r>
          </a:p>
          <a:p>
            <a:pPr lvl="1"/>
            <a:endParaRPr lang="cs-CZ" altLang="cs-CZ" sz="25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500" dirty="0"/>
              <a:t>2 x 45 min.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kontrola úkolu</a:t>
            </a:r>
            <a:r>
              <a:rPr lang="cs-CZ" altLang="cs-CZ" sz="2500" dirty="0">
                <a:latin typeface="Arial" panose="020B0604020202020204" pitchFamily="34" charset="0"/>
              </a:rPr>
              <a:t> </a:t>
            </a:r>
            <a:r>
              <a:rPr lang="cs-CZ" altLang="cs-CZ" sz="2500" dirty="0"/>
              <a:t>+ diskuse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EBSCO </a:t>
            </a:r>
            <a:r>
              <a:rPr lang="cs-CZ" altLang="cs-CZ" sz="2500" dirty="0" err="1"/>
              <a:t>Discovery</a:t>
            </a:r>
            <a:r>
              <a:rPr lang="cs-CZ" altLang="cs-CZ" sz="2500" dirty="0"/>
              <a:t> </a:t>
            </a:r>
            <a:r>
              <a:rPr lang="cs-CZ" altLang="cs-CZ" sz="2500" dirty="0" err="1"/>
              <a:t>Service</a:t>
            </a:r>
            <a:r>
              <a:rPr lang="cs-CZ" altLang="cs-CZ" sz="2500" dirty="0"/>
              <a:t> a další nadstavbové nástroje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elektronické knihy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963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Operátor NOT</a:t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2664296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Logická negace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b="1" dirty="0"/>
              <a:t>Vyloučí</a:t>
            </a:r>
            <a:r>
              <a:rPr lang="cs-CZ" altLang="cs-CZ" sz="3000" dirty="0"/>
              <a:t> </a:t>
            </a:r>
            <a:r>
              <a:rPr lang="cs-CZ" altLang="cs-CZ" sz="3000" b="1" dirty="0"/>
              <a:t>ty</a:t>
            </a:r>
            <a:r>
              <a:rPr lang="cs-CZ" altLang="cs-CZ" sz="3000" dirty="0"/>
              <a:t> záznamy o dokumentech, </a:t>
            </a:r>
            <a:r>
              <a:rPr lang="cs-CZ" altLang="cs-CZ" sz="3000" b="1" dirty="0"/>
              <a:t>které</a:t>
            </a:r>
            <a:r>
              <a:rPr lang="cs-CZ" altLang="cs-CZ" sz="3000" dirty="0"/>
              <a:t> </a:t>
            </a:r>
            <a:r>
              <a:rPr lang="cs-CZ" altLang="cs-CZ" sz="3000" b="1" dirty="0"/>
              <a:t>obsahují označené klíčové slovo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b="1" dirty="0"/>
              <a:t>Záleží na pořadí klíčových slov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Výsledek průzkumu se </a:t>
            </a:r>
            <a:r>
              <a:rPr lang="cs-CZ" altLang="cs-CZ" sz="3000" b="1" dirty="0"/>
              <a:t>zužuje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7584" y="4725144"/>
            <a:ext cx="2952328" cy="1292662"/>
          </a:xfrm>
          <a:prstGeom prst="rect">
            <a:avLst/>
          </a:prstGeom>
          <a:noFill/>
          <a:ln>
            <a:solidFill>
              <a:srgbClr val="33CCCC"/>
            </a:solidFill>
            <a:prstDash val="sysDash"/>
          </a:ln>
          <a:effectLst>
            <a:glow rad="63500">
              <a:srgbClr val="33CCCC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cs-CZ" altLang="cs-CZ" sz="3000" dirty="0"/>
              <a:t> př. reklama NOT </a:t>
            </a:r>
          </a:p>
          <a:p>
            <a:r>
              <a:rPr lang="cs-CZ" altLang="cs-CZ" sz="3000" dirty="0"/>
              <a:t>  „sociální sítě"</a:t>
            </a:r>
          </a:p>
          <a:p>
            <a:endParaRPr lang="cs-CZ" dirty="0"/>
          </a:p>
        </p:txBody>
      </p:sp>
      <p:pic>
        <p:nvPicPr>
          <p:cNvPr id="5" name="Picture 6" descr="n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923" y="4437113"/>
            <a:ext cx="316835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932040" y="6017806"/>
            <a:ext cx="21602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700" dirty="0"/>
              <a:t>reklama</a:t>
            </a:r>
            <a:endParaRPr lang="cs-CZ" sz="2700" dirty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372200" y="6017806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700" b="1" dirty="0"/>
              <a:t>„</a:t>
            </a:r>
            <a:r>
              <a:rPr lang="cs-CZ" altLang="cs-CZ" sz="2700" dirty="0"/>
              <a:t>sociální sítě</a:t>
            </a:r>
            <a:r>
              <a:rPr lang="cs-CZ" altLang="cs-CZ" sz="2700" b="1" dirty="0"/>
              <a:t>"</a:t>
            </a: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146021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432048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Krácení termínů (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truncation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98" y="1700808"/>
            <a:ext cx="8559798" cy="5040560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700" b="1" dirty="0"/>
              <a:t>Hledaný termín je zkrácen na kořen slova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700" dirty="0"/>
              <a:t> Systém dohledá všechny možné tvary podle tohoto  </a:t>
            </a:r>
          </a:p>
          <a:p>
            <a:pPr marL="457200" lvl="1" indent="0">
              <a:buNone/>
            </a:pPr>
            <a:r>
              <a:rPr lang="cs-CZ" altLang="cs-CZ" sz="2700" dirty="0"/>
              <a:t>     kořenu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700" dirty="0"/>
              <a:t> Přípony nebo koncovky jsou nahrazeny zástupným </a:t>
            </a:r>
          </a:p>
          <a:p>
            <a:pPr marL="457200" lvl="1" indent="0">
              <a:buNone/>
            </a:pPr>
            <a:r>
              <a:rPr lang="cs-CZ" altLang="cs-CZ" sz="2700" dirty="0"/>
              <a:t>     znakem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700" dirty="0"/>
              <a:t> Výsledek vyhledávání se rozšiřuje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700" dirty="0"/>
              <a:t> </a:t>
            </a:r>
            <a:r>
              <a:rPr lang="en-US" altLang="cs-CZ" sz="2700" dirty="0" err="1"/>
              <a:t>Pozn</a:t>
            </a:r>
            <a:r>
              <a:rPr lang="en-US" altLang="cs-CZ" sz="2700" dirty="0"/>
              <a:t>. </a:t>
            </a:r>
            <a:r>
              <a:rPr lang="cs-CZ" altLang="cs-CZ" sz="2700" dirty="0"/>
              <a:t>vyhledávací nástroje mohou využívat různé </a:t>
            </a:r>
          </a:p>
          <a:p>
            <a:pPr marL="457200" lvl="1" indent="0">
              <a:buNone/>
            </a:pPr>
            <a:r>
              <a:rPr lang="cs-CZ" altLang="cs-CZ" sz="2700" dirty="0"/>
              <a:t>     symboly</a:t>
            </a:r>
          </a:p>
          <a:p>
            <a:pPr marL="457200" lvl="1" indent="0">
              <a:buNone/>
            </a:pPr>
            <a:r>
              <a:rPr lang="cs-CZ" altLang="cs-CZ" sz="2700" b="1" i="1" dirty="0"/>
              <a:t>př. </a:t>
            </a:r>
            <a:r>
              <a:rPr lang="cs-CZ" altLang="cs-CZ" sz="2700" b="1" i="1" dirty="0" err="1">
                <a:latin typeface="Calibri" panose="020F0502020204030204" pitchFamily="34" charset="0"/>
              </a:rPr>
              <a:t>žurnalis</a:t>
            </a:r>
            <a:r>
              <a:rPr lang="en-US" altLang="cs-CZ" sz="2700" b="1" i="1" dirty="0">
                <a:latin typeface="Calibri" panose="020F0502020204030204" pitchFamily="34" charset="0"/>
              </a:rPr>
              <a:t>*</a:t>
            </a:r>
            <a:r>
              <a:rPr lang="cs-CZ" altLang="cs-CZ" sz="2700" b="1" i="1" dirty="0">
                <a:latin typeface="Calibri" panose="020F0502020204030204" pitchFamily="34" charset="0"/>
              </a:rPr>
              <a:t> - </a:t>
            </a:r>
            <a:r>
              <a:rPr lang="cs-CZ" altLang="cs-CZ" sz="2600" b="1" i="1" dirty="0">
                <a:latin typeface="Calibri" panose="020F0502020204030204" pitchFamily="34" charset="0"/>
              </a:rPr>
              <a:t>vyhledá žurnalisté, žurnalistika, žurnalistický atd.</a:t>
            </a:r>
          </a:p>
          <a:p>
            <a:pPr marL="0" indent="0">
              <a:buNone/>
            </a:pP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2884470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Vyhledávání prostřednictvím fráze</a:t>
            </a: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6872"/>
            <a:ext cx="8229600" cy="3777283"/>
          </a:xfrm>
        </p:spPr>
        <p:txBody>
          <a:bodyPr>
            <a:normAutofit fontScale="92500" lnSpcReduction="10000"/>
          </a:bodyPr>
          <a:lstStyle/>
          <a:p>
            <a:pPr indent="-4320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Bližší specifikace dotazu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Slovní spojení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Všechny slova se musí vyskytovat v přesném pořadí a uvedeném tvaru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Nejčastěji se využívají uvozovky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Výsledek vyhledávání se zužuje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3000" dirty="0"/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3000" b="1" i="1" dirty="0"/>
              <a:t>Př. „mediální komunikace"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346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824536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Téma a klíčová slova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1">
                    <a:lumMod val="50000"/>
                  </a:schemeClr>
                </a:solidFill>
              </a:rPr>
              <a:t>Boolovský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model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0988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Technika vyhledávání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81339"/>
          </a:xfrm>
        </p:spPr>
        <p:txBody>
          <a:bodyPr/>
          <a:lstStyle/>
          <a:p>
            <a:pPr indent="-4320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Prohlížení (</a:t>
            </a:r>
            <a:r>
              <a:rPr lang="cs-CZ" altLang="cs-CZ" sz="3000" b="1" dirty="0" err="1"/>
              <a:t>browsing</a:t>
            </a:r>
            <a:r>
              <a:rPr lang="cs-CZ" altLang="cs-CZ" sz="3000" b="1" dirty="0"/>
              <a:t>)</a:t>
            </a:r>
          </a:p>
          <a:p>
            <a:endParaRPr lang="cs-CZ" altLang="cs-CZ" sz="3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 Vyhledávání (</a:t>
            </a:r>
            <a:r>
              <a:rPr lang="cs-CZ" altLang="cs-CZ" sz="3000" b="1" dirty="0" err="1"/>
              <a:t>searching</a:t>
            </a:r>
            <a:r>
              <a:rPr lang="cs-CZ" altLang="cs-CZ" sz="3000" b="1" dirty="0"/>
              <a:t>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/>
              <a:t>jednoduché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/>
              <a:t>pokročilé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805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85395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Téma a klíčová slova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1">
                    <a:lumMod val="50000"/>
                  </a:schemeClr>
                </a:solidFill>
              </a:rPr>
              <a:t>Boolovský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6414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Vlastní vyhledávací proces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5334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Málokdy získáte relevantní záznamy po prvním vyhledávání</a:t>
            </a:r>
          </a:p>
          <a:p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Vždy je třeba rešeršní dotaz ladit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Každý zdroj má vlastní pravidla vyhledávání a je třeba tomu uzpůsobit vyhledávací dotaz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7811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</a:rPr>
              <a:t>Máte-li málo výsledků vyhledávání:</a:t>
            </a:r>
            <a:br>
              <a:rPr lang="cs-CZ" altLang="cs-CZ" sz="3200" b="1" dirty="0">
                <a:latin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50746"/>
            <a:ext cx="8229600" cy="4281339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Rozšiřte dotaz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přidejte další klíčová slova</a:t>
            </a:r>
            <a:endParaRPr lang="cs-CZ" altLang="cs-CZ" sz="3000" b="1" dirty="0"/>
          </a:p>
          <a:p>
            <a:endParaRPr lang="cs-CZ" altLang="cs-CZ" sz="3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  Zrušte omezení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např. typ dokumentu, dílčí databáze, jenom slova v názvu apod.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6224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</a:rPr>
              <a:t>Máte-li mnoho výsledků vyhledávání:</a:t>
            </a:r>
            <a:r>
              <a:rPr lang="cs-CZ" altLang="cs-CZ" b="1" dirty="0">
                <a:latin typeface="Tahoma" panose="020B0604030504040204" pitchFamily="34" charset="0"/>
              </a:rPr>
              <a:t/>
            </a:r>
            <a:br>
              <a:rPr lang="cs-CZ" altLang="cs-CZ" b="1" dirty="0">
                <a:latin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Zužte dotaz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konkretizujte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lépe definujte klíčová slova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zaměřte se pouze na nějakou oblast apod.</a:t>
            </a:r>
            <a:endParaRPr lang="cs-CZ" altLang="cs-CZ" sz="3000" b="1" dirty="0"/>
          </a:p>
          <a:p>
            <a:endParaRPr lang="cs-CZ" altLang="cs-CZ" sz="3000" b="1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Přidejte omezení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např. jenom slova v názvu, konkrétní země, typ dokumentu apod.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1020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01419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Téma a klíčová slova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1">
                    <a:lumMod val="50000"/>
                  </a:schemeClr>
                </a:solidFill>
              </a:rPr>
              <a:t>Boolovský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77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736304"/>
          </a:xfrm>
        </p:spPr>
        <p:txBody>
          <a:bodyPr/>
          <a:lstStyle/>
          <a:p>
            <a:pPr marL="0" indent="0">
              <a:buNone/>
            </a:pPr>
            <a:endParaRPr lang="cs-CZ" alt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cs-CZ" altLang="cs-CZ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Vyhledávání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202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</a:rPr>
              <a:t>7. Hodnocení vyhledaných záznamů</a:t>
            </a:r>
            <a:r>
              <a:rPr lang="cs-CZ" altLang="cs-CZ" b="1" dirty="0">
                <a:latin typeface="Tahoma" panose="020B0604030504040204" pitchFamily="34" charset="0"/>
              </a:rPr>
              <a:t/>
            </a:r>
            <a:br>
              <a:rPr lang="cs-CZ" altLang="cs-CZ" b="1" dirty="0">
                <a:latin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777283"/>
          </a:xfrm>
        </p:spPr>
        <p:txBody>
          <a:bodyPr/>
          <a:lstStyle/>
          <a:p>
            <a:pPr marL="457200" indent="-45720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relevance</a:t>
            </a:r>
          </a:p>
          <a:p>
            <a:pPr marL="457200" indent="-45720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důvěryhodnost zdroje</a:t>
            </a:r>
          </a:p>
          <a:p>
            <a:pPr marL="914400" lvl="1" indent="-457200">
              <a:spcBef>
                <a:spcPct val="40000"/>
              </a:spcBef>
              <a:buFont typeface="Wingdings" panose="05000000000000000000" pitchFamily="2" charset="2"/>
              <a:buChar char="v"/>
            </a:pPr>
            <a:r>
              <a:rPr lang="cs-CZ" altLang="cs-CZ" sz="3000" dirty="0"/>
              <a:t>jména autorů, instituce, kontakty na správce…</a:t>
            </a:r>
          </a:p>
          <a:p>
            <a:pPr marL="457200" indent="-45720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pravidelná aktualizace</a:t>
            </a:r>
          </a:p>
          <a:p>
            <a:pPr marL="457200" indent="-45720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odbornost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66627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857403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cs-CZ" altLang="cs-CZ" dirty="0"/>
              <a:t>Téma a klíčová slova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/>
              <a:t> </a:t>
            </a:r>
            <a:r>
              <a:rPr lang="cs-CZ" altLang="cs-CZ" dirty="0" err="1"/>
              <a:t>Boolovský</a:t>
            </a:r>
            <a:r>
              <a:rPr lang="cs-CZ" altLang="cs-CZ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64925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</a:rPr>
              <a:t>8. Další operace</a:t>
            </a:r>
            <a:r>
              <a:rPr lang="cs-CZ" altLang="cs-CZ" b="1" dirty="0">
                <a:latin typeface="Tahoma" panose="020B0604030504040204" pitchFamily="34" charset="0"/>
              </a:rPr>
              <a:t/>
            </a:r>
            <a:br>
              <a:rPr lang="cs-CZ" altLang="cs-CZ" b="1" dirty="0">
                <a:latin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77728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tisk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uložení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export do citačního </a:t>
            </a:r>
            <a:r>
              <a:rPr lang="cs-CZ" altLang="cs-CZ" dirty="0" err="1"/>
              <a:t>manageru</a:t>
            </a:r>
            <a:r>
              <a:rPr lang="cs-CZ" altLang="cs-CZ" dirty="0"/>
              <a:t> (např. </a:t>
            </a:r>
            <a:r>
              <a:rPr lang="cs-CZ" altLang="cs-CZ" dirty="0" err="1">
                <a:hlinkClick r:id="rId3"/>
              </a:rPr>
              <a:t>EndNote</a:t>
            </a:r>
            <a:r>
              <a:rPr lang="cs-CZ" altLang="cs-CZ" dirty="0">
                <a:hlinkClick r:id="rId3"/>
              </a:rPr>
              <a:t> Web,</a:t>
            </a:r>
            <a:r>
              <a:rPr lang="cs-CZ" altLang="cs-CZ" dirty="0"/>
              <a:t> </a:t>
            </a:r>
            <a:r>
              <a:rPr lang="cs-CZ" altLang="cs-CZ" dirty="0" err="1">
                <a:hlinkClick r:id="rId4"/>
              </a:rPr>
              <a:t>Zotero</a:t>
            </a:r>
            <a:r>
              <a:rPr lang="cs-CZ" altLang="cs-CZ" dirty="0">
                <a:hlinkClick r:id="rId4"/>
              </a:rPr>
              <a:t>,</a:t>
            </a:r>
            <a:r>
              <a:rPr lang="cs-CZ" altLang="cs-CZ" dirty="0"/>
              <a:t> </a:t>
            </a:r>
            <a:r>
              <a:rPr lang="cs-CZ" altLang="cs-CZ" dirty="0">
                <a:hlinkClick r:id="rId5"/>
              </a:rPr>
              <a:t>Citace.com)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37326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3850" y="1844824"/>
            <a:ext cx="8281988" cy="4248472"/>
          </a:xfrm>
          <a:noFill/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cs-CZ" altLang="cs-CZ" sz="59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Praktické vyhledávání          v databázích                            a citační software </a:t>
            </a:r>
            <a:r>
              <a:rPr lang="cs-CZ" altLang="cs-CZ" sz="59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EndNote</a:t>
            </a:r>
            <a:r>
              <a:rPr lang="cs-CZ" altLang="cs-CZ" sz="59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Web</a:t>
            </a:r>
            <a:endParaRPr lang="cs-CZ" sz="5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7802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781300"/>
            <a:ext cx="7777162" cy="4572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altLang="cs-CZ" b="1" dirty="0">
                <a:hlinkClick r:id="rId3"/>
              </a:rPr>
              <a:t>Anopress Monitoring Online</a:t>
            </a:r>
            <a:endParaRPr lang="cs-CZ" altLang="cs-CZ" b="1" dirty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altLang="cs-CZ" b="1" dirty="0">
                <a:hlinkClick r:id="rId4"/>
              </a:rPr>
              <a:t>Sage Journals Online</a:t>
            </a:r>
            <a:endParaRPr lang="cs-CZ" altLang="cs-CZ" b="1" dirty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altLang="cs-CZ" b="1" dirty="0"/>
              <a:t>(</a:t>
            </a:r>
            <a:r>
              <a:rPr lang="cs-CZ" altLang="cs-CZ" b="1" dirty="0">
                <a:hlinkClick r:id="rId5"/>
              </a:rPr>
              <a:t>ProQuest</a:t>
            </a:r>
            <a:r>
              <a:rPr lang="cs-CZ" altLang="cs-CZ" b="1" dirty="0"/>
              <a:t>)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b="1" dirty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altLang="cs-CZ" b="1" dirty="0"/>
              <a:t>Citační software </a:t>
            </a:r>
            <a:r>
              <a:rPr lang="cs-CZ" altLang="cs-CZ" b="1" dirty="0" err="1"/>
              <a:t>EndNote</a:t>
            </a:r>
            <a:r>
              <a:rPr lang="cs-CZ" altLang="cs-CZ" b="1" dirty="0"/>
              <a:t> Web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b="1" dirty="0"/>
          </a:p>
          <a:p>
            <a:pPr eaLnBrk="1" hangingPunct="1">
              <a:buFontTx/>
              <a:buNone/>
              <a:defRPr/>
            </a:pPr>
            <a:endParaRPr lang="cs-CZ" altLang="cs-CZ" b="1" dirty="0"/>
          </a:p>
          <a:p>
            <a:pPr eaLnBrk="1" hangingPunct="1">
              <a:buFontTx/>
              <a:buNone/>
              <a:defRPr/>
            </a:pPr>
            <a:r>
              <a:rPr lang="cs-CZ" altLang="cs-CZ" sz="2400" b="1" i="1" dirty="0"/>
              <a:t>                  </a:t>
            </a:r>
            <a:endParaRPr lang="cs-CZ" altLang="cs-CZ" dirty="0"/>
          </a:p>
          <a:p>
            <a:pPr eaLnBrk="1" hangingPunct="1">
              <a:buFontTx/>
              <a:buNone/>
              <a:defRPr/>
            </a:pPr>
            <a:endParaRPr lang="cs-CZ" altLang="cs-CZ" dirty="0"/>
          </a:p>
          <a:p>
            <a:pPr eaLnBrk="1" hangingPunct="1">
              <a:buFontTx/>
              <a:buNone/>
              <a:defRPr/>
            </a:pPr>
            <a:endParaRPr lang="cs-CZ" altLang="cs-CZ" sz="2400" dirty="0"/>
          </a:p>
          <a:p>
            <a:pPr eaLnBrk="1" hangingPunct="1">
              <a:buFontTx/>
              <a:buNone/>
              <a:defRPr/>
            </a:pPr>
            <a:endParaRPr lang="cs-CZ" altLang="cs-CZ" sz="2800" dirty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</p:txBody>
      </p:sp>
      <p:sp>
        <p:nvSpPr>
          <p:cNvPr id="46083" name="Text Box 8"/>
          <p:cNvSpPr txBox="1">
            <a:spLocks noChangeArrowheads="1"/>
          </p:cNvSpPr>
          <p:nvPr/>
        </p:nvSpPr>
        <p:spPr bwMode="auto">
          <a:xfrm>
            <a:off x="434975" y="1196975"/>
            <a:ext cx="7632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6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Praktické ukázky vyhledávání v databázích</a:t>
            </a:r>
          </a:p>
        </p:txBody>
      </p:sp>
    </p:spTree>
    <p:extLst>
      <p:ext uri="{BB962C8B-B14F-4D97-AF65-F5344CB8AC3E}">
        <p14:creationId xmlns:p14="http://schemas.microsoft.com/office/powerpoint/2010/main" val="40909572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3" y="0"/>
            <a:ext cx="7777162" cy="45720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cs-CZ" sz="2600" b="1" dirty="0"/>
              <a:t>Anopress </a:t>
            </a:r>
            <a:r>
              <a:rPr lang="cs-CZ" altLang="cs-CZ" sz="2600" b="1" dirty="0"/>
              <a:t>- pokročilé vyhledávání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b="1" dirty="0"/>
          </a:p>
          <a:p>
            <a:pPr eaLnBrk="1" hangingPunct="1">
              <a:buFontTx/>
              <a:buNone/>
              <a:defRPr/>
            </a:pPr>
            <a:endParaRPr lang="cs-CZ" altLang="cs-CZ" b="1" dirty="0"/>
          </a:p>
          <a:p>
            <a:pPr eaLnBrk="1" hangingPunct="1">
              <a:buFontTx/>
              <a:buNone/>
              <a:defRPr/>
            </a:pPr>
            <a:r>
              <a:rPr lang="cs-CZ" altLang="cs-CZ" sz="2400" b="1" i="1" dirty="0"/>
              <a:t>                  </a:t>
            </a:r>
            <a:endParaRPr lang="cs-CZ" altLang="cs-CZ" dirty="0"/>
          </a:p>
          <a:p>
            <a:pPr eaLnBrk="1" hangingPunct="1">
              <a:buFontTx/>
              <a:buNone/>
              <a:defRPr/>
            </a:pPr>
            <a:endParaRPr lang="cs-CZ" altLang="cs-CZ" dirty="0"/>
          </a:p>
          <a:p>
            <a:pPr eaLnBrk="1" hangingPunct="1">
              <a:buFontTx/>
              <a:buNone/>
              <a:defRPr/>
            </a:pPr>
            <a:endParaRPr lang="cs-CZ" altLang="cs-CZ" sz="2400" dirty="0"/>
          </a:p>
          <a:p>
            <a:pPr eaLnBrk="1" hangingPunct="1">
              <a:buFontTx/>
              <a:buNone/>
              <a:defRPr/>
            </a:pPr>
            <a:endParaRPr lang="cs-CZ" altLang="cs-CZ" sz="2800" dirty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</p:txBody>
      </p:sp>
      <p:pic>
        <p:nvPicPr>
          <p:cNvPr id="47107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620713"/>
            <a:ext cx="9045575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68313" y="5589588"/>
            <a:ext cx="1223962" cy="2873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79388" y="1773238"/>
            <a:ext cx="1368425" cy="2873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419475" y="5949950"/>
            <a:ext cx="1223963" cy="28733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9213" y="3451225"/>
            <a:ext cx="1498600" cy="28733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7112" name="TextovéPole 3"/>
          <p:cNvSpPr txBox="1">
            <a:spLocks noChangeArrowheads="1"/>
          </p:cNvSpPr>
          <p:nvPr/>
        </p:nvSpPr>
        <p:spPr bwMode="auto">
          <a:xfrm>
            <a:off x="1979613" y="1916113"/>
            <a:ext cx="2952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Vyhledávací dotaz</a:t>
            </a:r>
          </a:p>
        </p:txBody>
      </p:sp>
      <p:sp>
        <p:nvSpPr>
          <p:cNvPr id="47113" name="TextovéPole 4"/>
          <p:cNvSpPr txBox="1">
            <a:spLocks noChangeArrowheads="1"/>
          </p:cNvSpPr>
          <p:nvPr/>
        </p:nvSpPr>
        <p:spPr bwMode="auto">
          <a:xfrm>
            <a:off x="4922838" y="3416300"/>
            <a:ext cx="1943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Vyhledávací parametry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 flipH="1">
            <a:off x="1547813" y="3595688"/>
            <a:ext cx="337502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1403350" y="4005263"/>
            <a:ext cx="3519488" cy="15065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4500563" y="4124325"/>
            <a:ext cx="1008062" cy="17256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913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3" y="0"/>
            <a:ext cx="7777162" cy="45720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cs-CZ" sz="2600" b="1" dirty="0"/>
              <a:t>Anopress </a:t>
            </a:r>
            <a:r>
              <a:rPr lang="cs-CZ" altLang="cs-CZ" sz="2600" b="1" dirty="0"/>
              <a:t>– seznam výsledků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b="1" dirty="0"/>
          </a:p>
          <a:p>
            <a:pPr eaLnBrk="1" hangingPunct="1">
              <a:buFontTx/>
              <a:buNone/>
              <a:defRPr/>
            </a:pPr>
            <a:endParaRPr lang="cs-CZ" altLang="cs-CZ" b="1" dirty="0"/>
          </a:p>
          <a:p>
            <a:pPr eaLnBrk="1" hangingPunct="1">
              <a:buFontTx/>
              <a:buNone/>
              <a:defRPr/>
            </a:pPr>
            <a:r>
              <a:rPr lang="cs-CZ" altLang="cs-CZ" sz="2400" b="1" i="1" dirty="0"/>
              <a:t>                  </a:t>
            </a:r>
            <a:endParaRPr lang="cs-CZ" altLang="cs-CZ" dirty="0"/>
          </a:p>
          <a:p>
            <a:pPr eaLnBrk="1" hangingPunct="1">
              <a:buFontTx/>
              <a:buNone/>
              <a:defRPr/>
            </a:pPr>
            <a:endParaRPr lang="cs-CZ" altLang="cs-CZ" dirty="0"/>
          </a:p>
          <a:p>
            <a:pPr eaLnBrk="1" hangingPunct="1">
              <a:buFontTx/>
              <a:buNone/>
              <a:defRPr/>
            </a:pPr>
            <a:endParaRPr lang="cs-CZ" altLang="cs-CZ" sz="2400" dirty="0"/>
          </a:p>
          <a:p>
            <a:pPr eaLnBrk="1" hangingPunct="1">
              <a:buFontTx/>
              <a:buNone/>
              <a:defRPr/>
            </a:pPr>
            <a:endParaRPr lang="cs-CZ" altLang="cs-CZ" sz="2800" dirty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</p:txBody>
      </p:sp>
      <p:pic>
        <p:nvPicPr>
          <p:cNvPr id="48131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7713"/>
            <a:ext cx="9144000" cy="611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970338" y="2708275"/>
            <a:ext cx="5173662" cy="41497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8133" name="TextovéPole 3"/>
          <p:cNvSpPr txBox="1">
            <a:spLocks noChangeArrowheads="1"/>
          </p:cNvSpPr>
          <p:nvPr/>
        </p:nvSpPr>
        <p:spPr bwMode="auto">
          <a:xfrm>
            <a:off x="6732588" y="2708275"/>
            <a:ext cx="1871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Plný text článku</a:t>
            </a:r>
          </a:p>
        </p:txBody>
      </p:sp>
    </p:spTree>
    <p:extLst>
      <p:ext uri="{BB962C8B-B14F-4D97-AF65-F5344CB8AC3E}">
        <p14:creationId xmlns:p14="http://schemas.microsoft.com/office/powerpoint/2010/main" val="22963257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3" y="0"/>
            <a:ext cx="7777162" cy="45720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cs-CZ" sz="2600" b="1" dirty="0"/>
              <a:t>Anopress </a:t>
            </a:r>
            <a:r>
              <a:rPr lang="cs-CZ" altLang="cs-CZ" sz="2600" b="1" dirty="0"/>
              <a:t>– uložení do profilu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b="1" dirty="0"/>
          </a:p>
          <a:p>
            <a:pPr eaLnBrk="1" hangingPunct="1">
              <a:buFontTx/>
              <a:buNone/>
              <a:defRPr/>
            </a:pPr>
            <a:endParaRPr lang="cs-CZ" altLang="cs-CZ" b="1" dirty="0"/>
          </a:p>
          <a:p>
            <a:pPr eaLnBrk="1" hangingPunct="1">
              <a:buFontTx/>
              <a:buNone/>
              <a:defRPr/>
            </a:pPr>
            <a:r>
              <a:rPr lang="cs-CZ" altLang="cs-CZ" sz="2400" b="1" i="1" dirty="0"/>
              <a:t>                  </a:t>
            </a:r>
            <a:endParaRPr lang="cs-CZ" altLang="cs-CZ" dirty="0"/>
          </a:p>
          <a:p>
            <a:pPr eaLnBrk="1" hangingPunct="1">
              <a:buFontTx/>
              <a:buNone/>
              <a:defRPr/>
            </a:pPr>
            <a:endParaRPr lang="cs-CZ" altLang="cs-CZ" dirty="0"/>
          </a:p>
          <a:p>
            <a:pPr eaLnBrk="1" hangingPunct="1">
              <a:buFontTx/>
              <a:buNone/>
              <a:defRPr/>
            </a:pPr>
            <a:endParaRPr lang="cs-CZ" altLang="cs-CZ" sz="2400" dirty="0"/>
          </a:p>
          <a:p>
            <a:pPr eaLnBrk="1" hangingPunct="1">
              <a:buFontTx/>
              <a:buNone/>
              <a:defRPr/>
            </a:pPr>
            <a:endParaRPr lang="cs-CZ" altLang="cs-CZ" sz="2800" dirty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</p:txBody>
      </p:sp>
      <p:pic>
        <p:nvPicPr>
          <p:cNvPr id="49155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47800"/>
            <a:ext cx="84963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763713" y="4221163"/>
            <a:ext cx="2592387" cy="11890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787900" y="5084763"/>
            <a:ext cx="2447925" cy="431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4009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3" y="0"/>
            <a:ext cx="7777162" cy="45720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cs-CZ" sz="2600" b="1" dirty="0"/>
              <a:t>Anopress </a:t>
            </a:r>
            <a:r>
              <a:rPr lang="cs-CZ" altLang="cs-CZ" sz="2600" b="1" dirty="0"/>
              <a:t>– otevřený profil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b="1" dirty="0"/>
          </a:p>
          <a:p>
            <a:pPr eaLnBrk="1" hangingPunct="1">
              <a:buFontTx/>
              <a:buNone/>
              <a:defRPr/>
            </a:pPr>
            <a:endParaRPr lang="cs-CZ" altLang="cs-CZ" b="1" dirty="0"/>
          </a:p>
          <a:p>
            <a:pPr eaLnBrk="1" hangingPunct="1">
              <a:buFontTx/>
              <a:buNone/>
              <a:defRPr/>
            </a:pPr>
            <a:r>
              <a:rPr lang="cs-CZ" altLang="cs-CZ" sz="2400" b="1" i="1" dirty="0"/>
              <a:t>                  </a:t>
            </a:r>
            <a:endParaRPr lang="cs-CZ" altLang="cs-CZ" dirty="0"/>
          </a:p>
          <a:p>
            <a:pPr eaLnBrk="1" hangingPunct="1">
              <a:buFontTx/>
              <a:buNone/>
              <a:defRPr/>
            </a:pPr>
            <a:endParaRPr lang="cs-CZ" altLang="cs-CZ" dirty="0"/>
          </a:p>
          <a:p>
            <a:pPr eaLnBrk="1" hangingPunct="1">
              <a:buFontTx/>
              <a:buNone/>
              <a:defRPr/>
            </a:pPr>
            <a:endParaRPr lang="cs-CZ" altLang="cs-CZ" sz="2400" dirty="0"/>
          </a:p>
          <a:p>
            <a:pPr eaLnBrk="1" hangingPunct="1">
              <a:buFontTx/>
              <a:buNone/>
              <a:defRPr/>
            </a:pPr>
            <a:endParaRPr lang="cs-CZ" altLang="cs-CZ" sz="2800" dirty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</p:txBody>
      </p:sp>
      <p:pic>
        <p:nvPicPr>
          <p:cNvPr id="50179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4254500"/>
            <a:ext cx="72580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075"/>
            <a:ext cx="83153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795963" y="2060575"/>
            <a:ext cx="863600" cy="2889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885950" y="4254500"/>
            <a:ext cx="7258050" cy="248761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10" name="Přímá spojnice se šipkou 9"/>
          <p:cNvCxnSpPr>
            <a:endCxn id="5" idx="3"/>
          </p:cNvCxnSpPr>
          <p:nvPr/>
        </p:nvCxnSpPr>
        <p:spPr>
          <a:xfrm flipH="1">
            <a:off x="6659563" y="2205038"/>
            <a:ext cx="72072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4" name="TextovéPole 11"/>
          <p:cNvSpPr txBox="1">
            <a:spLocks noChangeArrowheads="1"/>
          </p:cNvSpPr>
          <p:nvPr/>
        </p:nvSpPr>
        <p:spPr bwMode="auto">
          <a:xfrm>
            <a:off x="7451725" y="1916113"/>
            <a:ext cx="1584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vybraný profil</a:t>
            </a:r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1331913" y="5300663"/>
            <a:ext cx="5540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6" name="TextovéPole 14"/>
          <p:cNvSpPr txBox="1">
            <a:spLocks noChangeArrowheads="1"/>
          </p:cNvSpPr>
          <p:nvPr/>
        </p:nvSpPr>
        <p:spPr bwMode="auto">
          <a:xfrm>
            <a:off x="250825" y="4797425"/>
            <a:ext cx="1081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články v daném profilu</a:t>
            </a:r>
          </a:p>
        </p:txBody>
      </p:sp>
    </p:spTree>
    <p:extLst>
      <p:ext uri="{BB962C8B-B14F-4D97-AF65-F5344CB8AC3E}">
        <p14:creationId xmlns:p14="http://schemas.microsoft.com/office/powerpoint/2010/main" val="22076696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2420888"/>
            <a:ext cx="8569325" cy="45458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</a:rPr>
              <a:t>Vytvoření účtu v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hlinkClick r:id="rId4"/>
              </a:rPr>
              <a:t>EndNote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hlinkClick r:id="rId4"/>
              </a:rPr>
              <a:t> Web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457200" lvl="0" indent="-457200">
              <a:spcBef>
                <a:spcPct val="20000"/>
              </a:spcBef>
              <a:buFont typeface="+mj-lt"/>
              <a:buAutoNum type="arabicParenR"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</a:rPr>
              <a:t>Vyhledání záznamů v databázi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</a:rPr>
              <a:t>Sage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</a:rPr>
              <a:t> a jejich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("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Download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selected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citations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" 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nahoře pod záznamy).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457200" lvl="0" indent="-457200">
              <a:spcBef>
                <a:spcPct val="20000"/>
              </a:spcBef>
              <a:buFont typeface="+mj-lt"/>
              <a:buAutoNum type="arabicParenR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Poté zvolit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"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Format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" - 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EndNote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a kliknout na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"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Download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Citation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".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457200" lvl="0" indent="-457200">
              <a:spcBef>
                <a:spcPct val="20000"/>
              </a:spcBef>
              <a:buFont typeface="+mj-lt"/>
              <a:buAutoNum type="arabicParenR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Objeví se další stránka s hláškou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"Otevíráte soubor"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– např. sage_dsna9.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enw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. Zvolte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"uložit " 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(soubor se uloží mezi stažené soubory v PC).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0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03" name="TextovéPole 2"/>
          <p:cNvSpPr txBox="1">
            <a:spLocks noChangeArrowheads="1"/>
          </p:cNvSpPr>
          <p:nvPr/>
        </p:nvSpPr>
        <p:spPr bwMode="auto">
          <a:xfrm>
            <a:off x="611560" y="1196751"/>
            <a:ext cx="842448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0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Export záznamů z databáze </a:t>
            </a:r>
            <a:r>
              <a:rPr kumimoji="0" lang="cs-CZ" altLang="cs-CZ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Sage</a:t>
            </a:r>
            <a:r>
              <a:rPr kumimoji="0" lang="cs-CZ" altLang="cs-CZ" sz="30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do citačního software </a:t>
            </a:r>
            <a:r>
              <a:rPr kumimoji="0" lang="cs-CZ" altLang="cs-CZ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EndNote</a:t>
            </a:r>
            <a:r>
              <a:rPr kumimoji="0" lang="cs-CZ" altLang="cs-CZ" sz="30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Web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2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532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929188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Téma a klíčová slova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/>
              <a:t> </a:t>
            </a:r>
            <a:r>
              <a:rPr lang="cs-CZ" altLang="cs-CZ" dirty="0" err="1"/>
              <a:t>Boolovský</a:t>
            </a:r>
            <a:r>
              <a:rPr lang="cs-CZ" altLang="cs-CZ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39535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ovéPole 1"/>
          <p:cNvSpPr txBox="1">
            <a:spLocks noChangeArrowheads="1"/>
          </p:cNvSpPr>
          <p:nvPr/>
        </p:nvSpPr>
        <p:spPr bwMode="auto">
          <a:xfrm>
            <a:off x="468313" y="1125538"/>
            <a:ext cx="8567737" cy="635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lvl="0">
              <a:defRPr/>
            </a:pPr>
            <a:r>
              <a:rPr lang="cs-CZ" sz="2500" dirty="0">
                <a:solidFill>
                  <a:prstClr val="black"/>
                </a:solidFill>
                <a:latin typeface="Calibri"/>
              </a:rPr>
              <a:t>5)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Otevřete si 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citační </a:t>
            </a:r>
            <a:r>
              <a:rPr lang="cs-CZ" sz="2400" dirty="0" err="1">
                <a:solidFill>
                  <a:prstClr val="black"/>
                </a:solidFill>
                <a:latin typeface="Calibri"/>
              </a:rPr>
              <a:t>manager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dirty="0" err="1">
                <a:solidFill>
                  <a:prstClr val="black"/>
                </a:solidFill>
                <a:latin typeface="Calibri"/>
                <a:hlinkClick r:id="rId3"/>
              </a:rPr>
              <a:t>EndNote</a:t>
            </a:r>
            <a:r>
              <a:rPr lang="cs-CZ" sz="2400" dirty="0">
                <a:solidFill>
                  <a:prstClr val="black"/>
                </a:solidFill>
                <a:latin typeface="Calibri"/>
                <a:hlinkClick r:id="rId3"/>
              </a:rPr>
              <a:t> Web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a přihlaste se</a:t>
            </a:r>
          </a:p>
          <a:p>
            <a:pPr lvl="0"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     pomocí zvolených přihlašovacích údajů.</a:t>
            </a:r>
          </a:p>
          <a:p>
            <a:pPr lvl="0">
              <a:defRPr/>
            </a:pPr>
            <a:endParaRPr lang="cs-CZ" sz="1100" dirty="0">
              <a:solidFill>
                <a:prstClr val="black"/>
              </a:solidFill>
              <a:latin typeface="Calibri"/>
            </a:endParaRPr>
          </a:p>
          <a:p>
            <a:pPr lvl="0" algn="just"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6) V hlavním menu zvolte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"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Collect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– Import 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References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". 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Vyberte </a:t>
            </a:r>
          </a:p>
          <a:p>
            <a:pPr lvl="0" algn="just"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    v polích: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"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File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" 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(např. sage_dsna9.</a:t>
            </a:r>
            <a:r>
              <a:rPr lang="cs-CZ" sz="2400" u="sng" dirty="0">
                <a:solidFill>
                  <a:prstClr val="black"/>
                </a:solidFill>
                <a:latin typeface="Calibri"/>
              </a:rPr>
              <a:t>enw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),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"Import 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Option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-   </a:t>
            </a:r>
          </a:p>
          <a:p>
            <a:pPr lvl="0" algn="just"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    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EndNote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Import ",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"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To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"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zvolte složku,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do které chcete záznamy </a:t>
            </a:r>
          </a:p>
          <a:p>
            <a:pPr lvl="0" algn="just"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    přidat, případně si vytvořte novou (</a:t>
            </a:r>
            <a:r>
              <a:rPr lang="cs-CZ" sz="2400" dirty="0" err="1">
                <a:solidFill>
                  <a:prstClr val="black"/>
                </a:solidFill>
                <a:latin typeface="Calibri"/>
              </a:rPr>
              <a:t>Organize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– </a:t>
            </a:r>
            <a:r>
              <a:rPr lang="cs-CZ" sz="2400" dirty="0" err="1">
                <a:solidFill>
                  <a:prstClr val="black"/>
                </a:solidFill>
                <a:latin typeface="Calibri"/>
              </a:rPr>
              <a:t>Manage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My</a:t>
            </a:r>
          </a:p>
          <a:p>
            <a:pPr lvl="0" algn="just"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    Group).</a:t>
            </a:r>
          </a:p>
          <a:p>
            <a:pPr lvl="0">
              <a:defRPr/>
            </a:pPr>
            <a:endParaRPr lang="cs-CZ" sz="1100" dirty="0">
              <a:solidFill>
                <a:prstClr val="black"/>
              </a:solidFill>
              <a:latin typeface="Calibri"/>
            </a:endParaRPr>
          </a:p>
          <a:p>
            <a:pPr lvl="0"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7) Objeví se hláška sdělující, kolik záznamů bylo naimportováno </a:t>
            </a:r>
          </a:p>
          <a:p>
            <a:pPr lvl="0"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    (např. "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references were imported into "</a:t>
            </a:r>
            <a:r>
              <a:rPr lang="cs-CZ" sz="2400" dirty="0" err="1">
                <a:solidFill>
                  <a:prstClr val="black"/>
                </a:solidFill>
                <a:latin typeface="Calibri"/>
              </a:rPr>
              <a:t>Political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Science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" </a:t>
            </a: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lvl="0"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  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group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Pozn. U </a:t>
            </a: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databáze ProQuest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proces obdobný s tím rozdílem, že je zapotřebí záznamy pomocí funkce "…Další" uložit do formátu RIS. Poté je do </a:t>
            </a:r>
            <a:r>
              <a:rPr kumimoji="0" lang="cs-CZ" alt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EndNote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Webu nahrajete pomocí záložky "</a:t>
            </a:r>
            <a:r>
              <a:rPr kumimoji="0" lang="cs-CZ" alt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Collect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" – „Import </a:t>
            </a:r>
            <a:r>
              <a:rPr kumimoji="0" lang="cs-CZ" alt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References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 (zvolíte soubor s příponou .</a:t>
            </a:r>
            <a:r>
              <a:rPr kumimoji="0" lang="cs-CZ" alt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ris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jako "Import </a:t>
            </a:r>
            <a:r>
              <a:rPr kumimoji="0" lang="cs-CZ" alt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Option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" zadáte " "ProQuest").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2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0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6466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" name="Obdélník 1"/>
          <p:cNvSpPr/>
          <p:nvPr/>
        </p:nvSpPr>
        <p:spPr>
          <a:xfrm>
            <a:off x="1661748" y="1412776"/>
            <a:ext cx="5820504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altLang="cs-CZ" sz="7200" b="1" dirty="0">
                <a:solidFill>
                  <a:schemeClr val="bg1"/>
                </a:solidFill>
              </a:rPr>
              <a:t>Zadání </a:t>
            </a:r>
          </a:p>
          <a:p>
            <a:pPr algn="ctr"/>
            <a:r>
              <a:rPr lang="cs-CZ" altLang="cs-CZ" sz="7200" b="1" dirty="0">
                <a:solidFill>
                  <a:schemeClr val="bg1"/>
                </a:solidFill>
              </a:rPr>
              <a:t>2. praktického </a:t>
            </a:r>
          </a:p>
          <a:p>
            <a:pPr algn="ctr"/>
            <a:r>
              <a:rPr lang="cs-CZ" altLang="cs-CZ" sz="7200" b="1" dirty="0">
                <a:solidFill>
                  <a:schemeClr val="bg1"/>
                </a:solidFill>
              </a:rPr>
              <a:t>úkolu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6736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920" y="1144446"/>
            <a:ext cx="8928992" cy="936104"/>
          </a:xfrm>
        </p:spPr>
        <p:txBody>
          <a:bodyPr>
            <a:noAutofit/>
          </a:bodyPr>
          <a:lstStyle/>
          <a:p>
            <a:pPr algn="l"/>
            <a:r>
              <a:rPr lang="cs-CZ" sz="3200" b="1" dirty="0"/>
              <a:t/>
            </a:r>
            <a:br>
              <a:rPr lang="cs-CZ" sz="3200" b="1" dirty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1932" y="2097169"/>
            <a:ext cx="8712968" cy="511256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altLang="cs-CZ" sz="2400" dirty="0"/>
              <a:t>STEINEROVÁ, Jela; GREŠKOVÁ, Mirka; ILAVSKÁ, Jana. </a:t>
            </a:r>
            <a:r>
              <a:rPr lang="cs-CZ" altLang="cs-CZ" sz="2400" i="1" dirty="0" err="1"/>
              <a:t>Informačné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stratégie</a:t>
            </a:r>
            <a:r>
              <a:rPr lang="cs-CZ" altLang="cs-CZ" sz="2400" i="1" dirty="0"/>
              <a:t> v </a:t>
            </a:r>
            <a:r>
              <a:rPr lang="cs-CZ" altLang="cs-CZ" sz="2400" i="1" dirty="0" err="1"/>
              <a:t>elektronickom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prostredí</a:t>
            </a:r>
            <a:r>
              <a:rPr lang="cs-CZ" altLang="cs-CZ" sz="2400" dirty="0"/>
              <a:t>. 1. vyd. Bratislava: Univerzita Komenského v Bratislavě, 2010, 190 s. ISBN 9788022328487.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1144446"/>
            <a:ext cx="77768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50101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492896"/>
            <a:ext cx="8229600" cy="38884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Děkujeme Vám za pozornost</a:t>
            </a:r>
          </a:p>
          <a:p>
            <a:pPr marL="0" indent="0" algn="ctr">
              <a:spcBef>
                <a:spcPct val="0"/>
              </a:spcBef>
              <a:buNone/>
            </a:pPr>
            <a:endParaRPr lang="cs-CZ" altLang="cs-CZ" dirty="0"/>
          </a:p>
          <a:p>
            <a:pPr marL="0" indent="0" algn="ctr">
              <a:spcBef>
                <a:spcPct val="0"/>
              </a:spcBef>
              <a:buNone/>
            </a:pPr>
            <a:endParaRPr lang="cs-CZ" altLang="cs-CZ" b="1" dirty="0"/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dirty="0">
                <a:solidFill>
                  <a:schemeClr val="bg1"/>
                </a:solidFill>
              </a:rPr>
              <a:t>Ing. Martina Nedomová, </a:t>
            </a:r>
            <a:r>
              <a:rPr lang="cs-CZ" altLang="cs-CZ" dirty="0" err="1">
                <a:solidFill>
                  <a:schemeClr val="bg1"/>
                </a:solidFill>
              </a:rPr>
              <a:t>DiS</a:t>
            </a:r>
            <a:r>
              <a:rPr lang="cs-CZ" altLang="cs-CZ" dirty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b="1" dirty="0" err="1">
                <a:hlinkClick r:id="rId3"/>
              </a:rPr>
              <a:t>nedomova</a:t>
            </a:r>
            <a:r>
              <a:rPr lang="en-US" altLang="cs-CZ" b="1" dirty="0">
                <a:hlinkClick r:id="rId3"/>
              </a:rPr>
              <a:t>@fss.muni.cz</a:t>
            </a:r>
            <a:endParaRPr lang="cs-CZ" altLang="cs-CZ" b="1" dirty="0"/>
          </a:p>
          <a:p>
            <a:pPr marL="0" indent="0" algn="ctr">
              <a:spcBef>
                <a:spcPct val="0"/>
              </a:spcBef>
              <a:buNone/>
            </a:pPr>
            <a:endParaRPr lang="cs-CZ" altLang="cs-CZ" b="1" dirty="0"/>
          </a:p>
          <a:p>
            <a:pPr marL="0" indent="0" algn="ctr">
              <a:spcBef>
                <a:spcPct val="0"/>
              </a:spcBef>
              <a:buNone/>
            </a:pPr>
            <a:r>
              <a:rPr lang="cs-CZ" b="1" dirty="0" err="1">
                <a:hlinkClick r:id="rId4"/>
              </a:rPr>
              <a:t>infozdroje</a:t>
            </a:r>
            <a:r>
              <a:rPr lang="en-US" b="1" dirty="0">
                <a:hlinkClick r:id="rId4"/>
              </a:rPr>
              <a:t>@</a:t>
            </a:r>
            <a:r>
              <a:rPr lang="cs-CZ" b="1" dirty="0">
                <a:hlinkClick r:id="rId4"/>
              </a:rPr>
              <a:t>fss.muni.cz</a:t>
            </a:r>
            <a:endParaRPr lang="cs-CZ" b="1" dirty="0"/>
          </a:p>
          <a:p>
            <a:pPr marL="0" indent="0" algn="ctr">
              <a:spcBef>
                <a:spcPct val="0"/>
              </a:spcBef>
              <a:buNone/>
            </a:pPr>
            <a:endParaRPr lang="cs-CZ" b="1" dirty="0"/>
          </a:p>
          <a:p>
            <a:pPr marL="0" indent="0" algn="ctr">
              <a:spcBef>
                <a:spcPct val="0"/>
              </a:spcBef>
              <a:buNone/>
            </a:pPr>
            <a:endParaRPr lang="en-US" altLang="cs-CZ" b="1" dirty="0"/>
          </a:p>
          <a:p>
            <a:pPr marL="0" indent="0">
              <a:buNone/>
            </a:pPr>
            <a:endParaRPr lang="en-US" altLang="cs-CZ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3340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Téma a klíčová slova</a:t>
            </a:r>
            <a:endParaRPr lang="cs-CZ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200000"/>
              </a:lnSpc>
              <a:spcBef>
                <a:spcPct val="30000"/>
              </a:spcBef>
              <a:buNone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1) Zamyslete se o čem chcete psát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 je nutné mít dost informací o daném tématu (pokud se studiem problematiky začínáte, nebojte se využít učebnice, encyklopedie, radu vyučujícího apod.)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2) Zformulujte téma nebo problém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 lze využít tzv. </a:t>
            </a:r>
            <a:r>
              <a:rPr lang="cs-CZ" altLang="cs-CZ" sz="3200" b="1" dirty="0">
                <a:solidFill>
                  <a:schemeClr val="bg1">
                    <a:lumMod val="50000"/>
                  </a:schemeClr>
                </a:solidFill>
              </a:rPr>
              <a:t>myšlenkových map </a:t>
            </a: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- grafické znázornění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     tématu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4381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064895" cy="587901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5536" y="6369278"/>
            <a:ext cx="9793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Zdroj: https://s-media-cache-ak0.pinimg.com/736x/b1/8c/7d/b18c7dde7e01870bd4715b308241c155.jpg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076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 a klíčová slova II.</a:t>
            </a:r>
            <a:endParaRPr lang="cs-CZ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5040560"/>
          </a:xfrm>
        </p:spPr>
        <p:txBody>
          <a:bodyPr>
            <a:normAutofit fontScale="70000" lnSpcReduction="20000"/>
          </a:bodyPr>
          <a:lstStyle/>
          <a:p>
            <a:pPr marL="0" indent="457200">
              <a:lnSpc>
                <a:spcPct val="120000"/>
              </a:lnSpc>
              <a:spcBef>
                <a:spcPct val="30000"/>
              </a:spcBef>
              <a:buNone/>
            </a:pP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3) Vyjádřete téma ve formě</a:t>
            </a:r>
            <a:endParaRPr lang="cs-CZ" altLang="cs-CZ" sz="3100" i="1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cs-CZ" altLang="cs-CZ" sz="3100" b="1" dirty="0">
                <a:solidFill>
                  <a:schemeClr val="bg1">
                    <a:lumMod val="50000"/>
                  </a:schemeClr>
                </a:solidFill>
              </a:rPr>
              <a:t> klíčových slov (hesel) 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- používejte zejména </a:t>
            </a:r>
            <a:r>
              <a:rPr lang="cs-CZ" altLang="cs-CZ" sz="3100" b="1" i="1" dirty="0">
                <a:solidFill>
                  <a:schemeClr val="bg1">
                    <a:lumMod val="50000"/>
                  </a:schemeClr>
                </a:solidFill>
              </a:rPr>
              <a:t>podstatná jména</a:t>
            </a:r>
            <a:r>
              <a:rPr lang="cs-CZ" altLang="cs-CZ" sz="31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lvl="2">
              <a:lnSpc>
                <a:spcPct val="120000"/>
              </a:lnSpc>
              <a:buFontTx/>
              <a:buChar char="-"/>
            </a:pP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příd. jména, zájmena a slovesa pouze pokud jsou opravdu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    nezbytné</a:t>
            </a:r>
          </a:p>
          <a:p>
            <a:pPr lvl="2">
              <a:lnSpc>
                <a:spcPct val="120000"/>
              </a:lnSpc>
              <a:buFontTx/>
              <a:buChar char="-"/>
            </a:pP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vyhýbejte se tzv. stop </a:t>
            </a:r>
            <a:r>
              <a:rPr lang="cs-CZ" altLang="cs-CZ" sz="3100" dirty="0" err="1">
                <a:solidFill>
                  <a:schemeClr val="bg1">
                    <a:lumMod val="50000"/>
                  </a:schemeClr>
                </a:solidFill>
              </a:rPr>
              <a:t>words</a:t>
            </a: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 (předložky, spojky, členy v 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    cizích jazycích)</a:t>
            </a:r>
            <a:endParaRPr lang="cs-CZ" altLang="cs-CZ" sz="3100" b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cs-CZ" altLang="cs-CZ" sz="3100" b="1" i="1" dirty="0">
                <a:solidFill>
                  <a:schemeClr val="bg1">
                    <a:lumMod val="50000"/>
                  </a:schemeClr>
                </a:solidFill>
              </a:rPr>
              <a:t>           př. marketingová komunikace; sociální sítě; propagace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3100" b="1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Pozn. v katalozích knihoven můžete nalézt i tzv. </a:t>
            </a:r>
            <a:r>
              <a:rPr lang="cs-CZ" altLang="cs-CZ" sz="3100" b="1" dirty="0">
                <a:solidFill>
                  <a:schemeClr val="bg1">
                    <a:lumMod val="50000"/>
                  </a:schemeClr>
                </a:solidFill>
              </a:rPr>
              <a:t>předmětová hesla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cs-CZ" altLang="cs-CZ" sz="3100" b="1" i="1" dirty="0">
                <a:solidFill>
                  <a:schemeClr val="bg1">
                    <a:lumMod val="50000"/>
                  </a:schemeClr>
                </a:solidFill>
              </a:rPr>
              <a:t>    př. novináři – Česko – 20.-21. st.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0443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00625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Téma a klíčová slova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/>
              <a:t> </a:t>
            </a:r>
            <a:r>
              <a:rPr lang="cs-CZ" altLang="cs-CZ" dirty="0" err="1"/>
              <a:t>Boolovský</a:t>
            </a:r>
            <a:r>
              <a:rPr lang="cs-CZ" altLang="cs-CZ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75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Další specifikace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507288" cy="475252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3000" b="1" dirty="0"/>
              <a:t> Před začátkem vlastního procesu vyhledávání je  </a:t>
            </a:r>
          </a:p>
          <a:p>
            <a:pPr marL="0" indent="0">
              <a:buNone/>
            </a:pPr>
            <a:r>
              <a:rPr lang="cs-CZ" altLang="cs-CZ" sz="3000" b="1" dirty="0"/>
              <a:t>     třeba si ujasnit: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časové rozmezí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typy dokumentů (např. odborné časopisy, kapitoly    z knih, příspěvky z konferencí, zpravodajství)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typ dat (text, audio, video)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jazyk dokumentů (většina světové produkce je v AJ)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b="1" dirty="0"/>
              <a:t>forma (odborná</a:t>
            </a:r>
            <a:r>
              <a:rPr lang="cs-CZ" altLang="cs-CZ" sz="3000" dirty="0"/>
              <a:t> x populárně naučná)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860132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5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Motiv5</Template>
  <TotalTime>811</TotalTime>
  <Words>1345</Words>
  <Application>Microsoft Office PowerPoint</Application>
  <PresentationFormat>Předvádění na obrazovce (4:3)</PresentationFormat>
  <Paragraphs>311</Paragraphs>
  <Slides>43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43</vt:i4>
      </vt:variant>
    </vt:vector>
  </HeadingPairs>
  <TitlesOfParts>
    <vt:vector size="50" baseType="lpstr">
      <vt:lpstr>Arial</vt:lpstr>
      <vt:lpstr>Calibri</vt:lpstr>
      <vt:lpstr>Tahoma</vt:lpstr>
      <vt:lpstr>Verdana</vt:lpstr>
      <vt:lpstr>Wingdings</vt:lpstr>
      <vt:lpstr>Motiv5</vt:lpstr>
      <vt:lpstr>template</vt:lpstr>
      <vt:lpstr>Základy práce s informačními zdroji pro bc. studenty ZUR</vt:lpstr>
      <vt:lpstr>Prezentace aplikace PowerPoint</vt:lpstr>
      <vt:lpstr>Prezentace aplikace PowerPoint</vt:lpstr>
      <vt:lpstr>Prezentace aplikace PowerPoint</vt:lpstr>
      <vt:lpstr>1. Téma a klíčová slova</vt:lpstr>
      <vt:lpstr> </vt:lpstr>
      <vt:lpstr>Téma a klíčová slova II.</vt:lpstr>
      <vt:lpstr>Prezentace aplikace PowerPoint</vt:lpstr>
      <vt:lpstr>2. Další specifikace </vt:lpstr>
      <vt:lpstr>Prezentace aplikace PowerPoint</vt:lpstr>
      <vt:lpstr> 3. Výběr zdrojů </vt:lpstr>
      <vt:lpstr>Prezentace aplikace PowerPoint</vt:lpstr>
      <vt:lpstr>Google (Scholar) - tipy pro vyhledávání </vt:lpstr>
      <vt:lpstr>Prezentace aplikace PowerPoint</vt:lpstr>
      <vt:lpstr>Prezentace aplikace PowerPoint</vt:lpstr>
      <vt:lpstr>4. Boolovský model </vt:lpstr>
      <vt:lpstr>Prezentace aplikace PowerPoint</vt:lpstr>
      <vt:lpstr>Operátor AND </vt:lpstr>
      <vt:lpstr>Operátor OR </vt:lpstr>
      <vt:lpstr>Operátor NOT </vt:lpstr>
      <vt:lpstr>Krácení termínů (truncation) </vt:lpstr>
      <vt:lpstr>Vyhledávání prostřednictvím fráze </vt:lpstr>
      <vt:lpstr>Prezentace aplikace PowerPoint</vt:lpstr>
      <vt:lpstr>5. Technika vyhledávání </vt:lpstr>
      <vt:lpstr>Prezentace aplikace PowerPoint</vt:lpstr>
      <vt:lpstr>6. Vlastní vyhledávací proces </vt:lpstr>
      <vt:lpstr>Máte-li málo výsledků vyhledávání: </vt:lpstr>
      <vt:lpstr>Máte-li mnoho výsledků vyhledávání: </vt:lpstr>
      <vt:lpstr>Prezentace aplikace PowerPoint</vt:lpstr>
      <vt:lpstr>7. Hodnocení vyhledaných záznamů </vt:lpstr>
      <vt:lpstr>Prezentace aplikace PowerPoint</vt:lpstr>
      <vt:lpstr>8. Další operace </vt:lpstr>
      <vt:lpstr>Praktické vyhledávání          v databázích                            a citační software EndNote Web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</vt:lpstr>
      <vt:lpstr>Prezentace aplikace PowerPoint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Aneta Pilátová</dc:creator>
  <cp:lastModifiedBy>Martina Nedomová</cp:lastModifiedBy>
  <cp:revision>42</cp:revision>
  <cp:lastPrinted>2017-08-10T13:22:38Z</cp:lastPrinted>
  <dcterms:created xsi:type="dcterms:W3CDTF">2017-08-02T08:11:17Z</dcterms:created>
  <dcterms:modified xsi:type="dcterms:W3CDTF">2017-11-13T12:31:50Z</dcterms:modified>
</cp:coreProperties>
</file>