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60"/>
  </p:notesMasterIdLst>
  <p:handoutMasterIdLst>
    <p:handoutMasterId r:id="rId61"/>
  </p:handoutMasterIdLst>
  <p:sldIdLst>
    <p:sldId id="256" r:id="rId3"/>
    <p:sldId id="257" r:id="rId4"/>
    <p:sldId id="260" r:id="rId5"/>
    <p:sldId id="267" r:id="rId6"/>
    <p:sldId id="261" r:id="rId7"/>
    <p:sldId id="262" r:id="rId8"/>
    <p:sldId id="264" r:id="rId9"/>
    <p:sldId id="314" r:id="rId10"/>
    <p:sldId id="315" r:id="rId11"/>
    <p:sldId id="319" r:id="rId12"/>
    <p:sldId id="263" r:id="rId13"/>
    <p:sldId id="265" r:id="rId14"/>
    <p:sldId id="266" r:id="rId15"/>
    <p:sldId id="272" r:id="rId16"/>
    <p:sldId id="271" r:id="rId17"/>
    <p:sldId id="274" r:id="rId18"/>
    <p:sldId id="270" r:id="rId19"/>
    <p:sldId id="268" r:id="rId20"/>
    <p:sldId id="309" r:id="rId21"/>
    <p:sldId id="310" r:id="rId22"/>
    <p:sldId id="311" r:id="rId23"/>
    <p:sldId id="313" r:id="rId24"/>
    <p:sldId id="273" r:id="rId25"/>
    <p:sldId id="269" r:id="rId26"/>
    <p:sldId id="307" r:id="rId27"/>
    <p:sldId id="276" r:id="rId28"/>
    <p:sldId id="275" r:id="rId29"/>
    <p:sldId id="277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83" r:id="rId38"/>
    <p:sldId id="282" r:id="rId39"/>
    <p:sldId id="281" r:id="rId40"/>
    <p:sldId id="280" r:id="rId41"/>
    <p:sldId id="279" r:id="rId42"/>
    <p:sldId id="278" r:id="rId43"/>
    <p:sldId id="293" r:id="rId44"/>
    <p:sldId id="292" r:id="rId45"/>
    <p:sldId id="304" r:id="rId46"/>
    <p:sldId id="298" r:id="rId47"/>
    <p:sldId id="305" r:id="rId48"/>
    <p:sldId id="303" r:id="rId49"/>
    <p:sldId id="316" r:id="rId50"/>
    <p:sldId id="302" r:id="rId51"/>
    <p:sldId id="300" r:id="rId52"/>
    <p:sldId id="299" r:id="rId53"/>
    <p:sldId id="306" r:id="rId54"/>
    <p:sldId id="295" r:id="rId55"/>
    <p:sldId id="291" r:id="rId56"/>
    <p:sldId id="296" r:id="rId57"/>
    <p:sldId id="318" r:id="rId58"/>
    <p:sldId id="258" r:id="rId5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260"/>
            <p14:sldId id="267"/>
            <p14:sldId id="261"/>
            <p14:sldId id="262"/>
            <p14:sldId id="264"/>
            <p14:sldId id="314"/>
            <p14:sldId id="315"/>
            <p14:sldId id="319"/>
            <p14:sldId id="263"/>
            <p14:sldId id="265"/>
            <p14:sldId id="266"/>
            <p14:sldId id="272"/>
            <p14:sldId id="271"/>
            <p14:sldId id="274"/>
            <p14:sldId id="270"/>
            <p14:sldId id="268"/>
            <p14:sldId id="309"/>
            <p14:sldId id="310"/>
            <p14:sldId id="311"/>
            <p14:sldId id="313"/>
            <p14:sldId id="273"/>
            <p14:sldId id="269"/>
            <p14:sldId id="307"/>
            <p14:sldId id="276"/>
            <p14:sldId id="275"/>
            <p14:sldId id="277"/>
            <p14:sldId id="285"/>
            <p14:sldId id="284"/>
            <p14:sldId id="286"/>
            <p14:sldId id="287"/>
            <p14:sldId id="288"/>
            <p14:sldId id="289"/>
            <p14:sldId id="290"/>
            <p14:sldId id="283"/>
            <p14:sldId id="282"/>
            <p14:sldId id="281"/>
            <p14:sldId id="280"/>
            <p14:sldId id="279"/>
            <p14:sldId id="278"/>
            <p14:sldId id="293"/>
            <p14:sldId id="292"/>
            <p14:sldId id="304"/>
            <p14:sldId id="298"/>
            <p14:sldId id="305"/>
            <p14:sldId id="303"/>
            <p14:sldId id="316"/>
            <p14:sldId id="302"/>
            <p14:sldId id="300"/>
            <p14:sldId id="299"/>
            <p14:sldId id="306"/>
            <p14:sldId id="295"/>
            <p14:sldId id="291"/>
            <p14:sldId id="296"/>
            <p14:sldId id="31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FFFF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29" autoAdjust="0"/>
  </p:normalViewPr>
  <p:slideViewPr>
    <p:cSldViewPr>
      <p:cViewPr varScale="1">
        <p:scale>
          <a:sx n="68" d="100"/>
          <a:sy n="68" d="100"/>
        </p:scale>
        <p:origin x="6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6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96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091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32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43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9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21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376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427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22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890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72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799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980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2190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071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124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197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873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93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06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550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34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265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924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3041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6606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396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58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28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7589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4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87905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675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3694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0106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8507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4681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9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7487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3266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5863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121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288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94117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985885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6327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28927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6972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489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50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586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361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34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9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856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2322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7095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6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6093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785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70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816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16464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260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95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618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1042988" y="4008438"/>
            <a:ext cx="7777162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68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6.11.2017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3192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C6-OXKKngN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dzur.fss.muni.cz/informace-pro-studenty/bakalarske-a-diplomove-pra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sluzby.php?podsekce=36" TargetMode="External"/><Relationship Id="rId5" Type="http://schemas.openxmlformats.org/officeDocument/2006/relationships/hyperlink" Target="http://knihovna.fss.muni.cz/sluzby.php?podsekce=5" TargetMode="External"/><Relationship Id="rId4" Type="http://schemas.openxmlformats.org/officeDocument/2006/relationships/hyperlink" Target="http://knihovna.fss.muni.cz/sluzby.php?podsekce=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zdroje.muni.cz/" TargetMode="External"/><Relationship Id="rId4" Type="http://schemas.openxmlformats.org/officeDocument/2006/relationships/hyperlink" Target="http://knihovna.fss.muni.cz/ezdroj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vzdaleny_pristup/?lang=c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ukol=2&amp;podsekce=16&amp;id=145&amp;letter=M#a145" TargetMode="External"/><Relationship Id="rId5" Type="http://schemas.openxmlformats.org/officeDocument/2006/relationships/hyperlink" Target="http://knihovna.fss.muni.cz/ezdroje.php?ukol=2&amp;podsekce=16&amp;id=54&amp;letter=J#a54" TargetMode="External"/><Relationship Id="rId4" Type="http://schemas.openxmlformats.org/officeDocument/2006/relationships/hyperlink" Target="http://highwire.stanford.edu/lists/freeart.dt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2&amp;subukol=1&amp;id=6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ds.b.ebscohost.com/eds/search/basic?sid=660461a7-71a3-4cd1-a82c-1cff7d896848@sessionmgr198&amp;vid=0&amp;hid=113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://www.ereading.cz/cs/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://www.tandfebooks.com/" TargetMode="External"/><Relationship Id="rId4" Type="http://schemas.openxmlformats.org/officeDocument/2006/relationships/hyperlink" Target="https://aleph.muni.cz/F" TargetMode="External"/><Relationship Id="rId9" Type="http://schemas.openxmlformats.org/officeDocument/2006/relationships/hyperlink" Target="http://knowledge.sagepub.com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ooks.google.com/" TargetMode="External"/><Relationship Id="rId5" Type="http://schemas.openxmlformats.org/officeDocument/2006/relationships/hyperlink" Target="http://doabooks.org/doab" TargetMode="External"/><Relationship Id="rId4" Type="http://schemas.openxmlformats.org/officeDocument/2006/relationships/hyperlink" Target="http://www.oapen.org/home?brand=oap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ressreader.com/" TargetMode="External"/><Relationship Id="rId4" Type="http://schemas.openxmlformats.org/officeDocument/2006/relationships/hyperlink" Target="http://muj.anopress.cz/Search/PagesAuth/My_Search.aspx?f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pqdtopen.proquest.com/search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rt-europe.eu/basic-search.php" TargetMode="Externa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a.gov/library/publications/the-world-factbook/" TargetMode="External"/><Relationship Id="rId4" Type="http://schemas.openxmlformats.org/officeDocument/2006/relationships/hyperlink" Target="http://infotrac.galegroup.com/itweb/masaryk?db=GVR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holar.google.com/" TargetMode="External"/><Relationship Id="rId5" Type="http://schemas.openxmlformats.org/officeDocument/2006/relationships/hyperlink" Target="http://www.icpsr.umich.edu/icpsrweb/landing.jsp" TargetMode="External"/><Relationship Id="rId4" Type="http://schemas.openxmlformats.org/officeDocument/2006/relationships/hyperlink" Target="http://www.ssrn.com/en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://35d50322364c5467929d-116d0a662068ba1c259eb7735f950309.r77.cf2.rackcdn.com/Example%20Education%20maps/science%20investigation.png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736x/b1/8c/7d/b18c7dde7e01870bd4715b308241c155.jpg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4" Type="http://schemas.openxmlformats.org/officeDocument/2006/relationships/hyperlink" Target="http://cathryno.global2.vic.edu.au/2010/05/08/deep-web-vs-surface-web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mazancov@fss.muni.c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3140968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ZUR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68701"/>
            <a:ext cx="4896544" cy="1368152"/>
          </a:xfrm>
        </p:spPr>
        <p:txBody>
          <a:bodyPr/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652120" y="5768701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6. 11. 2017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79512" y="3573016"/>
            <a:ext cx="172819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83768" y="4509120"/>
            <a:ext cx="172819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23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119675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gramotnost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348880"/>
            <a:ext cx="8640960" cy="37772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altLang="cs-CZ" sz="3000" b="1" dirty="0" smtClean="0"/>
              <a:t>→  Rozpoznání </a:t>
            </a:r>
            <a:r>
              <a:rPr lang="cs-CZ" altLang="cs-CZ" sz="3000" b="1" dirty="0"/>
              <a:t>informační potřeby</a:t>
            </a:r>
            <a:endParaRPr lang="cs-CZ" altLang="cs-CZ" sz="3000" dirty="0"/>
          </a:p>
          <a:p>
            <a:pPr>
              <a:defRPr/>
            </a:pPr>
            <a:endParaRPr lang="cs-CZ" altLang="cs-CZ" sz="3000" dirty="0"/>
          </a:p>
          <a:p>
            <a:pPr indent="457200">
              <a:lnSpc>
                <a:spcPct val="11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Schopnost </a:t>
            </a:r>
            <a:r>
              <a:rPr lang="cs-CZ" altLang="cs-CZ" sz="3000" b="1" dirty="0"/>
              <a:t>informaci: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nalézt</a:t>
            </a:r>
            <a:r>
              <a:rPr lang="cs-CZ" altLang="cs-CZ" sz="3000" dirty="0"/>
              <a:t> – znalost informačních zdrojů a </a:t>
            </a:r>
            <a:r>
              <a:rPr lang="cs-CZ" altLang="cs-CZ" sz="3000" dirty="0" smtClean="0"/>
              <a:t>   </a:t>
            </a:r>
          </a:p>
          <a:p>
            <a:pPr lvl="1" indent="0">
              <a:lnSpc>
                <a:spcPct val="110000"/>
              </a:lnSpc>
              <a:spcBef>
                <a:spcPts val="130"/>
              </a:spcBef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 vyhledávacích </a:t>
            </a:r>
            <a:r>
              <a:rPr lang="cs-CZ" altLang="cs-CZ" sz="3000" dirty="0"/>
              <a:t>strategií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vyhodnotit</a:t>
            </a:r>
            <a:r>
              <a:rPr lang="cs-CZ" altLang="cs-CZ" sz="3000" dirty="0"/>
              <a:t> – užitečnost/relevance</a:t>
            </a:r>
          </a:p>
          <a:p>
            <a:pPr lvl="1" indent="457200">
              <a:lnSpc>
                <a:spcPct val="110000"/>
              </a:lnSpc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použít</a:t>
            </a:r>
            <a:r>
              <a:rPr lang="cs-CZ" altLang="cs-CZ" sz="3000" dirty="0"/>
              <a:t> – pro daný účel, znalost autorského </a:t>
            </a:r>
            <a:endParaRPr lang="cs-CZ" altLang="cs-CZ" sz="3000" dirty="0" smtClean="0"/>
          </a:p>
          <a:p>
            <a:pPr lvl="1" indent="0">
              <a:lnSpc>
                <a:spcPct val="110000"/>
              </a:lnSpc>
              <a:spcBef>
                <a:spcPts val="130"/>
              </a:spcBef>
              <a:buNone/>
              <a:defRPr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zákona</a:t>
            </a:r>
            <a:r>
              <a:rPr lang="cs-CZ" altLang="cs-CZ" sz="3000" dirty="0"/>
              <a:t>, problematiky citování a plagiátorství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582340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</a:rPr>
              <a:t>Psaní odborných (závěrečných) prací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Propagační 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video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Západočeské univerzity v Plzni</a:t>
            </a:r>
            <a:endParaRPr 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Metodika psaní odborných prací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20480"/>
          </a:xfrm>
        </p:spPr>
        <p:txBody>
          <a:bodyPr>
            <a:normAutofit lnSpcReduction="10000"/>
          </a:bodyPr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dirty="0"/>
              <a:t>Dostatek času</a:t>
            </a:r>
            <a:r>
              <a:rPr lang="cs-CZ" altLang="cs-CZ" b="1" dirty="0"/>
              <a:t> </a:t>
            </a:r>
            <a:r>
              <a:rPr lang="cs-CZ" altLang="cs-CZ" dirty="0"/>
              <a:t>pro vyhledání a nastudovaní    </a:t>
            </a:r>
            <a:r>
              <a:rPr lang="cs-CZ" altLang="cs-CZ" dirty="0" smtClean="0"/>
              <a:t>  příslušné </a:t>
            </a:r>
            <a:r>
              <a:rPr lang="cs-CZ" altLang="cs-CZ" dirty="0"/>
              <a:t>literatury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Vypracování námětu závěrečné práce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Vymezení času potřebného k sepsání textu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 Dodržení všech předepsaných formálních a odborných </a:t>
            </a:r>
            <a:r>
              <a:rPr lang="cs-CZ" altLang="cs-CZ" dirty="0" smtClean="0"/>
              <a:t>náležitostí</a:t>
            </a:r>
          </a:p>
          <a:p>
            <a:pPr marL="432000" indent="-432000">
              <a:spcBef>
                <a:spcPts val="1200"/>
              </a:spcBef>
              <a:buFont typeface="Wingdings" panose="05000000000000000000" pitchFamily="2" charset="2"/>
              <a:buChar char="q"/>
            </a:pPr>
            <a:endParaRPr lang="cs-CZ" altLang="cs-CZ" sz="2000" dirty="0"/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Pravidla pro psaní závěrečné práce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7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/>
              <a:t>Obhajoba </a:t>
            </a:r>
            <a:r>
              <a:rPr lang="cs-CZ" altLang="cs-CZ" sz="3000" dirty="0" smtClean="0"/>
              <a:t>- </a:t>
            </a:r>
            <a:r>
              <a:rPr lang="cs-CZ" altLang="cs-CZ" sz="3000" dirty="0"/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7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8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tématu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Podívat se do </a:t>
            </a:r>
            <a:r>
              <a:rPr lang="cs-CZ" altLang="cs-CZ" dirty="0">
                <a:hlinkClick r:id="rId4"/>
              </a:rPr>
              <a:t>Archivu závěrečných prací IS MU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Případně na práce jiných univerzit: </a:t>
            </a:r>
            <a:r>
              <a:rPr lang="cs-CZ" altLang="cs-CZ" dirty="0">
                <a:hlinkClick r:id="rId5"/>
              </a:rPr>
              <a:t>Vysokoškolské kvalifikační práce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64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81075"/>
            <a:ext cx="88392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85515"/>
            <a:ext cx="8229600" cy="504056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 kurzu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85893"/>
            <a:ext cx="8229600" cy="48356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informacemi, základy EIZ, 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vyhledávacích technik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tvorba rešeršního dotazu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praktické vyhledávání v oborových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Citace, citování, plagiátorství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základní terminologie, citační styly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základy citování jednotlivých druhů dokumentů</a:t>
            </a:r>
          </a:p>
          <a:p>
            <a:pPr marL="800100" lvl="1" indent="-34290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200" dirty="0"/>
              <a:t>citační software, zvláštnosti citování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600" b="1" dirty="0"/>
              <a:t>Práce s elektronickými informačními zdroji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EBSCO Discovery </a:t>
            </a:r>
            <a:r>
              <a:rPr lang="cs-CZ" altLang="cs-CZ" sz="2200" dirty="0" err="1"/>
              <a:t>Service</a:t>
            </a:r>
            <a:r>
              <a:rPr lang="cs-CZ" altLang="cs-CZ" sz="2200" dirty="0"/>
              <a:t> a nadstavbové nástroje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2200" dirty="0"/>
              <a:t>databáze elektronických knih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328612"/>
            <a:ext cx="859155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3"/>
          <a:srcRect l="15542" t="9406" r="14241" b="8877"/>
          <a:stretch/>
        </p:blipFill>
        <p:spPr bwMode="auto">
          <a:xfrm>
            <a:off x="251520" y="188640"/>
            <a:ext cx="8568952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46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57175"/>
            <a:ext cx="85915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Základní etapy přípravy písemné práce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0528" y="1844824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Informační průzkum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prezentace práce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72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průzkum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50405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cs-CZ" altLang="cs-CZ" sz="2800" dirty="0" smtClean="0"/>
              <a:t> Práce </a:t>
            </a:r>
            <a:r>
              <a:rPr lang="cs-CZ" altLang="cs-CZ" sz="2800" dirty="0"/>
              <a:t>s informačními zdroji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Hledání </a:t>
            </a:r>
            <a:r>
              <a:rPr lang="cs-CZ" altLang="cs-CZ" sz="2400" dirty="0"/>
              <a:t>dokumentů, které souvisí se zvoleným tématem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 Získání dokumentů*: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4"/>
              </a:rPr>
              <a:t>Výpůjčka </a:t>
            </a:r>
            <a:r>
              <a:rPr lang="cs-CZ" altLang="cs-CZ" sz="2400" dirty="0">
                <a:hlinkClick r:id="rId4"/>
              </a:rPr>
              <a:t>z knihovny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5"/>
              </a:rPr>
              <a:t>Výpůjčka/dodání </a:t>
            </a:r>
            <a:r>
              <a:rPr lang="cs-CZ" altLang="cs-CZ" sz="2400" dirty="0">
                <a:hlinkClick r:id="rId5"/>
              </a:rPr>
              <a:t>dokumentu z jiné knihovny v </a:t>
            </a:r>
            <a:r>
              <a:rPr lang="cs-CZ" altLang="cs-CZ" sz="2400" dirty="0" smtClean="0">
                <a:hlinkClick r:id="rId5"/>
              </a:rPr>
              <a:t> ČR/zahraničí </a:t>
            </a:r>
            <a:r>
              <a:rPr lang="cs-CZ" altLang="cs-CZ" sz="2400" dirty="0">
                <a:hlinkClick r:id="rId5"/>
              </a:rPr>
              <a:t>- </a:t>
            </a:r>
            <a:r>
              <a:rPr lang="cs-CZ" altLang="cs-CZ" sz="2400" dirty="0" smtClean="0">
                <a:hlinkClick r:id="rId5"/>
              </a:rPr>
              <a:t>  </a:t>
            </a:r>
          </a:p>
          <a:p>
            <a:pPr marL="857250" lvl="2" indent="0">
              <a:spcBef>
                <a:spcPts val="500"/>
              </a:spcBef>
              <a:buNone/>
              <a:defRPr/>
            </a:pPr>
            <a:r>
              <a:rPr lang="cs-CZ" altLang="cs-CZ" dirty="0" smtClean="0">
                <a:hlinkClick r:id="rId5"/>
              </a:rPr>
              <a:t>MVS/MMVS</a:t>
            </a:r>
            <a:endParaRPr lang="cs-CZ" altLang="cs-CZ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6"/>
              </a:rPr>
              <a:t>E-</a:t>
            </a:r>
            <a:r>
              <a:rPr lang="cs-CZ" altLang="cs-CZ" sz="2400" dirty="0" err="1" smtClean="0">
                <a:hlinkClick r:id="rId6"/>
              </a:rPr>
              <a:t>prezenčka</a:t>
            </a:r>
            <a:r>
              <a:rPr lang="cs-CZ" altLang="cs-CZ" sz="2400" dirty="0">
                <a:hlinkClick r:id="rId6"/>
              </a:rPr>
              <a:t>, Copy on </a:t>
            </a:r>
            <a:r>
              <a:rPr lang="cs-CZ" altLang="cs-CZ" sz="2400" dirty="0" err="1">
                <a:hlinkClick r:id="rId6"/>
              </a:rPr>
              <a:t>Demand</a:t>
            </a:r>
            <a:r>
              <a:rPr lang="cs-CZ" altLang="cs-CZ" sz="2400" dirty="0">
                <a:hlinkClick r:id="rId6"/>
              </a:rPr>
              <a:t> (</a:t>
            </a:r>
            <a:r>
              <a:rPr lang="cs-CZ" altLang="cs-CZ" sz="2400" dirty="0" err="1">
                <a:hlinkClick r:id="rId6"/>
              </a:rPr>
              <a:t>CoD</a:t>
            </a:r>
            <a:r>
              <a:rPr lang="cs-CZ" altLang="cs-CZ" sz="2400" dirty="0">
                <a:hlinkClick r:id="rId6"/>
              </a:rPr>
              <a:t>)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hlinkClick r:id="rId7"/>
              </a:rPr>
              <a:t>Licencované </a:t>
            </a:r>
            <a:r>
              <a:rPr lang="cs-CZ" altLang="cs-CZ" sz="2400" dirty="0">
                <a:hlinkClick r:id="rId7"/>
              </a:rPr>
              <a:t>databáze</a:t>
            </a:r>
            <a:endParaRPr lang="cs-CZ" altLang="cs-CZ" sz="2400" dirty="0"/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/>
              <a:t> Internet</a:t>
            </a:r>
            <a:endParaRPr lang="cs-CZ" altLang="cs-CZ" sz="2400" dirty="0"/>
          </a:p>
          <a:p>
            <a:pPr marL="709613" lvl="1">
              <a:defRPr/>
            </a:pPr>
            <a:endParaRPr lang="cs-CZ" altLang="cs-CZ" sz="1200" dirty="0"/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cs-CZ" altLang="cs-CZ" sz="1400" dirty="0"/>
              <a:t>*jako dokument budeme pro potřeby naší výuky označovat texty, obrázky, fotky, videa tj. jakoukoli formu grafického znázornění informací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9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818"/>
            <a:ext cx="4644009" cy="35292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41" y="-33850"/>
            <a:ext cx="4493757" cy="3534287"/>
          </a:xfrm>
          <a:prstGeom prst="rect">
            <a:avLst/>
          </a:prstGeom>
        </p:spPr>
      </p:pic>
      <p:pic>
        <p:nvPicPr>
          <p:cNvPr id="6" name="Picture 2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00438"/>
            <a:ext cx="464400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500436"/>
            <a:ext cx="4499993" cy="33756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-6234" y="764704"/>
            <a:ext cx="4644008" cy="228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Informační</a:t>
            </a:r>
          </a:p>
          <a:p>
            <a:pPr algn="ctr">
              <a:spcBef>
                <a:spcPts val="500"/>
              </a:spcBef>
            </a:pPr>
            <a:r>
              <a:rPr lang="cs-CZ" altLang="cs-CZ" sz="6000" b="1" dirty="0">
                <a:solidFill>
                  <a:srgbClr val="FFFF00"/>
                </a:solidFill>
                <a:latin typeface="Tahoma" panose="020B0604030504040204" pitchFamily="34" charset="0"/>
              </a:rPr>
              <a:t>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69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zdroje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Knihy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Periodika</a:t>
            </a:r>
            <a:r>
              <a:rPr lang="cs-CZ" altLang="cs-CZ" sz="2800" dirty="0"/>
              <a:t> 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odborné časopisy, magazíny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Referenční díla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encyklopedie, slovníky, tezaury, mapy, atlasy, bibliografie, adresáře, ročenky       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Další zdroje</a:t>
            </a:r>
          </a:p>
          <a:p>
            <a:pPr lvl="1">
              <a:spcBef>
                <a:spcPts val="5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400" dirty="0"/>
              <a:t>závěrečné práce, materiály z konferencí, vládní publikace, šedá literatura, noviny, </a:t>
            </a:r>
            <a:r>
              <a:rPr lang="cs-CZ" altLang="cs-CZ" sz="2400" dirty="0" err="1"/>
              <a:t>newslettery</a:t>
            </a:r>
            <a:r>
              <a:rPr lang="cs-CZ" altLang="cs-CZ" sz="2400" dirty="0"/>
              <a:t>)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Internet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8618" y="332656"/>
            <a:ext cx="8229600" cy="936104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Web x 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Deep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 (</a:t>
            </a:r>
            <a:r>
              <a:rPr lang="cs-CZ" altLang="cs-CZ" sz="3200" b="1" dirty="0" err="1">
                <a:latin typeface="Tahoma" panose="020B0604030504040204" pitchFamily="34" charset="0"/>
                <a:cs typeface="Tahoma" panose="020B0604030504040204" pitchFamily="34" charset="0"/>
              </a:rPr>
              <a:t>Invisible</a:t>
            </a:r>
            <a:r>
              <a:rPr lang="cs-CZ" altLang="cs-CZ" sz="3200" b="1" dirty="0">
                <a:latin typeface="Tahoma" panose="020B0604030504040204" pitchFamily="34" charset="0"/>
                <a:cs typeface="Tahoma" panose="020B0604030504040204" pitchFamily="34" charset="0"/>
              </a:rPr>
              <a:t> web)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pic>
        <p:nvPicPr>
          <p:cNvPr id="4" name="Picture 5" descr="deep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053"/>
            <a:ext cx="7759700" cy="511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738" y="148478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I.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další výrazy - komerční zdroje/databáze, elektronické informační zdroje, </a:t>
            </a:r>
            <a:r>
              <a:rPr lang="cs-CZ" altLang="cs-CZ" sz="2800" b="1" dirty="0"/>
              <a:t>e-zdroje, EIZ, </a:t>
            </a:r>
            <a:r>
              <a:rPr lang="cs-CZ" altLang="cs-CZ" sz="2800" dirty="0"/>
              <a:t>databáze, dokumenty v elektronické podobě</a:t>
            </a:r>
          </a:p>
          <a:p>
            <a:endParaRPr lang="en-US" altLang="cs-CZ" sz="28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800" dirty="0"/>
              <a:t>dostupné prostřednictvím </a:t>
            </a:r>
            <a:r>
              <a:rPr lang="cs-CZ" altLang="cs-CZ" sz="2800" b="1" dirty="0"/>
              <a:t>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volně dostupné</a:t>
            </a:r>
            <a:r>
              <a:rPr lang="cs-CZ" altLang="cs-CZ" dirty="0"/>
              <a:t>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b="1" dirty="0"/>
              <a:t>komerční (licencované)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69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154860"/>
            <a:ext cx="8229600" cy="4298476"/>
          </a:xfrm>
        </p:spPr>
        <p:txBody>
          <a:bodyPr>
            <a:normAutofit fontScale="92500"/>
          </a:bodyPr>
          <a:lstStyle/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Bibliografické</a:t>
            </a:r>
            <a:r>
              <a:rPr lang="cs-CZ" altLang="cs-CZ" sz="2800" dirty="0"/>
              <a:t> – pouze základní  "identifikační" údaje o dokumentech (název, autor, rok vydání atd.) + abstrakt</a:t>
            </a:r>
          </a:p>
          <a:p>
            <a:pPr indent="-432000">
              <a:lnSpc>
                <a:spcPct val="110000"/>
              </a:lnSpc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Fulltextové</a:t>
            </a:r>
            <a:r>
              <a:rPr lang="cs-CZ" altLang="cs-CZ" sz="2800" dirty="0"/>
              <a:t> – plné texty dokumentů</a:t>
            </a:r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endParaRPr lang="cs-CZ" altLang="cs-CZ" sz="2800" dirty="0"/>
          </a:p>
          <a:p>
            <a:pPr indent="-4320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cs-CZ" altLang="cs-CZ" sz="2800" b="1" dirty="0"/>
              <a:t> Multioborové </a:t>
            </a:r>
            <a:r>
              <a:rPr lang="cs-CZ" altLang="cs-CZ" sz="2800" dirty="0"/>
              <a:t>– dokumenty z různých oborů 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rozsáhlé databáze – např. </a:t>
            </a:r>
            <a:r>
              <a:rPr lang="cs-CZ" altLang="cs-CZ" sz="2400" b="1" dirty="0" err="1"/>
              <a:t>ProQuest</a:t>
            </a:r>
            <a:r>
              <a:rPr lang="cs-CZ" altLang="cs-CZ" sz="2400" b="1" dirty="0"/>
              <a:t>, </a:t>
            </a:r>
            <a:r>
              <a:rPr lang="cs-CZ" altLang="cs-CZ" sz="2400" b="1" dirty="0" err="1"/>
              <a:t>Wiley</a:t>
            </a:r>
            <a:r>
              <a:rPr lang="cs-CZ" altLang="cs-CZ" sz="2400" b="1" dirty="0"/>
              <a:t>, EBSCO</a:t>
            </a:r>
          </a:p>
          <a:p>
            <a:pPr marL="800100" lvl="1" indent="-432000">
              <a:lnSpc>
                <a:spcPct val="110000"/>
              </a:lnSpc>
              <a:spcBef>
                <a:spcPts val="500"/>
              </a:spcBef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altLang="cs-CZ" sz="2400" dirty="0"/>
              <a:t>není možné mít zaplacený přístup ke všem kolekcím, tj. ke všem fulltextům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08874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Podmínky absolvování předmětu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cs-CZ" altLang="cs-CZ" sz="3000" b="1" dirty="0"/>
              <a:t>Zápočet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b="1" dirty="0" smtClean="0"/>
              <a:t> </a:t>
            </a:r>
            <a:r>
              <a:rPr lang="cs-CZ" altLang="cs-CZ" b="1" u="sng" dirty="0" smtClean="0"/>
              <a:t>účast</a:t>
            </a:r>
            <a:r>
              <a:rPr lang="cs-CZ" altLang="cs-CZ" dirty="0" smtClean="0"/>
              <a:t> </a:t>
            </a:r>
            <a:r>
              <a:rPr lang="cs-CZ" altLang="cs-CZ" dirty="0"/>
              <a:t>na všech přednáškách a seminářích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dirty="0" smtClean="0"/>
              <a:t> vypracování </a:t>
            </a:r>
            <a:r>
              <a:rPr lang="cs-CZ" altLang="cs-CZ" dirty="0"/>
              <a:t>všech praktických </a:t>
            </a:r>
            <a:r>
              <a:rPr lang="cs-CZ" altLang="cs-CZ" b="1" u="sng" dirty="0"/>
              <a:t>úkolů</a:t>
            </a:r>
          </a:p>
          <a:p>
            <a:pPr>
              <a:buFontTx/>
              <a:buNone/>
              <a:defRPr/>
            </a:pPr>
            <a:endParaRPr lang="cs-CZ" altLang="cs-CZ" sz="1800" dirty="0"/>
          </a:p>
          <a:p>
            <a:pPr marL="0" indent="0">
              <a:buNone/>
              <a:defRPr/>
            </a:pPr>
            <a:r>
              <a:rPr lang="cs-CZ" altLang="cs-CZ" sz="2400" b="1" dirty="0"/>
              <a:t>Další termíny kurzu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13. 11.          8:00 </a:t>
            </a:r>
            <a:r>
              <a:rPr lang="cs-CZ" altLang="cs-CZ" sz="2400" dirty="0">
                <a:solidFill>
                  <a:srgbClr val="0000FF"/>
                </a:solidFill>
              </a:rPr>
              <a:t>– 9:30	PC25 - seminář </a:t>
            </a:r>
            <a:r>
              <a:rPr lang="cs-CZ" altLang="cs-CZ" sz="2400" dirty="0" smtClean="0">
                <a:solidFill>
                  <a:srgbClr val="0000FF"/>
                </a:solidFill>
              </a:rPr>
              <a:t>ZUR163/01 </a:t>
            </a:r>
            <a:endParaRPr lang="cs-CZ" altLang="cs-CZ" sz="2400" dirty="0">
              <a:solidFill>
                <a:srgbClr val="0000FF"/>
              </a:solidFill>
            </a:endParaRPr>
          </a:p>
          <a:p>
            <a:pPr lvl="1">
              <a:defRPr/>
            </a:pP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smtClean="0">
                <a:solidFill>
                  <a:srgbClr val="0000FF"/>
                </a:solidFill>
              </a:rPr>
              <a:t>PO 13. 11.          9:45 </a:t>
            </a:r>
            <a:r>
              <a:rPr lang="cs-CZ" altLang="cs-CZ" sz="2400" dirty="0">
                <a:solidFill>
                  <a:srgbClr val="0000FF"/>
                </a:solidFill>
              </a:rPr>
              <a:t>– 11:15	</a:t>
            </a:r>
            <a:r>
              <a:rPr lang="cs-CZ" altLang="cs-CZ" sz="2400" dirty="0" smtClean="0">
                <a:solidFill>
                  <a:srgbClr val="0000FF"/>
                </a:solidFill>
              </a:rPr>
              <a:t>PC25 </a:t>
            </a:r>
            <a:r>
              <a:rPr lang="cs-CZ" altLang="cs-CZ" sz="2400" dirty="0">
                <a:solidFill>
                  <a:srgbClr val="0000FF"/>
                </a:solidFill>
              </a:rPr>
              <a:t>- seminář ZUR163/02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FF33CC"/>
                </a:solidFill>
              </a:rPr>
              <a:t>PO 20. 11.           8:00 </a:t>
            </a:r>
            <a:r>
              <a:rPr lang="cs-CZ" altLang="cs-CZ" sz="2400" dirty="0">
                <a:solidFill>
                  <a:srgbClr val="FF33CC"/>
                </a:solidFill>
              </a:rPr>
              <a:t>– 9:30	</a:t>
            </a:r>
            <a:r>
              <a:rPr lang="cs-CZ" altLang="cs-CZ" sz="2400" dirty="0" smtClean="0">
                <a:solidFill>
                  <a:srgbClr val="FF33CC"/>
                </a:solidFill>
              </a:rPr>
              <a:t>AVC </a:t>
            </a:r>
            <a:r>
              <a:rPr lang="cs-CZ" altLang="cs-CZ" sz="2400" dirty="0">
                <a:solidFill>
                  <a:srgbClr val="FF33CC"/>
                </a:solidFill>
              </a:rPr>
              <a:t>- přednáška </a:t>
            </a:r>
          </a:p>
          <a:p>
            <a:pPr marL="800100" lvl="1" indent="-342900">
              <a:buFont typeface="Wingdings" panose="05000000000000000000" pitchFamily="2" charset="2"/>
              <a:buChar char="v"/>
              <a:defRPr/>
            </a:pPr>
            <a:r>
              <a:rPr lang="cs-CZ" altLang="cs-CZ" sz="2400" dirty="0" smtClean="0">
                <a:solidFill>
                  <a:srgbClr val="0000FF"/>
                </a:solidFill>
              </a:rPr>
              <a:t>PO 27. 11.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smtClean="0">
                <a:solidFill>
                  <a:srgbClr val="0000FF"/>
                </a:solidFill>
              </a:rPr>
              <a:t>          8:00 </a:t>
            </a:r>
            <a:r>
              <a:rPr lang="cs-CZ" altLang="cs-CZ" sz="2400" dirty="0">
                <a:solidFill>
                  <a:srgbClr val="0000FF"/>
                </a:solidFill>
              </a:rPr>
              <a:t>– 9:30	PC25 - seminář ZUR163/01 </a:t>
            </a:r>
          </a:p>
          <a:p>
            <a:pPr lvl="1">
              <a:defRPr/>
            </a:pP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smtClean="0">
                <a:solidFill>
                  <a:srgbClr val="0000FF"/>
                </a:solidFill>
              </a:rPr>
              <a:t>PO 27. </a:t>
            </a:r>
            <a:r>
              <a:rPr lang="cs-CZ" altLang="cs-CZ" sz="2400" dirty="0">
                <a:solidFill>
                  <a:srgbClr val="0000FF"/>
                </a:solidFill>
              </a:rPr>
              <a:t>11.  </a:t>
            </a:r>
            <a:r>
              <a:rPr lang="cs-CZ" altLang="cs-CZ" sz="2400" dirty="0" smtClean="0">
                <a:solidFill>
                  <a:srgbClr val="0000FF"/>
                </a:solidFill>
              </a:rPr>
              <a:t>         9:45 </a:t>
            </a:r>
            <a:r>
              <a:rPr lang="cs-CZ" altLang="cs-CZ" sz="2400" dirty="0">
                <a:solidFill>
                  <a:srgbClr val="0000FF"/>
                </a:solidFill>
              </a:rPr>
              <a:t>– 11:15	</a:t>
            </a:r>
            <a:r>
              <a:rPr lang="cs-CZ" altLang="cs-CZ" sz="2400" dirty="0" smtClean="0">
                <a:solidFill>
                  <a:srgbClr val="0000FF"/>
                </a:solidFill>
              </a:rPr>
              <a:t>PC25 </a:t>
            </a:r>
            <a:r>
              <a:rPr lang="cs-CZ" altLang="cs-CZ" sz="2400" dirty="0">
                <a:solidFill>
                  <a:srgbClr val="0000FF"/>
                </a:solidFill>
              </a:rPr>
              <a:t>- seminář ZUR163/02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za úplatu </a:t>
            </a:r>
            <a:r>
              <a:rPr lang="cs-CZ" altLang="cs-CZ" dirty="0" smtClean="0"/>
              <a:t>- </a:t>
            </a:r>
            <a:r>
              <a:rPr lang="cs-CZ" altLang="cs-CZ" b="1" dirty="0"/>
              <a:t>pro studenty MU zdarma </a:t>
            </a:r>
            <a:r>
              <a:rPr lang="cs-CZ" altLang="cs-CZ" b="1" dirty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informace jsou </a:t>
            </a:r>
            <a:r>
              <a:rPr lang="cs-CZ" altLang="cs-CZ" b="1" dirty="0"/>
              <a:t>prověřené</a:t>
            </a:r>
            <a:r>
              <a:rPr lang="cs-CZ" altLang="cs-CZ" dirty="0"/>
              <a:t> (prochází recenzním řízením)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dirty="0"/>
              <a:t>články většinou dostupné dříve než v tištěné podobě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doporučený zdroj pro psaní seminárních a závěrečných prací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Licencované zdroje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6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60848"/>
            <a:ext cx="86868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 smtClean="0"/>
              <a:t> stránky </a:t>
            </a:r>
            <a:r>
              <a:rPr lang="cs-CZ" altLang="cs-CZ" b="1" dirty="0"/>
              <a:t>knihovny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4"/>
              </a:rPr>
              <a:t>http://knihovna.fss.muni.cz/ezdroje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sz="2300" i="1" dirty="0"/>
              <a:t> </a:t>
            </a:r>
            <a:r>
              <a:rPr lang="cs-CZ" altLang="cs-CZ" dirty="0"/>
              <a:t>databáze k oborům vyučovaným na FSS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300" i="1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b="1" dirty="0"/>
              <a:t> Portál elektronických informačních zdrojů MU</a:t>
            </a:r>
            <a:r>
              <a:rPr lang="cs-CZ" altLang="cs-CZ" dirty="0"/>
              <a:t> - </a:t>
            </a:r>
            <a:r>
              <a:rPr lang="cs-CZ" altLang="cs-CZ" sz="4000" b="1" dirty="0">
                <a:hlinkClick r:id="rId5"/>
              </a:rPr>
              <a:t>http://ezdroje.muni.cz/</a:t>
            </a:r>
            <a:endParaRPr lang="cs-CZ" altLang="cs-CZ" sz="4000" b="1" dirty="0"/>
          </a:p>
          <a:p>
            <a:pPr marL="1257300" lvl="2" indent="-342900">
              <a:spcBef>
                <a:spcPts val="800"/>
              </a:spcBef>
              <a:buFont typeface="Wingdings" panose="05000000000000000000" pitchFamily="2" charset="2"/>
              <a:buChar char="v"/>
            </a:pPr>
            <a:r>
              <a:rPr lang="cs-CZ" altLang="cs-CZ" dirty="0"/>
              <a:t>databáze i z dalších oborů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9011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932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852936"/>
            <a:ext cx="8229600" cy="4320480"/>
          </a:xfrm>
        </p:spPr>
        <p:txBody>
          <a:bodyPr>
            <a:normAutofit/>
          </a:bodyPr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cs-CZ" altLang="cs-CZ" sz="3000" dirty="0" smtClean="0"/>
              <a:t> Nastavte </a:t>
            </a:r>
            <a:r>
              <a:rPr lang="cs-CZ" altLang="cs-CZ" sz="3000" dirty="0"/>
              <a:t>si na počítači </a:t>
            </a:r>
            <a:r>
              <a:rPr lang="cs-CZ" altLang="cs-CZ" sz="4000" b="1" dirty="0">
                <a:hlinkClick r:id="rId4"/>
              </a:rPr>
              <a:t>vzdálený </a:t>
            </a:r>
            <a:r>
              <a:rPr lang="cs-CZ" altLang="cs-CZ" sz="4000" b="1" dirty="0" smtClean="0">
                <a:hlinkClick r:id="rId4"/>
              </a:rPr>
              <a:t>přístup</a:t>
            </a:r>
            <a:endParaRPr lang="cs-CZ" altLang="cs-CZ" sz="4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OpenVPN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Shibboleth</a:t>
            </a:r>
            <a:endParaRPr lang="cs-CZ" altLang="cs-CZ" sz="3000" b="1" dirty="0"/>
          </a:p>
          <a:p>
            <a:pPr marL="1371600" lvl="2" indent="-457200">
              <a:spcBef>
                <a:spcPts val="500"/>
              </a:spcBef>
              <a:buFont typeface="Wingdings" panose="05000000000000000000" pitchFamily="2" charset="2"/>
              <a:buChar char="v"/>
            </a:pPr>
            <a:r>
              <a:rPr lang="cs-CZ" altLang="cs-CZ" sz="3000" b="1" dirty="0" err="1"/>
              <a:t>EZproxy</a:t>
            </a:r>
            <a:endParaRPr lang="cs-CZ" altLang="cs-CZ" sz="30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Jak se dostanu k licencovaným zdrojům mimo počítačovou síť MU?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294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Sage</a:t>
            </a:r>
            <a:r>
              <a:rPr lang="cs-CZ" altLang="cs-CZ" b="1" dirty="0"/>
              <a:t>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</a:rPr>
              <a:t>Kde hledat odborné časopisy? I.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altLang="cs-CZ" sz="2400" i="1" dirty="0" smtClean="0"/>
              <a:t>Multioborové </a:t>
            </a:r>
            <a:r>
              <a:rPr lang="cs-CZ" altLang="cs-CZ" sz="2400" i="1" dirty="0"/>
              <a:t>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4" action="ppaction://hlinkfile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600400"/>
          </a:xfrm>
          <a:prstGeom prst="rect">
            <a:avLst/>
          </a:prstGeom>
          <a:solidFill>
            <a:srgbClr val="FFFF66"/>
          </a:solidFill>
          <a:ln cap="rnd">
            <a:noFill/>
            <a:prstDash val="sysDash"/>
          </a:ln>
          <a:effectLst>
            <a:glow rad="228600">
              <a:srgbClr val="FFC000">
                <a:alpha val="40000"/>
              </a:srgbClr>
            </a:glo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i="1" dirty="0"/>
              <a:t>Multioborové databáze jsou dobrým                </a:t>
            </a:r>
          </a:p>
          <a:p>
            <a:r>
              <a:rPr lang="cs-CZ" altLang="cs-CZ" sz="2400" i="1" dirty="0"/>
              <a:t>startovním místem pro vyhledávání</a:t>
            </a:r>
          </a:p>
          <a:p>
            <a:endParaRPr lang="cs-CZ" altLang="cs-CZ" sz="2400" i="1" dirty="0"/>
          </a:p>
          <a:p>
            <a:r>
              <a:rPr lang="cs-CZ" altLang="cs-CZ" sz="2400" i="1" dirty="0"/>
              <a:t>Můžete je prohledávat hromadně prostřednictvím </a:t>
            </a:r>
            <a:r>
              <a:rPr lang="cs-CZ" altLang="cs-CZ" sz="2400" i="1" dirty="0">
                <a:hlinkClick r:id="rId5"/>
              </a:rPr>
              <a:t>discovery</a:t>
            </a:r>
            <a:endParaRPr lang="cs-CZ" altLang="cs-CZ" sz="2400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7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772816"/>
            <a:ext cx="864096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57250" lvl="1" indent="-457200">
              <a:buFont typeface="Wingdings" panose="05000000000000000000" pitchFamily="2" charset="2"/>
              <a:buChar char="v"/>
              <a:defRPr/>
            </a:pPr>
            <a:r>
              <a:rPr lang="cs-CZ" sz="2600" b="1" dirty="0" err="1" smtClean="0">
                <a:hlinkClick r:id="rId4"/>
              </a:rPr>
              <a:t>Directory</a:t>
            </a:r>
            <a:r>
              <a:rPr lang="cs-CZ" sz="2600" b="1" dirty="0" smtClean="0">
                <a:hlinkClick r:id="rId4"/>
              </a:rPr>
              <a:t> </a:t>
            </a:r>
            <a:r>
              <a:rPr lang="cs-CZ" sz="2600" b="1" dirty="0" err="1" smtClean="0">
                <a:hlinkClick r:id="rId4"/>
              </a:rPr>
              <a:t>of</a:t>
            </a:r>
            <a:r>
              <a:rPr lang="cs-CZ" sz="2600" b="1" dirty="0" smtClean="0">
                <a:hlinkClick r:id="rId4"/>
              </a:rPr>
              <a:t> Open Access </a:t>
            </a:r>
            <a:r>
              <a:rPr lang="cs-CZ" sz="2600" b="1" dirty="0" err="1" smtClean="0">
                <a:hlinkClick r:id="rId4"/>
              </a:rPr>
              <a:t>Journals</a:t>
            </a:r>
            <a:r>
              <a:rPr lang="cs-CZ" sz="2600" b="1" dirty="0" smtClean="0">
                <a:hlinkClick r:id="rId4"/>
              </a:rPr>
              <a:t> (DOAJ)</a:t>
            </a:r>
            <a:r>
              <a:rPr lang="cs-CZ" sz="2600" b="1" dirty="0" smtClean="0"/>
              <a:t> - </a:t>
            </a:r>
            <a:r>
              <a:rPr lang="cs-CZ" sz="2600" dirty="0">
                <a:latin typeface="Calibri" panose="020F0502020204030204" pitchFamily="34" charset="0"/>
              </a:rPr>
              <a:t>adresář FT vědec. a akad. časopisů s otevřeným přístupem, přes 10.000 čas.</a:t>
            </a:r>
            <a:endParaRPr lang="cs-CZ" altLang="cs-CZ" sz="2600" dirty="0">
              <a:solidFill>
                <a:prstClr val="black"/>
              </a:solidFill>
            </a:endParaRP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 smtClean="0">
                <a:hlinkClick r:id="rId5"/>
              </a:rPr>
              <a:t>Central </a:t>
            </a:r>
            <a:r>
              <a:rPr lang="cs-CZ" sz="2600" b="1" dirty="0" err="1">
                <a:hlinkClick r:id="rId5"/>
              </a:rPr>
              <a:t>European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Journal</a:t>
            </a:r>
            <a:r>
              <a:rPr lang="cs-CZ" sz="2600" b="1" dirty="0">
                <a:hlinkClick r:id="rId5"/>
              </a:rPr>
              <a:t> </a:t>
            </a:r>
            <a:r>
              <a:rPr lang="cs-CZ" sz="2600" b="1" dirty="0" err="1">
                <a:hlinkClick r:id="rId5"/>
              </a:rPr>
              <a:t>of</a:t>
            </a:r>
            <a:r>
              <a:rPr lang="cs-CZ" sz="2600" b="1" dirty="0">
                <a:hlinkClick r:id="rId5"/>
              </a:rPr>
              <a:t> Social </a:t>
            </a:r>
            <a:r>
              <a:rPr lang="cs-CZ" sz="2600" b="1" dirty="0" err="1">
                <a:hlinkClick r:id="rId5"/>
              </a:rPr>
              <a:t>Sciences</a:t>
            </a:r>
            <a:r>
              <a:rPr lang="cs-CZ" sz="2600" b="1" dirty="0">
                <a:hlinkClick r:id="rId5"/>
              </a:rPr>
              <a:t> and </a:t>
            </a:r>
            <a:r>
              <a:rPr lang="cs-CZ" sz="2600" b="1" dirty="0" err="1">
                <a:hlinkClick r:id="rId5"/>
              </a:rPr>
              <a:t>Humanities</a:t>
            </a:r>
            <a:r>
              <a:rPr lang="cs-CZ" sz="2600" b="1" dirty="0">
                <a:hlinkClick r:id="rId5"/>
              </a:rPr>
              <a:t> (CEJSH) </a:t>
            </a:r>
            <a:r>
              <a:rPr lang="cs-CZ" b="1" dirty="0" smtClean="0"/>
              <a:t>– </a:t>
            </a:r>
            <a:r>
              <a:rPr lang="cs-CZ" sz="2600" dirty="0" smtClean="0"/>
              <a:t>abstraktová a fulltextová databáze článků </a:t>
            </a:r>
            <a:r>
              <a:rPr lang="cs-CZ" sz="2600" dirty="0"/>
              <a:t>uveřejněných ve vědeckých časopisech z oblasti humanitních a společenských věd vycházejících v ČR, SR, v </a:t>
            </a:r>
            <a:r>
              <a:rPr lang="cs-CZ" sz="2600" dirty="0" smtClean="0"/>
              <a:t>Maďarsku, Polsku, atd. 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sz="2600" b="1" dirty="0">
                <a:hlinkClick r:id="rId6"/>
              </a:rPr>
              <a:t>De </a:t>
            </a:r>
            <a:r>
              <a:rPr lang="cs-CZ" sz="2600" b="1" dirty="0" err="1">
                <a:hlinkClick r:id="rId6"/>
              </a:rPr>
              <a:t>Gruyter</a:t>
            </a:r>
            <a:r>
              <a:rPr lang="cs-CZ" sz="2600" b="1" dirty="0">
                <a:hlinkClick r:id="rId6"/>
              </a:rPr>
              <a:t> Online</a:t>
            </a:r>
            <a:r>
              <a:rPr lang="cs-CZ" sz="2600" b="1" dirty="0"/>
              <a:t> - </a:t>
            </a:r>
            <a:r>
              <a:rPr lang="cs-CZ" sz="2600" dirty="0"/>
              <a:t>volně dostupný multioborový zdroj, stovky odborných časopisů.</a:t>
            </a:r>
          </a:p>
          <a:p>
            <a:pPr marL="800100" lvl="1" indent="-4320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cs-CZ" alt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 smtClean="0"/>
              <a:t> Volně </a:t>
            </a:r>
            <a:r>
              <a:rPr lang="cs-CZ" altLang="cs-CZ" sz="2800" b="1" dirty="0"/>
              <a:t>dostupné zdroje:</a:t>
            </a: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600" b="1" dirty="0" err="1" smtClean="0">
                <a:hlinkClick r:id="rId4"/>
              </a:rPr>
              <a:t>HighWire</a:t>
            </a:r>
            <a:r>
              <a:rPr lang="en-US" sz="2600" b="1" dirty="0" smtClean="0">
                <a:hlinkClick r:id="rId4"/>
              </a:rPr>
              <a:t> </a:t>
            </a:r>
            <a:r>
              <a:rPr lang="en-US" sz="2600" b="1" dirty="0">
                <a:hlinkClick r:id="rId4"/>
              </a:rPr>
              <a:t>Free Online Full-text Articles</a:t>
            </a:r>
            <a:r>
              <a:rPr lang="cs-CZ" b="1" dirty="0"/>
              <a:t> - </a:t>
            </a:r>
            <a:r>
              <a:rPr lang="cs-CZ" sz="2600" dirty="0" smtClean="0"/>
              <a:t>rozsáhlý </a:t>
            </a:r>
            <a:r>
              <a:rPr lang="cs-CZ" sz="2600" dirty="0"/>
              <a:t>multioborový </a:t>
            </a:r>
            <a:r>
              <a:rPr lang="cs-CZ" sz="2600" dirty="0" err="1"/>
              <a:t>repozitář</a:t>
            </a:r>
            <a:r>
              <a:rPr lang="cs-CZ" sz="2600" dirty="0"/>
              <a:t> plnotextových a volně dostupných vědeckých časopisů z celého </a:t>
            </a:r>
            <a:r>
              <a:rPr lang="cs-CZ" sz="2600" dirty="0" smtClean="0"/>
              <a:t>světa; též přístup </a:t>
            </a:r>
            <a:r>
              <a:rPr lang="cs-CZ" sz="2600" dirty="0"/>
              <a:t>k webovým sídlům s placeným přístupem</a:t>
            </a:r>
            <a:r>
              <a:rPr lang="cs-CZ" sz="2600" dirty="0" smtClean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sz="2600" dirty="0" smtClean="0"/>
              <a:t>Časopisy dostupné elektronicky (ÚK FSS)</a:t>
            </a:r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5"/>
              </a:rPr>
              <a:t>Journalism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- </a:t>
            </a:r>
            <a:r>
              <a:rPr lang="cs-CZ" sz="2600" dirty="0" smtClean="0">
                <a:hlinkClick r:id="rId6"/>
              </a:rPr>
              <a:t>Mediální studia</a:t>
            </a:r>
            <a:endParaRPr lang="cs-CZ" sz="2600" dirty="0" smtClean="0"/>
          </a:p>
          <a:p>
            <a:pPr marL="457200" lvl="1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  atd.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sz="2600" dirty="0"/>
          </a:p>
          <a:p>
            <a:pPr lvl="1"/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15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rId4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rId4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22166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11024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Katalogy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>
                <a:hlinkClick r:id="rId4"/>
              </a:rPr>
              <a:t>Katalog MU </a:t>
            </a:r>
            <a:r>
              <a:rPr lang="cs-CZ" altLang="cs-CZ" sz="2600" b="1" dirty="0" err="1">
                <a:hlinkClick r:id="rId4"/>
              </a:rPr>
              <a:t>Aleph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dirty="0"/>
              <a:t>Souborné katalogy – </a:t>
            </a:r>
            <a:r>
              <a:rPr lang="cs-CZ" altLang="cs-CZ" sz="2600" b="1" dirty="0">
                <a:hlinkClick r:id="rId5"/>
              </a:rPr>
              <a:t>JIB,</a:t>
            </a:r>
            <a:r>
              <a:rPr lang="cs-CZ" altLang="cs-CZ" sz="2600" b="1" dirty="0"/>
              <a:t> </a:t>
            </a:r>
            <a:r>
              <a:rPr lang="cs-CZ" altLang="cs-CZ" sz="2600" b="1" dirty="0">
                <a:hlinkClick r:id="rId6"/>
              </a:rPr>
              <a:t>CASLIN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7"/>
              </a:rPr>
              <a:t>Ebsco</a:t>
            </a:r>
            <a:r>
              <a:rPr lang="cs-CZ" altLang="cs-CZ" sz="2600" b="1" dirty="0">
                <a:hlinkClick r:id="rId7"/>
              </a:rPr>
              <a:t> Discovery </a:t>
            </a:r>
            <a:r>
              <a:rPr lang="cs-CZ" altLang="cs-CZ" sz="2600" b="1" dirty="0" err="1">
                <a:hlinkClick r:id="rId7"/>
              </a:rPr>
              <a:t>Service</a:t>
            </a:r>
            <a:endParaRPr lang="cs-CZ" altLang="cs-CZ" sz="2600" b="1" dirty="0"/>
          </a:p>
          <a:p>
            <a:pPr marL="709613" lvl="1">
              <a:defRPr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b="1" dirty="0"/>
              <a:t>Licencované databáze </a:t>
            </a:r>
          </a:p>
          <a:p>
            <a:pPr marL="914400" lvl="1" indent="-457200"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8"/>
              </a:rPr>
              <a:t>Ebsco</a:t>
            </a:r>
            <a:r>
              <a:rPr lang="cs-CZ" altLang="cs-CZ" sz="2600" b="1" dirty="0">
                <a:hlinkClick r:id="rId8"/>
              </a:rPr>
              <a:t> </a:t>
            </a:r>
            <a:r>
              <a:rPr lang="cs-CZ" altLang="cs-CZ" sz="2600" b="1" dirty="0" err="1">
                <a:hlinkClick r:id="rId8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9"/>
              </a:rPr>
              <a:t>Sage</a:t>
            </a:r>
            <a:r>
              <a:rPr lang="cs-CZ" altLang="cs-CZ" sz="2600" b="1" dirty="0">
                <a:hlinkClick r:id="rId9"/>
              </a:rPr>
              <a:t> </a:t>
            </a:r>
            <a:r>
              <a:rPr lang="cs-CZ" altLang="cs-CZ" sz="2600" b="1" dirty="0" err="1" smtClean="0">
                <a:hlinkClick r:id="rId9"/>
              </a:rPr>
              <a:t>Knowledge</a:t>
            </a:r>
            <a:endParaRPr lang="cs-CZ" altLang="cs-CZ" sz="2600" b="1" dirty="0" smtClean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2600" b="1" dirty="0" err="1">
                <a:hlinkClick r:id="rId10"/>
              </a:rPr>
              <a:t>Taylor&amp;Francis</a:t>
            </a:r>
            <a:r>
              <a:rPr lang="cs-CZ" altLang="cs-CZ" sz="2600" b="1" dirty="0">
                <a:hlinkClick r:id="rId10"/>
              </a:rPr>
              <a:t> </a:t>
            </a:r>
            <a:r>
              <a:rPr lang="cs-CZ" altLang="cs-CZ" sz="2600" b="1" dirty="0" err="1">
                <a:hlinkClick r:id="rId10"/>
              </a:rPr>
              <a:t>eBooks</a:t>
            </a:r>
            <a:endParaRPr lang="cs-CZ" altLang="cs-CZ" sz="2600" b="1" dirty="0"/>
          </a:p>
          <a:p>
            <a:pPr marL="914400" lvl="1" indent="-457200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cs-CZ" sz="2600" b="1" dirty="0" smtClean="0">
                <a:hlinkClick r:id="rId11"/>
              </a:rPr>
              <a:t>eReading.cz</a:t>
            </a:r>
            <a:endParaRPr lang="cs-CZ" altLang="cs-CZ" sz="2600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828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426963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3000" b="1" dirty="0"/>
              <a:t>Další zdroje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OAPEN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/>
              <a:t> - </a:t>
            </a:r>
            <a:r>
              <a:rPr lang="cs-CZ" dirty="0"/>
              <a:t>volně přístupné akademické knihy, zejména z oblasti humanitních a společenských věd</a:t>
            </a:r>
            <a:endParaRPr lang="cs-CZ" altLang="cs-CZ" b="1" dirty="0">
              <a:hlinkClick r:id="rId5"/>
            </a:endParaRP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 smtClean="0">
                <a:hlinkClick r:id="rId5"/>
              </a:rPr>
              <a:t>Directory</a:t>
            </a:r>
            <a:r>
              <a:rPr lang="cs-CZ" altLang="cs-CZ" b="1" dirty="0" smtClean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of</a:t>
            </a:r>
            <a:r>
              <a:rPr lang="cs-CZ" altLang="cs-CZ" b="1" dirty="0">
                <a:hlinkClick r:id="rId5"/>
              </a:rPr>
              <a:t> Open Access </a:t>
            </a:r>
            <a:r>
              <a:rPr lang="cs-CZ" altLang="cs-CZ" b="1" dirty="0" err="1">
                <a:hlinkClick r:id="rId5"/>
              </a:rPr>
              <a:t>Books</a:t>
            </a:r>
            <a:r>
              <a:rPr lang="cs-CZ" altLang="cs-CZ" b="1" dirty="0">
                <a:hlinkClick r:id="rId5"/>
              </a:rPr>
              <a:t> (DOAB</a:t>
            </a:r>
            <a:r>
              <a:rPr lang="cs-CZ" altLang="cs-CZ" b="1" dirty="0" smtClean="0">
                <a:hlinkClick r:id="rId5"/>
              </a:rPr>
              <a:t>)</a:t>
            </a:r>
            <a:r>
              <a:rPr lang="cs-CZ" altLang="cs-CZ" b="1" dirty="0" smtClean="0"/>
              <a:t> - </a:t>
            </a:r>
            <a:r>
              <a:rPr lang="cs-CZ" altLang="cs-CZ" dirty="0" smtClean="0"/>
              <a:t>seznam </a:t>
            </a:r>
            <a:r>
              <a:rPr lang="cs-CZ" altLang="cs-CZ" dirty="0"/>
              <a:t>recenzovaných knih (OA), přes 4000 knih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Books</a:t>
            </a:r>
            <a:endParaRPr lang="cs-CZ" altLang="cs-CZ" b="1" dirty="0"/>
          </a:p>
          <a:p>
            <a:pPr lvl="1">
              <a:defRPr/>
            </a:pP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knihy? II.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07453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latin typeface="Tahoma" panose="020B0604030504040204" pitchFamily="34" charset="0"/>
              </a:rPr>
              <a:t>Denní tisk, TV a rozhlasové vysílání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4"/>
              </a:rPr>
              <a:t>Anopress</a:t>
            </a:r>
            <a:r>
              <a:rPr lang="cs-CZ" altLang="cs-CZ" b="1" dirty="0">
                <a:hlinkClick r:id="rId4"/>
              </a:rPr>
              <a:t> Monitoring </a:t>
            </a:r>
            <a:r>
              <a:rPr lang="cs-CZ" altLang="cs-CZ" b="1" dirty="0" smtClean="0">
                <a:hlinkClick r:id="rId4"/>
              </a:rPr>
              <a:t>Online</a:t>
            </a: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PressReader </a:t>
            </a:r>
            <a:r>
              <a:rPr lang="cs-CZ" altLang="cs-CZ" b="1" dirty="0" smtClean="0"/>
              <a:t> -</a:t>
            </a:r>
            <a:r>
              <a:rPr lang="cs-CZ" altLang="cs-CZ" dirty="0" smtClean="0"/>
              <a:t> zahraniční </a:t>
            </a:r>
            <a:r>
              <a:rPr lang="cs-CZ" altLang="cs-CZ" dirty="0"/>
              <a:t>deníky a populárně naučné </a:t>
            </a:r>
            <a:r>
              <a:rPr lang="cs-CZ" altLang="cs-CZ" dirty="0" smtClean="0"/>
              <a:t>časopisy ze 100 zemí světa, archiv </a:t>
            </a:r>
            <a:r>
              <a:rPr lang="cs-CZ" altLang="cs-CZ" dirty="0"/>
              <a:t>je u většiny titulů 3 měsíce</a:t>
            </a:r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endParaRPr lang="cs-CZ" altLang="cs-CZ" b="1" dirty="0" smtClean="0"/>
          </a:p>
          <a:p>
            <a:pPr marL="914400" lvl="1" indent="-457200"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b="1" dirty="0"/>
              <a:t>ČTK (pouze ÚK FSS, PC54)</a:t>
            </a:r>
          </a:p>
          <a:p>
            <a:pPr marL="457200" lvl="1" indent="0">
              <a:spcBef>
                <a:spcPts val="1000"/>
              </a:spcBef>
              <a:buNone/>
              <a:defRPr/>
            </a:pP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informace z médií?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7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informacemi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026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Archiv závěrečných prací MU – Thesis</a:t>
            </a: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5"/>
              </a:rPr>
              <a:t>Vysokoškolské kvalifikační práce – </a:t>
            </a:r>
            <a:r>
              <a:rPr lang="cs-CZ" altLang="cs-CZ" b="1" dirty="0" err="1">
                <a:hlinkClick r:id="rId5"/>
              </a:rPr>
              <a:t>Theses</a:t>
            </a:r>
            <a:endParaRPr lang="cs-CZ" altLang="cs-CZ" b="1" dirty="0"/>
          </a:p>
          <a:p>
            <a:pPr>
              <a:defRPr/>
            </a:pPr>
            <a:endParaRPr lang="cs-CZ" altLang="cs-CZ" sz="20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6"/>
              </a:rPr>
              <a:t>DART – </a:t>
            </a:r>
            <a:r>
              <a:rPr lang="cs-CZ" altLang="cs-CZ" b="1" dirty="0" err="1">
                <a:hlinkClick r:id="rId6"/>
              </a:rPr>
              <a:t>Europe</a:t>
            </a:r>
            <a:r>
              <a:rPr lang="cs-CZ" altLang="cs-CZ" b="1" dirty="0">
                <a:hlinkClick r:id="rId6"/>
              </a:rPr>
              <a:t> E-</a:t>
            </a:r>
            <a:r>
              <a:rPr lang="cs-CZ" altLang="cs-CZ" b="1" dirty="0" err="1">
                <a:hlinkClick r:id="rId6"/>
              </a:rPr>
              <a:t>theses</a:t>
            </a:r>
            <a:r>
              <a:rPr lang="cs-CZ" altLang="cs-CZ" b="1" dirty="0">
                <a:hlinkClick r:id="rId6"/>
              </a:rPr>
              <a:t> </a:t>
            </a:r>
            <a:r>
              <a:rPr lang="cs-CZ" altLang="cs-CZ" b="1" dirty="0" err="1" smtClean="0">
                <a:hlinkClick r:id="rId6"/>
              </a:rPr>
              <a:t>Portal</a:t>
            </a:r>
            <a:r>
              <a:rPr lang="cs-CZ" altLang="cs-CZ" b="1" dirty="0" smtClean="0"/>
              <a:t> </a:t>
            </a:r>
            <a:r>
              <a:rPr lang="cs-CZ" altLang="cs-CZ" sz="2400" dirty="0"/>
              <a:t>(</a:t>
            </a:r>
            <a:r>
              <a:rPr lang="cs-CZ" altLang="cs-CZ" sz="2400" dirty="0" err="1"/>
              <a:t>evrop</a:t>
            </a:r>
            <a:r>
              <a:rPr lang="cs-CZ" altLang="cs-CZ" sz="2400" dirty="0"/>
              <a:t>. závěrečné práce)</a:t>
            </a:r>
            <a:endParaRPr lang="cs-CZ" altLang="cs-CZ" sz="2400" b="1" dirty="0"/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b="1" dirty="0" err="1">
                <a:hlinkClick r:id="rId7"/>
              </a:rPr>
              <a:t>ProQuest</a:t>
            </a:r>
            <a:r>
              <a:rPr lang="cs-CZ" b="1" dirty="0">
                <a:hlinkClick r:id="rId7"/>
              </a:rPr>
              <a:t>® </a:t>
            </a:r>
            <a:r>
              <a:rPr lang="cs-CZ" b="1" dirty="0" err="1">
                <a:hlinkClick r:id="rId7"/>
              </a:rPr>
              <a:t>Dissertations</a:t>
            </a:r>
            <a:r>
              <a:rPr lang="cs-CZ" b="1" dirty="0">
                <a:hlinkClick r:id="rId7"/>
              </a:rPr>
              <a:t> &amp; </a:t>
            </a:r>
            <a:r>
              <a:rPr lang="cs-CZ" b="1" dirty="0" err="1">
                <a:hlinkClick r:id="rId7"/>
              </a:rPr>
              <a:t>Theses</a:t>
            </a:r>
            <a:r>
              <a:rPr lang="cs-CZ" b="1" dirty="0">
                <a:hlinkClick r:id="rId7"/>
              </a:rPr>
              <a:t> (PQDT OPEN) </a:t>
            </a:r>
            <a:r>
              <a:rPr lang="cs-CZ" dirty="0"/>
              <a:t>- </a:t>
            </a:r>
            <a:r>
              <a:rPr lang="cs-CZ" sz="2400" dirty="0"/>
              <a:t>Open Access </a:t>
            </a:r>
            <a:r>
              <a:rPr lang="cs-CZ" sz="2400" dirty="0" err="1"/>
              <a:t>Dissertatitons</a:t>
            </a:r>
            <a:r>
              <a:rPr lang="cs-CZ" sz="2400" dirty="0"/>
              <a:t> and </a:t>
            </a:r>
            <a:r>
              <a:rPr lang="cs-CZ" sz="2400" dirty="0" err="1"/>
              <a:t>Theses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závěrečné práce?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>
                <a:hlinkClick r:id="rId4"/>
              </a:rPr>
              <a:t>Gale </a:t>
            </a:r>
            <a:r>
              <a:rPr lang="cs-CZ" altLang="cs-CZ" b="1" dirty="0" err="1">
                <a:hlinkClick r:id="rId4"/>
              </a:rPr>
              <a:t>Virtual</a:t>
            </a:r>
            <a:r>
              <a:rPr lang="cs-CZ" altLang="cs-CZ" b="1" dirty="0">
                <a:hlinkClick r:id="rId4"/>
              </a:rPr>
              <a:t> Reference </a:t>
            </a:r>
            <a:r>
              <a:rPr lang="cs-CZ" altLang="cs-CZ" b="1" dirty="0" err="1" smtClean="0">
                <a:hlinkClick r:id="rId4"/>
              </a:rPr>
              <a:t>Library</a:t>
            </a:r>
            <a:r>
              <a:rPr lang="cs-CZ" altLang="cs-CZ" b="1" dirty="0" smtClean="0">
                <a:hlinkClick r:id="rId4"/>
              </a:rPr>
              <a:t> </a:t>
            </a:r>
            <a:r>
              <a:rPr lang="cs-CZ" altLang="cs-CZ" dirty="0" smtClean="0"/>
              <a:t>(encyklopedie)</a:t>
            </a:r>
            <a:endParaRPr lang="cs-CZ" altLang="cs-CZ" dirty="0">
              <a:hlinkClick r:id="rId4"/>
            </a:endParaRPr>
          </a:p>
          <a:p>
            <a:pPr>
              <a:defRPr/>
            </a:pPr>
            <a:endParaRPr lang="cs-CZ" altLang="cs-CZ" b="1" dirty="0">
              <a:hlinkClick r:id="rId4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cs-CZ" altLang="cs-CZ" b="1" dirty="0" err="1">
                <a:hlinkClick r:id="rId5"/>
              </a:rPr>
              <a:t>The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World</a:t>
            </a:r>
            <a:r>
              <a:rPr lang="cs-CZ" altLang="cs-CZ" b="1" dirty="0">
                <a:hlinkClick r:id="rId5"/>
              </a:rPr>
              <a:t> </a:t>
            </a:r>
            <a:r>
              <a:rPr lang="cs-CZ" altLang="cs-CZ" b="1" dirty="0" err="1">
                <a:hlinkClick r:id="rId5"/>
              </a:rPr>
              <a:t>Factbook</a:t>
            </a:r>
            <a:endParaRPr lang="cs-CZ" altLang="cs-CZ" b="1" dirty="0">
              <a:hlinkClick r:id="rId4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referenční díla?</a:t>
            </a:r>
            <a:r>
              <a:rPr lang="cs-CZ" altLang="cs-CZ" sz="3200" dirty="0">
                <a:solidFill>
                  <a:srgbClr val="FF0000"/>
                </a:solidFill>
              </a:rPr>
              <a:t>	</a:t>
            </a:r>
            <a:endParaRPr lang="cs-CZ" alt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>
                <a:hlinkClick r:id="rId4"/>
              </a:rPr>
              <a:t>Český statistický úřad</a:t>
            </a:r>
            <a:endParaRPr lang="cs-CZ" altLang="cs-CZ" b="1" dirty="0"/>
          </a:p>
          <a:p>
            <a:pPr marL="0" indent="0">
              <a:buNone/>
            </a:pPr>
            <a:endParaRPr lang="cs-CZ" altLang="cs-CZ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cs-CZ" altLang="cs-CZ" b="1" dirty="0" err="1">
                <a:hlinkClick r:id="rId5"/>
              </a:rPr>
              <a:t>Eurostat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statistické údaje?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5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896544"/>
          </a:xfrm>
        </p:spPr>
        <p:txBody>
          <a:bodyPr>
            <a:normAutofit/>
          </a:bodyPr>
          <a:lstStyle/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b="1" dirty="0" smtClean="0">
                <a:hlinkClick r:id="rId4"/>
              </a:rPr>
              <a:t>Social </a:t>
            </a:r>
            <a:r>
              <a:rPr lang="cs-CZ" b="1" dirty="0">
                <a:hlinkClick r:id="rId4"/>
              </a:rPr>
              <a:t>Science </a:t>
            </a:r>
            <a:r>
              <a:rPr lang="cs-CZ" b="1" dirty="0" err="1">
                <a:hlinkClick r:id="rId4"/>
              </a:rPr>
              <a:t>Research</a:t>
            </a:r>
            <a:r>
              <a:rPr lang="cs-CZ" b="1" dirty="0">
                <a:hlinkClick r:id="rId4"/>
              </a:rPr>
              <a:t> Network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smtClean="0"/>
              <a:t>brána </a:t>
            </a:r>
            <a:r>
              <a:rPr lang="cs-CZ" dirty="0"/>
              <a:t>k informačním zdrojům pro oblast </a:t>
            </a:r>
            <a:r>
              <a:rPr lang="cs-CZ" dirty="0" smtClean="0"/>
              <a:t>humanitních věd a výzkumu (abstrakty)</a:t>
            </a:r>
            <a:endParaRPr lang="cs-CZ" dirty="0"/>
          </a:p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b="1" dirty="0" smtClean="0">
                <a:hlinkClick r:id="rId5"/>
              </a:rPr>
              <a:t>ICPSR </a:t>
            </a:r>
            <a:r>
              <a:rPr lang="cs-CZ" b="1" dirty="0">
                <a:hlinkClick r:id="rId5"/>
              </a:rPr>
              <a:t>(Inter-university </a:t>
            </a:r>
            <a:r>
              <a:rPr lang="cs-CZ" b="1" dirty="0" err="1">
                <a:hlinkClick r:id="rId5"/>
              </a:rPr>
              <a:t>Consortium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for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Political</a:t>
            </a:r>
            <a:r>
              <a:rPr lang="cs-CZ" b="1" dirty="0">
                <a:hlinkClick r:id="rId5"/>
              </a:rPr>
              <a:t> and Social </a:t>
            </a:r>
            <a:r>
              <a:rPr lang="cs-CZ" b="1" dirty="0" err="1">
                <a:hlinkClick r:id="rId5"/>
              </a:rPr>
              <a:t>Research</a:t>
            </a:r>
            <a:r>
              <a:rPr lang="cs-CZ" b="1" dirty="0">
                <a:hlinkClick r:id="rId5"/>
              </a:rPr>
              <a:t>) </a:t>
            </a:r>
            <a:r>
              <a:rPr lang="cs-CZ" dirty="0"/>
              <a:t>– </a:t>
            </a:r>
            <a:r>
              <a:rPr lang="cs-CZ" dirty="0" err="1"/>
              <a:t>sociálněvědný</a:t>
            </a:r>
            <a:r>
              <a:rPr lang="cs-CZ" dirty="0"/>
              <a:t> datový </a:t>
            </a:r>
            <a:r>
              <a:rPr lang="cs-CZ" dirty="0" smtClean="0"/>
              <a:t>archiv</a:t>
            </a:r>
          </a:p>
          <a:p>
            <a:pPr marL="432000" indent="-432000">
              <a:buFont typeface="Wingdings" panose="05000000000000000000" pitchFamily="2" charset="2"/>
              <a:buChar char="v"/>
            </a:pPr>
            <a:r>
              <a:rPr lang="cs-CZ" altLang="cs-CZ" b="1" dirty="0" smtClean="0">
                <a:hlinkClick r:id="rId6"/>
              </a:rPr>
              <a:t>Google </a:t>
            </a:r>
            <a:r>
              <a:rPr lang="cs-CZ" altLang="cs-CZ" b="1" dirty="0" err="1">
                <a:hlinkClick r:id="rId6"/>
              </a:rPr>
              <a:t>Scholar</a:t>
            </a:r>
            <a:r>
              <a:rPr lang="cs-CZ" altLang="cs-CZ" b="1" dirty="0"/>
              <a:t> </a:t>
            </a:r>
            <a:r>
              <a:rPr lang="cs-CZ" altLang="cs-CZ" dirty="0">
                <a:sym typeface="Wingdings" panose="05000000000000000000" pitchFamily="2" charset="2"/>
              </a:rPr>
              <a:t>;)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další zdroje? I.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5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52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723204"/>
            <a:ext cx="868680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je nutné mít dost informací o daném </a:t>
            </a:r>
            <a:r>
              <a:rPr lang="cs-CZ" altLang="cs-CZ" sz="3000" dirty="0" smtClean="0"/>
              <a:t>tématu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(</a:t>
            </a:r>
            <a:r>
              <a:rPr lang="cs-CZ" altLang="cs-CZ" sz="3000" dirty="0"/>
              <a:t>pokud se studiem </a:t>
            </a:r>
            <a:r>
              <a:rPr lang="cs-CZ" altLang="cs-CZ" sz="3000" dirty="0" smtClean="0"/>
              <a:t>problematiky začínáte</a:t>
            </a:r>
            <a:r>
              <a:rPr lang="cs-CZ" altLang="cs-CZ" sz="3000" dirty="0"/>
              <a:t>,  </a:t>
            </a:r>
            <a:r>
              <a:rPr lang="cs-CZ" altLang="cs-CZ" sz="3000" dirty="0" smtClean="0"/>
              <a:t>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nebojte </a:t>
            </a:r>
            <a:r>
              <a:rPr lang="cs-CZ" altLang="cs-CZ" sz="3000" dirty="0"/>
              <a:t>se využít učebnice, </a:t>
            </a:r>
            <a:r>
              <a:rPr lang="cs-CZ" altLang="cs-CZ" sz="3000" dirty="0" smtClean="0"/>
              <a:t>encyklopedie</a:t>
            </a:r>
            <a:r>
              <a:rPr lang="cs-CZ" altLang="cs-CZ" sz="3000" dirty="0"/>
              <a:t>, </a:t>
            </a:r>
            <a:r>
              <a:rPr lang="cs-CZ" altLang="cs-CZ" sz="3000" dirty="0" smtClean="0"/>
              <a:t>                 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radu </a:t>
            </a:r>
            <a:r>
              <a:rPr lang="cs-CZ" altLang="cs-CZ" sz="3000" dirty="0"/>
              <a:t>vyučujícího apod.)</a:t>
            </a:r>
          </a:p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3000" dirty="0"/>
              <a:t>2) Zformulujte téma nebo problém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 smtClean="0"/>
              <a:t>- grafické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znázornění </a:t>
            </a:r>
            <a:r>
              <a:rPr lang="cs-CZ" altLang="cs-CZ" sz="3000" dirty="0"/>
              <a:t>tématu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Téma a klíčová slova</a:t>
            </a:r>
            <a:endParaRPr lang="cs-CZ" sz="3200" dirty="0"/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7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ovéPole 1"/>
          <p:cNvSpPr txBox="1">
            <a:spLocks noChangeArrowheads="1"/>
          </p:cNvSpPr>
          <p:nvPr/>
        </p:nvSpPr>
        <p:spPr bwMode="auto">
          <a:xfrm>
            <a:off x="395288" y="1225550"/>
            <a:ext cx="8569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</a:t>
            </a: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15" name="Obdélník 2"/>
          <p:cNvSpPr>
            <a:spLocks noChangeArrowheads="1"/>
          </p:cNvSpPr>
          <p:nvPr/>
        </p:nvSpPr>
        <p:spPr bwMode="auto">
          <a:xfrm>
            <a:off x="254000" y="6165850"/>
            <a:ext cx="868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http://35d50322364c5467929d-116d0a662068ba1c259eb7735f950309.r77.cf2.rackcdn.com/Example%20Education%20maps/science%20investigation.png</a:t>
            </a:r>
          </a:p>
        </p:txBody>
      </p:sp>
      <p:pic>
        <p:nvPicPr>
          <p:cNvPr id="13316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76250"/>
            <a:ext cx="8064500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8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/>
              <a:t>Zdroj: https://s-media-cache-ak0.pinimg.com/736x/b1/8c/7d/b18c7dde7e01870bd4715b308241c155.jpg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25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Osnova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Práce s informacemi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společnost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informační gramotnost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Psaní odborných (závěrečných) prací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cs-CZ" altLang="cs-CZ" sz="2800" dirty="0"/>
              <a:t>Informační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typy informačních zdrojů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licencované zdroje</a:t>
            </a:r>
          </a:p>
          <a:p>
            <a:pPr marL="800100" lvl="1" indent="-342900">
              <a:spcBef>
                <a:spcPts val="12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dirty="0"/>
              <a:t>kde hledat knihy, odborné časopisy, informace z médií, závěrečné práce, referenční díla, statistické údaje, oborové brány?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28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b="1" dirty="0"/>
              <a:t> </a:t>
            </a:r>
            <a:r>
              <a:rPr lang="cs-CZ" altLang="cs-CZ" sz="2900" b="1" dirty="0"/>
              <a:t>klíčových slov (hesel) </a:t>
            </a:r>
          </a:p>
          <a:p>
            <a:pPr marL="914400" lvl="2" indent="457200">
              <a:lnSpc>
                <a:spcPct val="110000"/>
              </a:lnSpc>
              <a:buNone/>
            </a:pPr>
            <a:r>
              <a:rPr lang="cs-CZ" altLang="cs-CZ" sz="2900" dirty="0"/>
              <a:t>-    </a:t>
            </a:r>
            <a:r>
              <a:rPr lang="cs-CZ" altLang="cs-CZ" sz="2900" dirty="0" smtClean="0"/>
              <a:t>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828800" lvl="2" indent="-457200">
              <a:lnSpc>
                <a:spcPct val="11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smtClean="0"/>
              <a:t>zájmena </a:t>
            </a:r>
            <a:r>
              <a:rPr lang="cs-CZ" altLang="cs-CZ" sz="2900" dirty="0"/>
              <a:t>a slovesa pouze pokud jsou </a:t>
            </a:r>
            <a:r>
              <a:rPr lang="cs-CZ" altLang="cs-CZ" sz="2900" dirty="0" smtClean="0"/>
              <a:t> </a:t>
            </a:r>
          </a:p>
          <a:p>
            <a:pPr marL="13716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  opravdu </a:t>
            </a:r>
            <a:r>
              <a:rPr lang="cs-CZ" altLang="cs-CZ" sz="2900" dirty="0"/>
              <a:t>nezbytné</a:t>
            </a:r>
          </a:p>
          <a:p>
            <a:pPr marL="1371600" lvl="2" indent="457200">
              <a:lnSpc>
                <a:spcPct val="110000"/>
              </a:lnSpc>
              <a:buFontTx/>
              <a:buChar char="-"/>
            </a:pPr>
            <a:r>
              <a:rPr lang="cs-CZ" altLang="cs-CZ" sz="2900" dirty="0"/>
              <a:t>vyhýbejte 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spojky</a:t>
            </a:r>
            <a:r>
              <a:rPr lang="cs-CZ" altLang="cs-CZ" sz="2900" dirty="0"/>
              <a:t>, </a:t>
            </a:r>
            <a:r>
              <a:rPr lang="cs-CZ" altLang="cs-CZ" sz="2900" dirty="0" smtClean="0"/>
              <a:t>členy</a:t>
            </a:r>
          </a:p>
          <a:p>
            <a:pPr marL="1371600" lvl="2" indent="0">
              <a:lnSpc>
                <a:spcPct val="110000"/>
              </a:lnSpc>
              <a:buNone/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   v </a:t>
            </a:r>
            <a:r>
              <a:rPr lang="cs-CZ" altLang="cs-CZ" sz="2900" dirty="0"/>
              <a:t>cizích jazycích)</a:t>
            </a:r>
            <a:endParaRPr lang="cs-CZ" altLang="cs-CZ" sz="2900" b="1" dirty="0"/>
          </a:p>
          <a:p>
            <a:pPr marL="457200" lvl="1" indent="457200">
              <a:lnSpc>
                <a:spcPct val="110000"/>
              </a:lnSpc>
              <a:buNone/>
            </a:pPr>
            <a:r>
              <a:rPr lang="cs-CZ" altLang="cs-CZ" sz="2900" b="1" i="1" dirty="0" smtClean="0"/>
              <a:t>  př</a:t>
            </a:r>
            <a:r>
              <a:rPr lang="cs-CZ" altLang="cs-CZ" sz="2900" b="1" i="1" dirty="0"/>
              <a:t>. Palestina; dějiny; starověk</a:t>
            </a:r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lvl="1" indent="4572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 smtClean="0"/>
              <a:t>předmětová</a:t>
            </a:r>
          </a:p>
          <a:p>
            <a:pPr lvl="1" indent="0">
              <a:lnSpc>
                <a:spcPct val="110000"/>
              </a:lnSpc>
              <a:buNone/>
            </a:pPr>
            <a:r>
              <a:rPr lang="cs-CZ" altLang="cs-CZ" sz="2900" b="1" dirty="0"/>
              <a:t> </a:t>
            </a:r>
            <a:r>
              <a:rPr lang="cs-CZ" altLang="cs-CZ" sz="2900" b="1" dirty="0" smtClean="0"/>
              <a:t>      </a:t>
            </a:r>
            <a:r>
              <a:rPr lang="cs-CZ" altLang="cs-CZ" sz="2900" b="1" dirty="0"/>
              <a:t>hesla </a:t>
            </a:r>
          </a:p>
          <a:p>
            <a:pPr marL="457200" lvl="1" indent="457200">
              <a:lnSpc>
                <a:spcPct val="110000"/>
              </a:lnSpc>
              <a:buNone/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Palestina – dějiny – starověk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2474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8659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1412776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Zadání 1. praktického úkolu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87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187624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Shrnutí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66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6518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Volba tématu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Kontrola v Archivu závěrečných prací IS MU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Informační průzkum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Katalogy knihoven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Licencované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Veřejné dostupné zdroje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Psaní odborných (závěrečných) prací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5" name="Zástupný symbol pro obsah 4"/>
          <p:cNvSpPr txBox="1">
            <a:spLocks noGrp="1"/>
          </p:cNvSpPr>
          <p:nvPr>
            <p:ph idx="1"/>
          </p:nvPr>
        </p:nvSpPr>
        <p:spPr>
          <a:xfrm>
            <a:off x="457200" y="1268760"/>
            <a:ext cx="8229600" cy="5777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 vyhledávání odborných informací </a:t>
            </a:r>
            <a:r>
              <a:rPr lang="cs-CZ" altLang="cs-CZ" sz="3000" dirty="0"/>
              <a:t>používejte </a:t>
            </a:r>
            <a:r>
              <a:rPr lang="cs-CZ" altLang="cs-CZ" sz="3000" b="1" dirty="0"/>
              <a:t>licencované informační zdroje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Ověřené, kvalitní, jedinečné informace</a:t>
            </a:r>
            <a:endParaRPr lang="cs-CZ" altLang="cs-CZ" b="1" dirty="0"/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/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3000" b="1" dirty="0"/>
              <a:t>Mimo počítačovou síť MU </a:t>
            </a:r>
            <a:r>
              <a:rPr lang="cs-CZ" altLang="cs-CZ" sz="3000" dirty="0"/>
              <a:t>si nastavte</a:t>
            </a:r>
            <a:r>
              <a:rPr lang="cs-CZ" altLang="cs-CZ" sz="3000" b="1" dirty="0"/>
              <a:t> vzdálený přístup</a:t>
            </a:r>
            <a:endParaRPr lang="cs-CZ" altLang="cs-CZ" sz="3000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dirty="0" err="1" smtClean="0"/>
              <a:t>OpenVPN</a:t>
            </a:r>
            <a:r>
              <a:rPr lang="cs-CZ" altLang="cs-CZ" dirty="0"/>
              <a:t>, </a:t>
            </a:r>
            <a:r>
              <a:rPr lang="cs-CZ" altLang="cs-CZ" dirty="0" err="1" smtClean="0"/>
              <a:t>Shibboleth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EZproxy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6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altLang="cs-CZ" sz="2400" dirty="0"/>
              <a:t>KATUŠČÁK, D., B. DROBÍKOVÁ, R. PAPÍK. </a:t>
            </a:r>
            <a:r>
              <a:rPr lang="cs-CZ" altLang="cs-CZ" sz="2400" i="1" dirty="0"/>
              <a:t>Jak psát závěrečné a kvalifikační práce.</a:t>
            </a:r>
            <a:r>
              <a:rPr lang="cs-CZ" altLang="cs-CZ" sz="2400" dirty="0"/>
              <a:t> Nitra: Enigma, 2008, 161 s. ISBN 978-80-89132-70-6.</a:t>
            </a:r>
          </a:p>
          <a:p>
            <a:pPr>
              <a:defRPr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/>
              <a:t>BOTHMA, Theo. </a:t>
            </a:r>
            <a:r>
              <a:rPr lang="en-US" sz="2400" i="1" dirty="0"/>
              <a:t>Navigating information literacy: your information society survival toolkit</a:t>
            </a:r>
            <a:r>
              <a:rPr lang="en-US" sz="2400" dirty="0"/>
              <a:t>. 3rd ed. Cape Town: Pearson Education, 2011, 208 s. ISBN 9781775782278. </a:t>
            </a: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161909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9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9279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200" dirty="0">
                <a:solidFill>
                  <a:srgbClr val="FF0000"/>
                </a:solidFill>
                <a:hlinkClick r:id="rId4"/>
              </a:rPr>
              <a:t>http://cathryno.global2.vic.edu.au/2010/05/08/deep-web-vs-surface-web</a:t>
            </a:r>
            <a:r>
              <a:rPr lang="cs-CZ" altLang="cs-CZ" sz="2200" dirty="0" smtClean="0">
                <a:solidFill>
                  <a:srgbClr val="FF0000"/>
                </a:solidFill>
                <a:hlinkClick r:id="rId4"/>
              </a:rPr>
              <a:t>/</a:t>
            </a:r>
            <a:r>
              <a:rPr lang="cs-CZ" altLang="cs-CZ" sz="2200" dirty="0" smtClean="0">
                <a:solidFill>
                  <a:srgbClr val="FF0000"/>
                </a:solidFill>
              </a:rPr>
              <a:t> </a:t>
            </a:r>
            <a:r>
              <a:rPr lang="cs-CZ" altLang="cs-CZ" sz="1600" dirty="0" smtClean="0"/>
              <a:t>(</a:t>
            </a:r>
            <a:r>
              <a:rPr lang="cs-CZ" altLang="cs-CZ" sz="1600" dirty="0" err="1" smtClean="0"/>
              <a:t>deep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wep</a:t>
            </a:r>
            <a:r>
              <a:rPr lang="cs-CZ" altLang="cs-CZ" sz="1600" dirty="0" smtClean="0"/>
              <a:t>)</a:t>
            </a:r>
          </a:p>
          <a:p>
            <a:pPr marL="0" indent="0">
              <a:buNone/>
            </a:pPr>
            <a:endParaRPr lang="cs-CZ" altLang="cs-CZ" sz="2000" dirty="0"/>
          </a:p>
          <a:p>
            <a:pPr marL="0" indent="0">
              <a:buNone/>
            </a:pPr>
            <a:r>
              <a:rPr lang="cs-CZ" sz="2200" dirty="0">
                <a:hlinkClick r:id="rId5"/>
              </a:rPr>
              <a:t>https://www.novinky.cz/internet-a-pc/209215-na-informace-je-zapotrebi-nova-jednotka-zettabyte.html </a:t>
            </a:r>
            <a:r>
              <a:rPr lang="cs-CZ" sz="1600" dirty="0"/>
              <a:t>(jak se počítá na počítači)</a:t>
            </a: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altLang="cs-CZ" sz="2200" i="1" dirty="0">
                <a:hlinkClick r:id="rId6"/>
              </a:rPr>
              <a:t>https://</a:t>
            </a:r>
            <a:r>
              <a:rPr lang="cs-CZ" altLang="cs-CZ" sz="2200" i="1" dirty="0" smtClean="0">
                <a:hlinkClick r:id="rId6"/>
              </a:rPr>
              <a:t>s-media-cache-ak0.pinimg.com/736x/b1/8c/7d/b18c7dde7e01870bd4715b308241c155.jpg</a:t>
            </a:r>
            <a:r>
              <a:rPr lang="cs-CZ" altLang="cs-CZ" sz="2200" i="1" dirty="0" smtClean="0"/>
              <a:t>   </a:t>
            </a:r>
            <a:r>
              <a:rPr lang="cs-CZ" altLang="cs-CZ" sz="1600" i="1" dirty="0" smtClean="0"/>
              <a:t>(myšlenková mapa)</a:t>
            </a:r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http</a:t>
            </a:r>
            <a:r>
              <a:rPr lang="cs-CZ" altLang="cs-CZ" sz="2200" i="1" dirty="0">
                <a:solidFill>
                  <a:srgbClr val="111111"/>
                </a:solidFill>
                <a:hlinkClick r:id="rId7"/>
              </a:rPr>
              <a:t>://</a:t>
            </a:r>
            <a:r>
              <a:rPr lang="cs-CZ" altLang="cs-CZ" sz="2200" i="1" dirty="0" smtClean="0">
                <a:solidFill>
                  <a:srgbClr val="111111"/>
                </a:solidFill>
                <a:hlinkClick r:id="rId7"/>
              </a:rPr>
              <a:t>35d50322364c5467929d-116d0a662068ba1c259eb7735f950309.r77.cf2.rackcdn.com/Example%20Education%20maps/science%20investigation.png</a:t>
            </a:r>
            <a:r>
              <a:rPr lang="cs-CZ" altLang="cs-CZ" sz="2200" i="1" dirty="0" smtClean="0">
                <a:solidFill>
                  <a:srgbClr val="111111"/>
                </a:solidFill>
              </a:rPr>
              <a:t> </a:t>
            </a:r>
            <a:r>
              <a:rPr lang="cs-CZ" altLang="cs-CZ" sz="1600" i="1" dirty="0"/>
              <a:t>(myšlenková mapa)</a:t>
            </a:r>
          </a:p>
          <a:p>
            <a:pPr marL="0" indent="0">
              <a:buNone/>
            </a:pPr>
            <a:endParaRPr lang="cs-CZ" altLang="cs-CZ" sz="2400" i="1" dirty="0" smtClean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cs-CZ" altLang="cs-CZ" sz="2400" i="1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3305" y="1028518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35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cs-CZ" altLang="cs-CZ" b="1" dirty="0" smtClean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</a:rPr>
              <a:t>Ing. Martina Nedomová, </a:t>
            </a:r>
            <a:r>
              <a:rPr lang="cs-CZ" altLang="cs-CZ" b="1" dirty="0" err="1" smtClean="0">
                <a:solidFill>
                  <a:schemeClr val="bg1"/>
                </a:solidFill>
              </a:rPr>
              <a:t>DiS</a:t>
            </a:r>
            <a:r>
              <a:rPr lang="cs-CZ" altLang="cs-CZ" b="1" dirty="0" smtClean="0">
                <a:solidFill>
                  <a:schemeClr val="bg1"/>
                </a:solidFill>
              </a:rPr>
              <a:t>.</a:t>
            </a: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b="1" dirty="0" smtClean="0">
                <a:solidFill>
                  <a:schemeClr val="bg1"/>
                </a:solidFill>
                <a:hlinkClick r:id="rId4"/>
              </a:rPr>
              <a:t>nedomova@fss.muni.cz</a:t>
            </a:r>
            <a:endParaRPr lang="cs-CZ" altLang="cs-CZ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</a:pPr>
            <a:endParaRPr lang="cs-CZ" altLang="cs-CZ" b="1" dirty="0">
              <a:solidFill>
                <a:schemeClr val="bg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cs-CZ" altLang="cs-CZ" sz="4000" b="1" dirty="0" err="1">
                <a:solidFill>
                  <a:schemeClr val="bg1"/>
                </a:solidFill>
                <a:hlinkClick r:id="rId5"/>
              </a:rPr>
              <a:t>infozdroje</a:t>
            </a:r>
            <a:r>
              <a:rPr lang="en-US" altLang="cs-CZ" sz="4000" b="1" dirty="0">
                <a:solidFill>
                  <a:schemeClr val="bg1"/>
                </a:solidFill>
                <a:hlinkClick r:id="rId5"/>
              </a:rPr>
              <a:t>@</a:t>
            </a:r>
            <a:r>
              <a:rPr lang="cs-CZ" altLang="cs-CZ" sz="4000" b="1" dirty="0">
                <a:solidFill>
                  <a:schemeClr val="bg1"/>
                </a:solidFill>
                <a:hlinkClick r:id="rId5"/>
              </a:rPr>
              <a:t>fss.muni.cz</a:t>
            </a:r>
            <a:endParaRPr lang="cs-CZ" altLang="cs-CZ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sz="4000" b="1" i="1" dirty="0"/>
              <a:t>"</a:t>
            </a:r>
            <a:r>
              <a:rPr lang="cs-CZ" altLang="cs-CZ" sz="4000" b="1" i="1" dirty="0" err="1"/>
              <a:t>Knowledge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is</a:t>
            </a:r>
            <a:r>
              <a:rPr lang="cs-CZ" altLang="cs-CZ" sz="4000" b="1" i="1" dirty="0"/>
              <a:t> </a:t>
            </a:r>
            <a:r>
              <a:rPr lang="cs-CZ" altLang="cs-CZ" sz="4000" b="1" i="1" dirty="0" err="1"/>
              <a:t>power</a:t>
            </a:r>
            <a:r>
              <a:rPr lang="cs-CZ" altLang="cs-CZ" sz="4000" b="1" i="1" dirty="0"/>
              <a:t>."</a:t>
            </a:r>
          </a:p>
          <a:p>
            <a:pPr marL="3657600" lvl="8" indent="0" algn="ctr">
              <a:buNone/>
            </a:pPr>
            <a:r>
              <a:rPr lang="cs-CZ" altLang="cs-CZ" sz="4000" dirty="0"/>
              <a:t>                                                                   Francis Bacon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0959" y="1268760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 Problémy při práci s informacemi: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velké množství 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snadná dostupnost</a:t>
            </a:r>
          </a:p>
          <a:p>
            <a:pPr lvl="1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/>
              <a:t> kvalita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1052736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informací?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1"/>
            <a:ext cx="8229600" cy="2880320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en-US" altLang="cs-CZ" dirty="0"/>
              <a:t>M</a:t>
            </a:r>
            <a:r>
              <a:rPr lang="cs-CZ" altLang="cs-CZ" dirty="0" err="1"/>
              <a:t>nožství</a:t>
            </a:r>
            <a:r>
              <a:rPr lang="cs-CZ" altLang="cs-CZ" dirty="0"/>
              <a:t> informací odvysílaných za rok se v roce 2007 blížilo už 2 </a:t>
            </a:r>
            <a:r>
              <a:rPr lang="cs-CZ" altLang="cs-CZ" dirty="0" err="1"/>
              <a:t>zetabytům</a:t>
            </a: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indent="-432000">
              <a:buFont typeface="Wingdings" panose="05000000000000000000" pitchFamily="2" charset="2"/>
              <a:buChar char="q"/>
              <a:defRPr/>
            </a:pPr>
            <a:r>
              <a:rPr lang="cs-CZ" altLang="cs-CZ" dirty="0"/>
              <a:t>Současná kapacita všech paměťových zařízení pro ukládání informací se blíží 300 </a:t>
            </a:r>
            <a:r>
              <a:rPr lang="cs-CZ" altLang="cs-CZ" dirty="0" err="1"/>
              <a:t>exabytům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630863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Údaje jsou ze studie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Hilbert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Lopez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2011. Zdroj: BAWDEN, David a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ROBINSON. </a:t>
            </a:r>
            <a:r>
              <a:rPr kumimoji="0" lang="cs-CZ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Úvod do informační vědy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Doubravník: </a:t>
            </a:r>
            <a:r>
              <a:rPr kumimoji="0" lang="cs-CZ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2017. ISBN 978-80-88123-10-1.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4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050" y="112474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Kolik existuje </a:t>
            </a:r>
            <a:r>
              <a:rPr lang="cs-CZ" altLang="cs-CZ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informací? II.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237312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 informace je zapotřebí nová jednotka, zettabyte. </a:t>
            </a:r>
            <a:r>
              <a:rPr kumimoji="0" lang="pl-PL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Novinky.cz</a:t>
            </a:r>
            <a:r>
              <a:rPr kumimoji="0" lang="pl-PL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[online]. [cit. 2017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03].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Dostupn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 z: https://www.novinky.cz/internet-a-pc/209215-na-informace-je-zapotrebi-nova-jednotka-zettabyte.html</a:t>
            </a:r>
            <a:endParaRPr kumimoji="0" lang="pl-PL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77219"/>
            <a:ext cx="6248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990</TotalTime>
  <Words>1656</Words>
  <Application>Microsoft Office PowerPoint</Application>
  <PresentationFormat>Předvádění na obrazovce (4:3)</PresentationFormat>
  <Paragraphs>396</Paragraphs>
  <Slides>57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57</vt:i4>
      </vt:variant>
    </vt:vector>
  </HeadingPairs>
  <TitlesOfParts>
    <vt:vector size="64" baseType="lpstr">
      <vt:lpstr>Arial</vt:lpstr>
      <vt:lpstr>Calibri</vt:lpstr>
      <vt:lpstr>Tahoma</vt:lpstr>
      <vt:lpstr>Verdana</vt:lpstr>
      <vt:lpstr>Wingdings</vt:lpstr>
      <vt:lpstr>Motiv5</vt:lpstr>
      <vt:lpstr>template</vt:lpstr>
      <vt:lpstr>Základy práce s informačními zdroji pro bc. studenty ZUR</vt:lpstr>
      <vt:lpstr>Osnova kurzu </vt:lpstr>
      <vt:lpstr>Podmínky absolvování předmětu </vt:lpstr>
      <vt:lpstr>Prezentace aplikace PowerPoint</vt:lpstr>
      <vt:lpstr>Osnova </vt:lpstr>
      <vt:lpstr>Prezentace aplikace PowerPoint</vt:lpstr>
      <vt:lpstr>Informační společnost </vt:lpstr>
      <vt:lpstr>Kolik existuje informací?</vt:lpstr>
      <vt:lpstr>Kolik existuje informací? II.</vt:lpstr>
      <vt:lpstr>Prezentace aplikace PowerPoint</vt:lpstr>
      <vt:lpstr>Informační gramotnost </vt:lpstr>
      <vt:lpstr>Prezentace aplikace PowerPoint</vt:lpstr>
      <vt:lpstr>Prezentace aplikace PowerPoint</vt:lpstr>
      <vt:lpstr>Metodika psaní odborných prací </vt:lpstr>
      <vt:lpstr>Základní etapy přípravy písemné práce </vt:lpstr>
      <vt:lpstr>Základní etapy přípravy písemné práce </vt:lpstr>
      <vt:lpstr>Volba tématu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Základní etapy přípravy písemné práce </vt:lpstr>
      <vt:lpstr>Informační průzkum </vt:lpstr>
      <vt:lpstr>Prezentace aplikace PowerPoint</vt:lpstr>
      <vt:lpstr>Informační zdroje </vt:lpstr>
      <vt:lpstr>Web x Deep web (Invisible web) </vt:lpstr>
      <vt:lpstr>Licencované zdroje I.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 </vt:lpstr>
      <vt:lpstr> </vt:lpstr>
      <vt:lpstr> </vt:lpstr>
      <vt:lpstr>Prezentace aplikace PowerPoint</vt:lpstr>
      <vt:lpstr> 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44</cp:revision>
  <cp:lastPrinted>2017-08-09T12:05:41Z</cp:lastPrinted>
  <dcterms:created xsi:type="dcterms:W3CDTF">2017-08-02T08:11:17Z</dcterms:created>
  <dcterms:modified xsi:type="dcterms:W3CDTF">2017-11-06T08:47:43Z</dcterms:modified>
</cp:coreProperties>
</file>