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4"/>
  </p:sldMasterIdLst>
  <p:notesMasterIdLst>
    <p:notesMasterId r:id="rId24"/>
  </p:notesMasterIdLst>
  <p:handoutMasterIdLst>
    <p:handoutMasterId r:id="rId25"/>
  </p:handoutMasterIdLst>
  <p:sldIdLst>
    <p:sldId id="276" r:id="rId5"/>
    <p:sldId id="296" r:id="rId6"/>
    <p:sldId id="297" r:id="rId7"/>
    <p:sldId id="298" r:id="rId8"/>
    <p:sldId id="300" r:id="rId9"/>
    <p:sldId id="299" r:id="rId10"/>
    <p:sldId id="301" r:id="rId11"/>
    <p:sldId id="304" r:id="rId12"/>
    <p:sldId id="288" r:id="rId13"/>
    <p:sldId id="289" r:id="rId14"/>
    <p:sldId id="290" r:id="rId15"/>
    <p:sldId id="291" r:id="rId16"/>
    <p:sldId id="292" r:id="rId17"/>
    <p:sldId id="293" r:id="rId18"/>
    <p:sldId id="302" r:id="rId19"/>
    <p:sldId id="303" r:id="rId20"/>
    <p:sldId id="294" r:id="rId21"/>
    <p:sldId id="295" r:id="rId22"/>
    <p:sldId id="30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84" autoAdjust="0"/>
    <p:restoredTop sz="96265" autoAdjust="0"/>
  </p:normalViewPr>
  <p:slideViewPr>
    <p:cSldViewPr>
      <p:cViewPr varScale="1">
        <p:scale>
          <a:sx n="87" d="100"/>
          <a:sy n="87" d="100"/>
        </p:scale>
        <p:origin x="102" y="52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6664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10/5/2017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10/5/2017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7CC0096-1860-4642-9CD2-0079EA5E7CD1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FA5CF18-C7C0-9C40-B03A-787E3DC06A63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08184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7CC0096-1860-4642-9CD2-0079EA5E7CD1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51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656" r:id="rId12"/>
    <p:sldLayoutId id="2147483816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2800" b="1" dirty="0"/>
              <a:t>Logika kvantitativního výzkumu, povaha hromadných dat. Typy proměnných. Práce s hromadnými daty v prostředí programu. Konstrukce datové matice.  Editace dat.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cs-CZ" dirty="0">
                <a:solidFill>
                  <a:schemeClr val="accent1"/>
                </a:solidFill>
                <a:latin typeface="+mj-lt"/>
              </a:rPr>
              <a:t>ZUR357 Statistická analýza </a:t>
            </a:r>
            <a:r>
              <a:rPr lang="cs-CZ" dirty="0" smtClean="0">
                <a:solidFill>
                  <a:schemeClr val="accent1"/>
                </a:solidFill>
                <a:latin typeface="+mj-lt"/>
              </a:rPr>
              <a:t>dat  -- 5. října </a:t>
            </a:r>
            <a:r>
              <a:rPr lang="cs-CZ" dirty="0">
                <a:solidFill>
                  <a:schemeClr val="accent1"/>
                </a:solidFill>
                <a:latin typeface="+mj-lt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2652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Nominální proměnné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Kraj</a:t>
            </a:r>
            <a:endParaRPr lang="en-US" dirty="0" smtClean="0"/>
          </a:p>
          <a:p>
            <a:r>
              <a:rPr lang="en-US" dirty="0" err="1" smtClean="0"/>
              <a:t>Pohlaví</a:t>
            </a:r>
            <a:endParaRPr lang="en-US" dirty="0" smtClean="0"/>
          </a:p>
          <a:p>
            <a:r>
              <a:rPr lang="en-US" dirty="0" err="1" smtClean="0"/>
              <a:t>Barva</a:t>
            </a:r>
            <a:r>
              <a:rPr lang="en-US" dirty="0" smtClean="0"/>
              <a:t> </a:t>
            </a:r>
            <a:r>
              <a:rPr lang="en-US" dirty="0" err="1" smtClean="0"/>
              <a:t>vlasů</a:t>
            </a:r>
            <a:endParaRPr lang="en-US" dirty="0" smtClean="0"/>
          </a:p>
          <a:p>
            <a:r>
              <a:rPr lang="en-US" dirty="0" err="1" smtClean="0"/>
              <a:t>Rubrika</a:t>
            </a:r>
            <a:endParaRPr lang="en-US" dirty="0" smtClean="0"/>
          </a:p>
          <a:p>
            <a:r>
              <a:rPr lang="en-US" dirty="0" err="1" smtClean="0"/>
              <a:t>Hlavní</a:t>
            </a:r>
            <a:r>
              <a:rPr lang="en-US" dirty="0" smtClean="0"/>
              <a:t> </a:t>
            </a:r>
            <a:r>
              <a:rPr lang="en-US" dirty="0" err="1" smtClean="0"/>
              <a:t>mluvčí</a:t>
            </a:r>
            <a:endParaRPr lang="en-US" dirty="0" smtClean="0"/>
          </a:p>
          <a:p>
            <a:r>
              <a:rPr lang="en-US" dirty="0" err="1" smtClean="0"/>
              <a:t>Žánr</a:t>
            </a:r>
            <a:endParaRPr lang="en-US" dirty="0" smtClean="0"/>
          </a:p>
          <a:p>
            <a:r>
              <a:rPr lang="en-US" dirty="0" err="1" smtClean="0"/>
              <a:t>Složení</a:t>
            </a:r>
            <a:r>
              <a:rPr lang="en-US" dirty="0" smtClean="0"/>
              <a:t> </a:t>
            </a:r>
            <a:r>
              <a:rPr lang="en-US" dirty="0" err="1" smtClean="0"/>
              <a:t>domácnosti</a:t>
            </a:r>
            <a:endParaRPr lang="en-US" dirty="0" smtClean="0"/>
          </a:p>
          <a:p>
            <a:r>
              <a:rPr lang="en-US" dirty="0" err="1" smtClean="0"/>
              <a:t>Typ</a:t>
            </a:r>
            <a:r>
              <a:rPr lang="en-US" dirty="0" smtClean="0"/>
              <a:t> </a:t>
            </a:r>
            <a:r>
              <a:rPr lang="en-US" dirty="0" err="1" smtClean="0"/>
              <a:t>užívané</a:t>
            </a:r>
            <a:r>
              <a:rPr lang="en-US" dirty="0" smtClean="0"/>
              <a:t> </a:t>
            </a:r>
            <a:r>
              <a:rPr lang="en-US" dirty="0" err="1" smtClean="0"/>
              <a:t>drogy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807968" y="2492896"/>
                <a:ext cx="391100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4000" b="0" i="1" smtClean="0">
                              <a:latin typeface="Cambria Math" charset="0"/>
                            </a:rPr>
                            <m:t>𝑋</m:t>
                          </m:r>
                        </m:e>
                        <m:sub>
                          <m:r>
                            <a:rPr lang="cs-CZ" sz="4000" b="0" i="1" smtClean="0">
                              <a:latin typeface="Cambria Math" charset="0"/>
                            </a:rPr>
                            <m:t>𝑎</m:t>
                          </m:r>
                        </m:sub>
                      </m:sSub>
                      <m:r>
                        <a:rPr lang="cs-CZ" sz="4000" b="0" i="1" smtClean="0">
                          <a:latin typeface="Cambria Math" charset="0"/>
                        </a:rPr>
                        <m:t>= 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4000" b="0" i="1" smtClean="0">
                              <a:latin typeface="Cambria Math" charset="0"/>
                            </a:rPr>
                            <m:t>𝑋</m:t>
                          </m:r>
                        </m:e>
                        <m:sub>
                          <m:r>
                            <a:rPr lang="cs-CZ" sz="4000" b="0" i="1" smtClean="0">
                              <a:latin typeface="Cambria Math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968" y="2492896"/>
                <a:ext cx="3911001" cy="61555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41766" y="3754797"/>
                <a:ext cx="391100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4000" b="0" i="1" smtClean="0">
                              <a:latin typeface="Cambria Math" charset="0"/>
                            </a:rPr>
                            <m:t>𝑋</m:t>
                          </m:r>
                        </m:e>
                        <m:sub>
                          <m:r>
                            <a:rPr lang="cs-CZ" sz="4000" b="0" i="1" smtClean="0">
                              <a:latin typeface="Cambria Math" charset="0"/>
                            </a:rPr>
                            <m:t>𝑎</m:t>
                          </m:r>
                        </m:sub>
                      </m:sSub>
                      <m:r>
                        <a:rPr lang="en-US" sz="40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≠</m:t>
                      </m:r>
                      <m:r>
                        <a:rPr lang="cs-CZ" sz="4000" b="0" i="1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4000" b="0" i="1" smtClean="0">
                              <a:latin typeface="Cambria Math" charset="0"/>
                            </a:rPr>
                            <m:t>𝑋</m:t>
                          </m:r>
                        </m:e>
                        <m:sub>
                          <m:r>
                            <a:rPr lang="cs-CZ" sz="4000" b="0" i="1" smtClean="0">
                              <a:latin typeface="Cambria Math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766" y="3754797"/>
                <a:ext cx="3911001" cy="6155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1360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Ordinální proměnné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Nejvyšší dosažené vzdělání (ZŠ, SŠ, VŠ…)</a:t>
            </a:r>
          </a:p>
          <a:p>
            <a:r>
              <a:rPr lang="cs-CZ" dirty="0" smtClean="0"/>
              <a:t>Míra spokojenosti s</a:t>
            </a:r>
            <a:r>
              <a:rPr lang="is-IS" dirty="0" smtClean="0"/>
              <a:t>…. (velmi spokojen – velmi nespokojen)</a:t>
            </a:r>
          </a:p>
          <a:p>
            <a:r>
              <a:rPr lang="is-IS" dirty="0" smtClean="0"/>
              <a:t>Souhlas</a:t>
            </a:r>
          </a:p>
          <a:p>
            <a:r>
              <a:rPr lang="is-IS" dirty="0" smtClean="0"/>
              <a:t>Pořadí</a:t>
            </a:r>
          </a:p>
          <a:p>
            <a:r>
              <a:rPr lang="is-IS" dirty="0" smtClean="0"/>
              <a:t>Výše příjmu v kategoriích </a:t>
            </a:r>
            <a:br>
              <a:rPr lang="is-IS" dirty="0" smtClean="0"/>
            </a:b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81543" y="3983867"/>
                <a:ext cx="391100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4000" b="0" i="1" smtClean="0">
                              <a:latin typeface="Cambria Math" charset="0"/>
                            </a:rPr>
                            <m:t>𝑋</m:t>
                          </m:r>
                        </m:e>
                        <m:sub>
                          <m:r>
                            <a:rPr lang="cs-CZ" sz="4000" b="0" i="1" smtClean="0">
                              <a:latin typeface="Cambria Math" charset="0"/>
                            </a:rPr>
                            <m:t>𝑎</m:t>
                          </m:r>
                        </m:sub>
                      </m:sSub>
                      <m:r>
                        <a:rPr lang="cs-CZ" sz="40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&lt;</m:t>
                      </m:r>
                      <m:r>
                        <a:rPr lang="cs-CZ" sz="4000" b="0" i="1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4000" b="0" i="1" smtClean="0">
                              <a:latin typeface="Cambria Math" charset="0"/>
                            </a:rPr>
                            <m:t>𝑋</m:t>
                          </m:r>
                        </m:e>
                        <m:sub>
                          <m:r>
                            <a:rPr lang="cs-CZ" sz="4000" b="0" i="1" smtClean="0">
                              <a:latin typeface="Cambria Math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543" y="3983867"/>
                <a:ext cx="3911001" cy="61555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66219" y="4901679"/>
                <a:ext cx="391100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4000" b="0" i="1" smtClean="0">
                              <a:latin typeface="Cambria Math" charset="0"/>
                            </a:rPr>
                            <m:t>𝑋</m:t>
                          </m:r>
                        </m:e>
                        <m:sub>
                          <m:r>
                            <a:rPr lang="cs-CZ" sz="4000" b="0" i="1" smtClean="0">
                              <a:latin typeface="Cambria Math" charset="0"/>
                            </a:rPr>
                            <m:t>𝑎</m:t>
                          </m:r>
                        </m:sub>
                      </m:sSub>
                      <m:r>
                        <a:rPr lang="cs-CZ" sz="40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&gt;</m:t>
                      </m:r>
                      <m:r>
                        <a:rPr lang="cs-CZ" sz="4000" b="0" i="1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4000" b="0" i="1" smtClean="0">
                              <a:latin typeface="Cambria Math" charset="0"/>
                            </a:rPr>
                            <m:t>𝑋</m:t>
                          </m:r>
                        </m:e>
                        <m:sub>
                          <m:r>
                            <a:rPr lang="cs-CZ" sz="4000" b="0" i="1" smtClean="0">
                              <a:latin typeface="Cambria Math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219" y="4901679"/>
                <a:ext cx="3911001" cy="6155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5837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KARDINÁLNÍ - INTERVALOVÉ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Stupnice nemá reálnou nulu</a:t>
            </a:r>
          </a:p>
          <a:p>
            <a:endParaRPr lang="cs-CZ" dirty="0" smtClean="0"/>
          </a:p>
          <a:p>
            <a:r>
              <a:rPr lang="cs-CZ" dirty="0" smtClean="0"/>
              <a:t>Teplota</a:t>
            </a:r>
          </a:p>
          <a:p>
            <a:r>
              <a:rPr lang="cs-CZ" dirty="0" smtClean="0"/>
              <a:t>IQ</a:t>
            </a:r>
          </a:p>
          <a:p>
            <a:r>
              <a:rPr lang="cs-CZ" dirty="0" smtClean="0"/>
              <a:t>Výsledek </a:t>
            </a:r>
            <a:r>
              <a:rPr lang="cs-CZ" dirty="0" smtClean="0"/>
              <a:t>psychologického </a:t>
            </a:r>
            <a:r>
              <a:rPr lang="cs-CZ" dirty="0" smtClean="0"/>
              <a:t>testu</a:t>
            </a:r>
          </a:p>
          <a:p>
            <a:r>
              <a:rPr lang="cs-CZ" dirty="0" smtClean="0"/>
              <a:t>Indexy a škály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12024" y="3356992"/>
                <a:ext cx="391100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4000" b="0" i="1" smtClean="0">
                              <a:latin typeface="Cambria Math" charset="0"/>
                            </a:rPr>
                            <m:t>𝑋</m:t>
                          </m:r>
                        </m:e>
                        <m:sub>
                          <m:r>
                            <a:rPr lang="cs-CZ" sz="4000" b="0" i="1" smtClean="0">
                              <a:latin typeface="Cambria Math" charset="0"/>
                            </a:rPr>
                            <m:t>𝑎</m:t>
                          </m:r>
                        </m:sub>
                      </m:sSub>
                      <m:r>
                        <a:rPr lang="cs-CZ" sz="4000" b="0" i="1" smtClean="0">
                          <a:latin typeface="Cambria Math" charset="0"/>
                        </a:rPr>
                        <m:t>− 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4000" b="0" i="1" smtClean="0">
                              <a:latin typeface="Cambria Math" charset="0"/>
                            </a:rPr>
                            <m:t>𝑋</m:t>
                          </m:r>
                        </m:e>
                        <m:sub>
                          <m:r>
                            <a:rPr lang="cs-CZ" sz="4000" b="0" i="1" smtClean="0">
                              <a:latin typeface="Cambria Math" charset="0"/>
                            </a:rPr>
                            <m:t>𝑏</m:t>
                          </m:r>
                        </m:sub>
                      </m:sSub>
                      <m:r>
                        <a:rPr lang="cs-CZ" sz="4000" b="0" i="1" smtClean="0">
                          <a:latin typeface="Cambria Math" charset="0"/>
                        </a:rPr>
                        <m:t>=</m:t>
                      </m:r>
                      <m:r>
                        <a:rPr lang="cs-CZ" sz="4000" b="0" i="1" smtClean="0">
                          <a:latin typeface="Cambria Math" charset="0"/>
                        </a:rPr>
                        <m:t>𝑑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24" y="3356992"/>
                <a:ext cx="3911001" cy="61555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7193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Kardinální – Poměrové (ratio)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Věk</a:t>
            </a:r>
          </a:p>
          <a:p>
            <a:r>
              <a:rPr lang="cs-CZ" dirty="0" smtClean="0"/>
              <a:t>Výše platu</a:t>
            </a:r>
          </a:p>
          <a:p>
            <a:r>
              <a:rPr lang="cs-CZ" dirty="0" smtClean="0"/>
              <a:t>Počet let, kdy respondent chodil do školy</a:t>
            </a:r>
          </a:p>
          <a:p>
            <a:r>
              <a:rPr lang="cs-CZ" dirty="0" smtClean="0"/>
              <a:t>Délka promluvy v minutách</a:t>
            </a:r>
          </a:p>
          <a:p>
            <a:r>
              <a:rPr lang="cs-CZ" dirty="0" smtClean="0"/>
              <a:t>Počet slov</a:t>
            </a:r>
          </a:p>
          <a:p>
            <a:r>
              <a:rPr lang="cs-CZ" dirty="0" smtClean="0"/>
              <a:t>Počet dětí</a:t>
            </a:r>
          </a:p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12024" y="3573016"/>
                <a:ext cx="391100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4000" b="0" i="1" smtClean="0">
                              <a:latin typeface="Cambria Math" charset="0"/>
                            </a:rPr>
                            <m:t>2</m:t>
                          </m:r>
                          <m:r>
                            <a:rPr lang="cs-CZ" sz="4000" b="0" i="1" smtClean="0">
                              <a:latin typeface="Cambria Math" charset="0"/>
                            </a:rPr>
                            <m:t>𝑋</m:t>
                          </m:r>
                        </m:e>
                        <m:sub>
                          <m:r>
                            <a:rPr lang="cs-CZ" sz="4000" b="0" i="1" smtClean="0">
                              <a:latin typeface="Cambria Math" charset="0"/>
                            </a:rPr>
                            <m:t>𝑎</m:t>
                          </m:r>
                        </m:sub>
                      </m:sSub>
                      <m:r>
                        <a:rPr lang="cs-CZ" sz="4000" b="0" i="1" smtClean="0">
                          <a:latin typeface="Cambria Math" charset="0"/>
                        </a:rPr>
                        <m:t>= 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4000" b="0" i="1" smtClean="0">
                              <a:latin typeface="Cambria Math" charset="0"/>
                            </a:rPr>
                            <m:t>𝑋</m:t>
                          </m:r>
                        </m:e>
                        <m:sub>
                          <m:r>
                            <a:rPr lang="cs-CZ" sz="4000" b="0" i="1" smtClean="0">
                              <a:latin typeface="Cambria Math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24" y="3573016"/>
                <a:ext cx="3911001" cy="61555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6959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Vztahy mezi proměnnými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Závislé (vysvětlované)</a:t>
            </a:r>
          </a:p>
          <a:p>
            <a:r>
              <a:rPr lang="cs-CZ" dirty="0" smtClean="0"/>
              <a:t>Nezávislé (vysvětlující)</a:t>
            </a:r>
          </a:p>
          <a:p>
            <a:endParaRPr lang="cs-CZ" dirty="0"/>
          </a:p>
          <a:p>
            <a:r>
              <a:rPr lang="cs-CZ" dirty="0" smtClean="0"/>
              <a:t>Intervenující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53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/>
              <a:t>vztahu</a:t>
            </a:r>
            <a:r>
              <a:rPr lang="en-US" dirty="0" smtClean="0"/>
              <a:t> </a:t>
            </a:r>
            <a:r>
              <a:rPr lang="en-US" dirty="0" err="1" smtClean="0"/>
              <a:t>mezi</a:t>
            </a:r>
            <a:r>
              <a:rPr lang="en-US" dirty="0" smtClean="0"/>
              <a:t> </a:t>
            </a:r>
            <a:r>
              <a:rPr lang="en-US" dirty="0" err="1" smtClean="0"/>
              <a:t>proměnnými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54211" y="5322914"/>
            <a:ext cx="4157989" cy="1513939"/>
          </a:xfrm>
          <a:custGeom>
            <a:avLst/>
            <a:gdLst>
              <a:gd name="connsiteX0" fmla="*/ 0 w 2857225"/>
              <a:gd name="connsiteY0" fmla="*/ 1428613 h 2857225"/>
              <a:gd name="connsiteX1" fmla="*/ 1428613 w 2857225"/>
              <a:gd name="connsiteY1" fmla="*/ 0 h 2857225"/>
              <a:gd name="connsiteX2" fmla="*/ 2857226 w 2857225"/>
              <a:gd name="connsiteY2" fmla="*/ 1428613 h 2857225"/>
              <a:gd name="connsiteX3" fmla="*/ 1428613 w 2857225"/>
              <a:gd name="connsiteY3" fmla="*/ 2857226 h 2857225"/>
              <a:gd name="connsiteX4" fmla="*/ 0 w 2857225"/>
              <a:gd name="connsiteY4" fmla="*/ 1428613 h 28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225" h="2857225">
                <a:moveTo>
                  <a:pt x="0" y="1428613"/>
                </a:moveTo>
                <a:cubicBezTo>
                  <a:pt x="0" y="639612"/>
                  <a:pt x="639612" y="0"/>
                  <a:pt x="1428613" y="0"/>
                </a:cubicBezTo>
                <a:cubicBezTo>
                  <a:pt x="2217614" y="0"/>
                  <a:pt x="2857226" y="639612"/>
                  <a:pt x="2857226" y="1428613"/>
                </a:cubicBezTo>
                <a:cubicBezTo>
                  <a:pt x="2857226" y="2217614"/>
                  <a:pt x="2217614" y="2857226"/>
                  <a:pt x="1428613" y="2857226"/>
                </a:cubicBezTo>
                <a:cubicBezTo>
                  <a:pt x="639612" y="2857226"/>
                  <a:pt x="0" y="2217614"/>
                  <a:pt x="0" y="1428613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575674" tIns="456531" rIns="575674" bIns="456531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err="1" smtClean="0"/>
              <a:t>vzdělání</a:t>
            </a:r>
            <a:r>
              <a:rPr lang="en-US" sz="3200" kern="1200" dirty="0" smtClean="0"/>
              <a:t> </a:t>
            </a:r>
            <a:r>
              <a:rPr lang="en-US" sz="3200" kern="1200" dirty="0" err="1" smtClean="0"/>
              <a:t>syna</a:t>
            </a:r>
            <a:endParaRPr lang="en-US" sz="3200" kern="1200" dirty="0"/>
          </a:p>
        </p:txBody>
      </p:sp>
      <p:sp>
        <p:nvSpPr>
          <p:cNvPr id="7" name="Freeform 6"/>
          <p:cNvSpPr/>
          <p:nvPr/>
        </p:nvSpPr>
        <p:spPr>
          <a:xfrm>
            <a:off x="1232258" y="2084832"/>
            <a:ext cx="2880319" cy="1944216"/>
          </a:xfrm>
          <a:custGeom>
            <a:avLst/>
            <a:gdLst>
              <a:gd name="connsiteX0" fmla="*/ 0 w 2857225"/>
              <a:gd name="connsiteY0" fmla="*/ 1428613 h 2857225"/>
              <a:gd name="connsiteX1" fmla="*/ 1428613 w 2857225"/>
              <a:gd name="connsiteY1" fmla="*/ 0 h 2857225"/>
              <a:gd name="connsiteX2" fmla="*/ 2857226 w 2857225"/>
              <a:gd name="connsiteY2" fmla="*/ 1428613 h 2857225"/>
              <a:gd name="connsiteX3" fmla="*/ 1428613 w 2857225"/>
              <a:gd name="connsiteY3" fmla="*/ 2857226 h 2857225"/>
              <a:gd name="connsiteX4" fmla="*/ 0 w 2857225"/>
              <a:gd name="connsiteY4" fmla="*/ 1428613 h 28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225" h="2857225">
                <a:moveTo>
                  <a:pt x="0" y="1428613"/>
                </a:moveTo>
                <a:cubicBezTo>
                  <a:pt x="0" y="639612"/>
                  <a:pt x="639612" y="0"/>
                  <a:pt x="1428613" y="0"/>
                </a:cubicBezTo>
                <a:cubicBezTo>
                  <a:pt x="2217614" y="0"/>
                  <a:pt x="2857226" y="639612"/>
                  <a:pt x="2857226" y="1428613"/>
                </a:cubicBezTo>
                <a:cubicBezTo>
                  <a:pt x="2857226" y="2217614"/>
                  <a:pt x="2217614" y="2857226"/>
                  <a:pt x="1428613" y="2857226"/>
                </a:cubicBezTo>
                <a:cubicBezTo>
                  <a:pt x="639612" y="2857226"/>
                  <a:pt x="0" y="2217614"/>
                  <a:pt x="0" y="1428613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575674" tIns="456531" rIns="575674" bIns="456531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/>
              <a:t>příjem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otce</a:t>
            </a:r>
            <a:endParaRPr lang="en-US" sz="2800" kern="1200" dirty="0"/>
          </a:p>
        </p:txBody>
      </p:sp>
      <p:sp>
        <p:nvSpPr>
          <p:cNvPr id="8" name="Freeform 7"/>
          <p:cNvSpPr/>
          <p:nvPr/>
        </p:nvSpPr>
        <p:spPr>
          <a:xfrm>
            <a:off x="8256240" y="2084832"/>
            <a:ext cx="3168352" cy="1738467"/>
          </a:xfrm>
          <a:custGeom>
            <a:avLst/>
            <a:gdLst>
              <a:gd name="connsiteX0" fmla="*/ 0 w 2857225"/>
              <a:gd name="connsiteY0" fmla="*/ 1428613 h 2857225"/>
              <a:gd name="connsiteX1" fmla="*/ 1428613 w 2857225"/>
              <a:gd name="connsiteY1" fmla="*/ 0 h 2857225"/>
              <a:gd name="connsiteX2" fmla="*/ 2857226 w 2857225"/>
              <a:gd name="connsiteY2" fmla="*/ 1428613 h 2857225"/>
              <a:gd name="connsiteX3" fmla="*/ 1428613 w 2857225"/>
              <a:gd name="connsiteY3" fmla="*/ 2857226 h 2857225"/>
              <a:gd name="connsiteX4" fmla="*/ 0 w 2857225"/>
              <a:gd name="connsiteY4" fmla="*/ 1428613 h 28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225" h="2857225">
                <a:moveTo>
                  <a:pt x="0" y="1428613"/>
                </a:moveTo>
                <a:cubicBezTo>
                  <a:pt x="0" y="639612"/>
                  <a:pt x="639612" y="0"/>
                  <a:pt x="1428613" y="0"/>
                </a:cubicBezTo>
                <a:cubicBezTo>
                  <a:pt x="2217614" y="0"/>
                  <a:pt x="2857226" y="639612"/>
                  <a:pt x="2857226" y="1428613"/>
                </a:cubicBezTo>
                <a:cubicBezTo>
                  <a:pt x="2857226" y="2217614"/>
                  <a:pt x="2217614" y="2857226"/>
                  <a:pt x="1428613" y="2857226"/>
                </a:cubicBezTo>
                <a:cubicBezTo>
                  <a:pt x="639612" y="2857226"/>
                  <a:pt x="0" y="2217614"/>
                  <a:pt x="0" y="1428613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575674" tIns="456531" rIns="575674" bIns="456531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/>
              <a:t>příjem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syna</a:t>
            </a:r>
            <a:endParaRPr lang="en-US" sz="2800" kern="1200" dirty="0"/>
          </a:p>
        </p:txBody>
      </p:sp>
      <p:sp>
        <p:nvSpPr>
          <p:cNvPr id="9" name="Freeform 8"/>
          <p:cNvSpPr/>
          <p:nvPr/>
        </p:nvSpPr>
        <p:spPr>
          <a:xfrm>
            <a:off x="4511824" y="3378699"/>
            <a:ext cx="4106160" cy="1944216"/>
          </a:xfrm>
          <a:custGeom>
            <a:avLst/>
            <a:gdLst>
              <a:gd name="connsiteX0" fmla="*/ 0 w 2857225"/>
              <a:gd name="connsiteY0" fmla="*/ 1428613 h 2857225"/>
              <a:gd name="connsiteX1" fmla="*/ 1428613 w 2857225"/>
              <a:gd name="connsiteY1" fmla="*/ 0 h 2857225"/>
              <a:gd name="connsiteX2" fmla="*/ 2857226 w 2857225"/>
              <a:gd name="connsiteY2" fmla="*/ 1428613 h 2857225"/>
              <a:gd name="connsiteX3" fmla="*/ 1428613 w 2857225"/>
              <a:gd name="connsiteY3" fmla="*/ 2857226 h 2857225"/>
              <a:gd name="connsiteX4" fmla="*/ 0 w 2857225"/>
              <a:gd name="connsiteY4" fmla="*/ 1428613 h 28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225" h="2857225">
                <a:moveTo>
                  <a:pt x="0" y="1428613"/>
                </a:moveTo>
                <a:cubicBezTo>
                  <a:pt x="0" y="639612"/>
                  <a:pt x="639612" y="0"/>
                  <a:pt x="1428613" y="0"/>
                </a:cubicBezTo>
                <a:cubicBezTo>
                  <a:pt x="2217614" y="0"/>
                  <a:pt x="2857226" y="639612"/>
                  <a:pt x="2857226" y="1428613"/>
                </a:cubicBezTo>
                <a:cubicBezTo>
                  <a:pt x="2857226" y="2217614"/>
                  <a:pt x="2217614" y="2857226"/>
                  <a:pt x="1428613" y="2857226"/>
                </a:cubicBezTo>
                <a:cubicBezTo>
                  <a:pt x="639612" y="2857226"/>
                  <a:pt x="0" y="2217614"/>
                  <a:pt x="0" y="1428613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575674" tIns="456531" rIns="575674" bIns="456531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err="1" smtClean="0"/>
              <a:t>zaměstnání</a:t>
            </a:r>
            <a:r>
              <a:rPr lang="en-US" sz="3200" kern="1200" dirty="0" smtClean="0"/>
              <a:t> </a:t>
            </a:r>
            <a:r>
              <a:rPr lang="en-US" sz="3200" kern="1200" dirty="0" err="1" smtClean="0"/>
              <a:t>syna</a:t>
            </a:r>
            <a:endParaRPr lang="en-US" sz="3200" kern="1200" dirty="0"/>
          </a:p>
        </p:txBody>
      </p:sp>
      <p:cxnSp>
        <p:nvCxnSpPr>
          <p:cNvPr id="11" name="Straight Arrow Connector 10"/>
          <p:cNvCxnSpPr>
            <a:endCxn id="8" idx="0"/>
          </p:cNvCxnSpPr>
          <p:nvPr/>
        </p:nvCxnSpPr>
        <p:spPr>
          <a:xfrm>
            <a:off x="4112577" y="2924944"/>
            <a:ext cx="4143663" cy="29122"/>
          </a:xfrm>
          <a:prstGeom prst="straightConnector1">
            <a:avLst/>
          </a:prstGeom>
          <a:ln w="698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351584" y="3933056"/>
            <a:ext cx="72008" cy="1389858"/>
          </a:xfrm>
          <a:prstGeom prst="straightConnector1">
            <a:avLst/>
          </a:prstGeom>
          <a:ln w="698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735205" y="5013176"/>
            <a:ext cx="1352683" cy="1066708"/>
          </a:xfrm>
          <a:prstGeom prst="straightConnector1">
            <a:avLst/>
          </a:prstGeom>
          <a:ln w="698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8606439" y="3717032"/>
            <a:ext cx="657913" cy="412997"/>
          </a:xfrm>
          <a:prstGeom prst="straightConnector1">
            <a:avLst/>
          </a:prstGeom>
          <a:ln w="698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Zakřivená spojnice 16"/>
          <p:cNvCxnSpPr/>
          <p:nvPr/>
        </p:nvCxnSpPr>
        <p:spPr>
          <a:xfrm flipV="1">
            <a:off x="4112577" y="3717032"/>
            <a:ext cx="6574115" cy="2592288"/>
          </a:xfrm>
          <a:prstGeom prst="curvedConnector3">
            <a:avLst>
              <a:gd name="adj1" fmla="val 104263"/>
            </a:avLst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287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36133" y="764704"/>
            <a:ext cx="8329360" cy="1188720"/>
          </a:xfrm>
        </p:spPr>
        <p:txBody>
          <a:bodyPr>
            <a:normAutofit fontScale="90000"/>
          </a:bodyPr>
          <a:lstStyle/>
          <a:p>
            <a:r>
              <a:rPr lang="cs-CZ" altLang="en-US" noProof="0" dirty="0"/>
              <a:t>Příklady </a:t>
            </a:r>
            <a:r>
              <a:rPr lang="cs-CZ" altLang="en-US" noProof="0"/>
              <a:t>nepravé </a:t>
            </a:r>
            <a:r>
              <a:rPr lang="cs-CZ" altLang="en-US" noProof="0" smtClean="0"/>
              <a:t>kauzality/korelace– </a:t>
            </a:r>
            <a:r>
              <a:rPr lang="cs-CZ" altLang="en-US" noProof="0" dirty="0"/>
              <a:t>novinové titulky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6133" y="2519510"/>
            <a:ext cx="10109200" cy="3101983"/>
          </a:xfrm>
        </p:spPr>
        <p:txBody>
          <a:bodyPr>
            <a:normAutofit/>
          </a:bodyPr>
          <a:lstStyle/>
          <a:p>
            <a:r>
              <a:rPr lang="cs-CZ" altLang="en-US" sz="3266" b="1" noProof="0" dirty="0"/>
              <a:t>„Pracující matky mají obéznější děti“</a:t>
            </a:r>
          </a:p>
          <a:p>
            <a:r>
              <a:rPr lang="cs-CZ" altLang="en-US" sz="3266" b="1" noProof="0" dirty="0"/>
              <a:t>„Muži s hlubokým hlasem mají více dětí“</a:t>
            </a:r>
          </a:p>
          <a:p>
            <a:r>
              <a:rPr lang="cs-CZ" altLang="en-US" sz="3266" b="1" noProof="0" dirty="0"/>
              <a:t>„Kuřata dopovaná steroidy způsobují rakovinu prsu“</a:t>
            </a:r>
          </a:p>
          <a:p>
            <a:r>
              <a:rPr lang="cs-CZ" altLang="en-US" sz="3266" b="1" noProof="0" dirty="0"/>
              <a:t>„Pes odnaučil zaměstnance kouřit“</a:t>
            </a:r>
          </a:p>
          <a:p>
            <a:r>
              <a:rPr lang="cs-CZ" altLang="en-US" sz="3266" b="1" noProof="0" dirty="0"/>
              <a:t>„Pivo prý studentům pomáhá“</a:t>
            </a:r>
            <a:r>
              <a:rPr lang="cs-CZ" altLang="en-US" noProof="0" dirty="0"/>
              <a:t> </a:t>
            </a:r>
            <a:endParaRPr lang="cs-CZ" altLang="en-US" b="1" noProof="0" dirty="0"/>
          </a:p>
          <a:p>
            <a:endParaRPr lang="cs-CZ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59141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965" y="253492"/>
            <a:ext cx="7729728" cy="618046"/>
          </a:xfrm>
        </p:spPr>
        <p:txBody>
          <a:bodyPr>
            <a:normAutofit fontScale="90000"/>
          </a:bodyPr>
          <a:lstStyle/>
          <a:p>
            <a:r>
              <a:rPr lang="cs-CZ" smtClean="0"/>
              <a:t>Datová matice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093661"/>
            <a:ext cx="10763250" cy="576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0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965" y="253492"/>
            <a:ext cx="7729728" cy="618046"/>
          </a:xfrm>
        </p:spPr>
        <p:txBody>
          <a:bodyPr>
            <a:normAutofit fontScale="90000"/>
          </a:bodyPr>
          <a:lstStyle/>
          <a:p>
            <a:r>
              <a:rPr lang="cs-CZ" smtClean="0"/>
              <a:t>Datová matice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" y="1011192"/>
            <a:ext cx="11144251" cy="584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13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Anketa v učebně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Q1. ID</a:t>
            </a:r>
          </a:p>
          <a:p>
            <a:r>
              <a:rPr lang="cs-CZ" dirty="0" smtClean="0"/>
              <a:t>Q2. Křestní jméno (vypsat)</a:t>
            </a:r>
          </a:p>
          <a:p>
            <a:r>
              <a:rPr lang="cs-CZ" dirty="0" smtClean="0"/>
              <a:t>Q3. Dieta:	</a:t>
            </a:r>
          </a:p>
          <a:p>
            <a:pPr lvl="1"/>
            <a:r>
              <a:rPr lang="cs-CZ" dirty="0" smtClean="0"/>
              <a:t>1. bez omezení</a:t>
            </a:r>
          </a:p>
          <a:p>
            <a:pPr lvl="1"/>
            <a:r>
              <a:rPr lang="cs-CZ" dirty="0" smtClean="0"/>
              <a:t>2. vegetarián/</a:t>
            </a:r>
            <a:r>
              <a:rPr lang="cs-CZ" dirty="0" err="1" smtClean="0"/>
              <a:t>ka</a:t>
            </a:r>
            <a:endParaRPr lang="cs-CZ" dirty="0" smtClean="0"/>
          </a:p>
          <a:p>
            <a:pPr lvl="1"/>
            <a:r>
              <a:rPr lang="cs-CZ" dirty="0" smtClean="0"/>
              <a:t>3. vegan/</a:t>
            </a:r>
            <a:r>
              <a:rPr lang="cs-CZ" dirty="0" err="1" smtClean="0"/>
              <a:t>ka</a:t>
            </a:r>
            <a:endParaRPr lang="cs-CZ" dirty="0" smtClean="0"/>
          </a:p>
          <a:p>
            <a:pPr lvl="1"/>
            <a:r>
              <a:rPr lang="cs-CZ" dirty="0" smtClean="0"/>
              <a:t>4. </a:t>
            </a:r>
            <a:r>
              <a:rPr lang="cs-CZ" dirty="0" err="1" smtClean="0"/>
              <a:t>vitarián</a:t>
            </a:r>
            <a:r>
              <a:rPr lang="cs-CZ" dirty="0" smtClean="0"/>
              <a:t>/</a:t>
            </a:r>
            <a:r>
              <a:rPr lang="cs-CZ" dirty="0" err="1" smtClean="0"/>
              <a:t>ka</a:t>
            </a:r>
            <a:endParaRPr lang="cs-CZ" dirty="0"/>
          </a:p>
          <a:p>
            <a:pPr lvl="1"/>
            <a:r>
              <a:rPr lang="cs-CZ" dirty="0" smtClean="0"/>
              <a:t>5. jiná</a:t>
            </a:r>
          </a:p>
          <a:p>
            <a:r>
              <a:rPr lang="cs-CZ" dirty="0" smtClean="0"/>
              <a:t>Q4. Obvyklý počet káv vypitých denně: vypsat</a:t>
            </a:r>
          </a:p>
          <a:p>
            <a:r>
              <a:rPr lang="cs-CZ" dirty="0" smtClean="0"/>
              <a:t>Q5. Subjektivní pocit štěstí na škále 0 (velmi </a:t>
            </a:r>
            <a:r>
              <a:rPr lang="cs-CZ" dirty="0" err="1" smtClean="0"/>
              <a:t>něšťastný</a:t>
            </a:r>
            <a:r>
              <a:rPr lang="cs-CZ" dirty="0" smtClean="0"/>
              <a:t>/á) – 10 (velmi šťastný/á)</a:t>
            </a:r>
          </a:p>
        </p:txBody>
      </p:sp>
    </p:spTree>
    <p:extLst>
      <p:ext uri="{BB962C8B-B14F-4D97-AF65-F5344CB8AC3E}">
        <p14:creationId xmlns:p14="http://schemas.microsoft.com/office/powerpoint/2010/main" val="522139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 čemu potřebujeme statistiku</a:t>
            </a:r>
            <a:r>
              <a:rPr lang="cs-CZ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deskriptivní </a:t>
            </a:r>
            <a:r>
              <a:rPr lang="cs-CZ" dirty="0" smtClean="0"/>
              <a:t>statistiky (průměry</a:t>
            </a:r>
            <a:r>
              <a:rPr lang="cs-CZ" dirty="0"/>
              <a:t>, </a:t>
            </a:r>
            <a:r>
              <a:rPr lang="cs-CZ" dirty="0" smtClean="0"/>
              <a:t>procenta)</a:t>
            </a:r>
            <a:endParaRPr lang="en-US" dirty="0"/>
          </a:p>
          <a:p>
            <a:r>
              <a:rPr lang="cs-CZ" dirty="0"/>
              <a:t>- populační odhady a zobecňování</a:t>
            </a:r>
            <a:endParaRPr lang="en-US" dirty="0"/>
          </a:p>
          <a:p>
            <a:r>
              <a:rPr lang="cs-CZ" dirty="0"/>
              <a:t>- predikce</a:t>
            </a:r>
            <a:endParaRPr lang="en-US" dirty="0"/>
          </a:p>
          <a:p>
            <a:r>
              <a:rPr lang="cs-CZ" dirty="0"/>
              <a:t>- vyhodnocování </a:t>
            </a:r>
            <a:r>
              <a:rPr lang="cs-CZ" dirty="0" smtClean="0"/>
              <a:t>experimentů</a:t>
            </a:r>
          </a:p>
          <a:p>
            <a:endParaRPr lang="cs-CZ" dirty="0"/>
          </a:p>
          <a:p>
            <a:r>
              <a:rPr lang="cs-CZ" dirty="0">
                <a:sym typeface="Wingdings" charset="2"/>
              </a:rPr>
              <a:t></a:t>
            </a:r>
            <a:r>
              <a:rPr lang="cs-CZ" dirty="0"/>
              <a:t> potřebujeme zpracovat hodně informací o hodně případech</a:t>
            </a:r>
            <a:endParaRPr lang="en-US" dirty="0"/>
          </a:p>
          <a:p>
            <a:r>
              <a:rPr lang="cs-CZ" dirty="0">
                <a:sym typeface="Wingdings" charset="2"/>
              </a:rPr>
              <a:t></a:t>
            </a:r>
            <a:r>
              <a:rPr lang="cs-CZ" dirty="0"/>
              <a:t> zdrojem dat mohou být – registry rutinně sbíraných dat, výsledky vlastního výzkumu (primární data), výsledky výzkumu někoho jiného (sekundární data),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572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Logika kvantitativního výzkumu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ym typeface="Wingdings"/>
              </a:rPr>
              <a:t> v případě mediálního výzkumu</a:t>
            </a:r>
          </a:p>
          <a:p>
            <a:pPr lvl="1"/>
            <a:r>
              <a:rPr lang="cs-CZ" dirty="0" smtClean="0">
                <a:sym typeface="Wingdings"/>
              </a:rPr>
              <a:t>Obsahy – kvantitativní obsahová analýza</a:t>
            </a:r>
          </a:p>
          <a:p>
            <a:pPr lvl="1"/>
            <a:r>
              <a:rPr lang="cs-CZ" dirty="0" smtClean="0">
                <a:sym typeface="Wingdings"/>
              </a:rPr>
              <a:t>Publika: </a:t>
            </a:r>
            <a:r>
              <a:rPr lang="cs-CZ" dirty="0" err="1" smtClean="0">
                <a:sym typeface="Wingdings"/>
              </a:rPr>
              <a:t>survey</a:t>
            </a:r>
            <a:r>
              <a:rPr lang="cs-CZ" dirty="0" smtClean="0">
                <a:sym typeface="Wingdings"/>
              </a:rPr>
              <a:t> (dotazníkové šetření), experiment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- standardizovaná informace o mnoha případech</a:t>
            </a:r>
          </a:p>
          <a:p>
            <a:r>
              <a:rPr lang="cs-CZ" dirty="0" smtClean="0"/>
              <a:t>- pracujeme s indikátory, které mají povahu znaků</a:t>
            </a:r>
          </a:p>
          <a:p>
            <a:r>
              <a:rPr lang="cs-CZ" dirty="0" smtClean="0"/>
              <a:t>- případy/výzkumné jednotky jsou nositeli znaků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30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42" name="Group 66"/>
          <p:cNvGraphicFramePr>
            <a:graphicFrameLocks noGrp="1"/>
          </p:cNvGraphicFramePr>
          <p:nvPr>
            <p:ph/>
          </p:nvPr>
        </p:nvGraphicFramePr>
        <p:xfrm>
          <a:off x="1981200" y="274638"/>
          <a:ext cx="6707188" cy="1066800"/>
        </p:xfrm>
        <a:graphic>
          <a:graphicData uri="http://schemas.openxmlformats.org/drawingml/2006/table">
            <a:tbl>
              <a:tblPr/>
              <a:tblGrid>
                <a:gridCol w="1341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9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3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14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gridSpan="5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DEPRIVACE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Fyzická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Ekonomická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Sociální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Politická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Psychická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594" name="Line 18"/>
          <p:cNvSpPr>
            <a:spLocks noChangeShapeType="1"/>
          </p:cNvSpPr>
          <p:nvPr/>
        </p:nvSpPr>
        <p:spPr bwMode="auto">
          <a:xfrm flipH="1">
            <a:off x="4656138" y="1484313"/>
            <a:ext cx="10287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>
            <a:off x="5735638" y="1484313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>
            <a:off x="5808663" y="1484313"/>
            <a:ext cx="11430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>
            <a:off x="6024563" y="2708275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>
            <a:off x="4583113" y="2708275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>
            <a:off x="7535863" y="2708275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>
            <a:off x="4770438" y="363220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>
            <a:off x="6027738" y="363220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>
            <a:off x="7285038" y="363220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1524001" y="5805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1524000" y="1016000"/>
            <a:ext cx="1841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altLang="en-US"/>
              <a:t/>
            </a:r>
            <a:br>
              <a:rPr lang="cs-CZ" altLang="en-US"/>
            </a:br>
            <a:endParaRPr lang="cs-CZ" altLang="en-US"/>
          </a:p>
          <a:p>
            <a:pPr eaLnBrk="0" hangingPunct="0"/>
            <a:endParaRPr lang="cs-CZ" altLang="en-US"/>
          </a:p>
        </p:txBody>
      </p:sp>
      <p:graphicFrame>
        <p:nvGraphicFramePr>
          <p:cNvPr id="24605" name="Group 29"/>
          <p:cNvGraphicFramePr>
            <a:graphicFrameLocks noGrp="1"/>
          </p:cNvGraphicFramePr>
          <p:nvPr/>
        </p:nvGraphicFramePr>
        <p:xfrm>
          <a:off x="4340226" y="1931988"/>
          <a:ext cx="3509963" cy="731520"/>
        </p:xfrm>
        <a:graphic>
          <a:graphicData uri="http://schemas.openxmlformats.org/drawingml/2006/table">
            <a:tbl>
              <a:tblPr/>
              <a:tblGrid>
                <a:gridCol w="1169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9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9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Sociální izolace</a:t>
                      </a:r>
                      <a:endParaRPr kumimoji="0" lang="cs-CZ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Absence sociálně ceněných rolí</a:t>
                      </a:r>
                      <a:endParaRPr kumimoji="0" lang="cs-CZ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Nedostatek sociálních dovedností</a:t>
                      </a:r>
                      <a:endParaRPr kumimoji="0" lang="cs-CZ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615" name="Rectangle 39"/>
          <p:cNvSpPr>
            <a:spLocks noChangeArrowheads="1"/>
          </p:cNvSpPr>
          <p:nvPr/>
        </p:nvSpPr>
        <p:spPr bwMode="auto">
          <a:xfrm>
            <a:off x="1524001" y="23854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1524000" y="2570164"/>
            <a:ext cx="184150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altLang="en-US" sz="1100"/>
          </a:p>
          <a:p>
            <a:pPr eaLnBrk="0" hangingPunct="0"/>
            <a:endParaRPr lang="cs-CZ" altLang="en-US"/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1524001" y="101600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618" name="Rectangle 42"/>
          <p:cNvSpPr>
            <a:spLocks noChangeArrowheads="1"/>
          </p:cNvSpPr>
          <p:nvPr/>
        </p:nvSpPr>
        <p:spPr bwMode="auto">
          <a:xfrm>
            <a:off x="1524001" y="101600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1524001" y="101600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24647" name="Group 71"/>
          <p:cNvGraphicFramePr>
            <a:graphicFrameLocks noGrp="1"/>
          </p:cNvGraphicFramePr>
          <p:nvPr/>
        </p:nvGraphicFramePr>
        <p:xfrm>
          <a:off x="2927351" y="3068638"/>
          <a:ext cx="5832475" cy="518160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Specifikace, co tvoří sociální izolaci</a:t>
                      </a:r>
                      <a:endParaRPr kumimoji="0" lang="cs-CZ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Specifikace sociálně ceněných rolí</a:t>
                      </a:r>
                      <a:endParaRPr kumimoji="0" lang="cs-CZ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Specifikace toho, co jsou sociální dovednosti</a:t>
                      </a:r>
                      <a:endParaRPr kumimoji="0" lang="cs-CZ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630" name="Rectangle 54"/>
          <p:cNvSpPr>
            <a:spLocks noChangeArrowheads="1"/>
          </p:cNvSpPr>
          <p:nvPr/>
        </p:nvSpPr>
        <p:spPr bwMode="auto">
          <a:xfrm>
            <a:off x="1524001" y="37412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graphicFrame>
        <p:nvGraphicFramePr>
          <p:cNvPr id="24643" name="Group 67"/>
          <p:cNvGraphicFramePr>
            <a:graphicFrameLocks noGrp="1"/>
          </p:cNvGraphicFramePr>
          <p:nvPr/>
        </p:nvGraphicFramePr>
        <p:xfrm>
          <a:off x="3432175" y="4005264"/>
          <a:ext cx="5111750" cy="2862263"/>
        </p:xfrm>
        <a:graphic>
          <a:graphicData uri="http://schemas.openxmlformats.org/drawingml/2006/table">
            <a:tbl>
              <a:tblPr/>
              <a:tblGrid>
                <a:gridCol w="1836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6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62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Míry sociální izolace, např.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 počet přátel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 kontakty s rodinou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 členství v organizacích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 kontakty se sousedy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Dotazy zjišťující role dotyčného respondenta, např.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 pohlaví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 povolání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 rodinný stav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Dotazy zjišťující respondentovy dovednosti, např.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 škála introverze resp. extroverze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 škála asertivity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648" name="WordArt 72"/>
          <p:cNvSpPr>
            <a:spLocks noChangeArrowheads="1" noChangeShapeType="1" noTextEdit="1"/>
          </p:cNvSpPr>
          <p:nvPr/>
        </p:nvSpPr>
        <p:spPr bwMode="auto">
          <a:xfrm>
            <a:off x="8832850" y="188913"/>
            <a:ext cx="1638300" cy="5762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456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charset="0"/>
                <a:ea typeface="Arial Black" charset="0"/>
                <a:cs typeface="Arial Black" charset="0"/>
              </a:rPr>
              <a:t>Koncept</a:t>
            </a:r>
          </a:p>
        </p:txBody>
      </p:sp>
      <p:sp>
        <p:nvSpPr>
          <p:cNvPr id="24649" name="WordArt 73"/>
          <p:cNvSpPr>
            <a:spLocks noChangeArrowheads="1" noChangeShapeType="1" noTextEdit="1"/>
          </p:cNvSpPr>
          <p:nvPr/>
        </p:nvSpPr>
        <p:spPr bwMode="auto">
          <a:xfrm>
            <a:off x="9120188" y="908051"/>
            <a:ext cx="1066800" cy="360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charset="0"/>
                <a:ea typeface="Arial Black" charset="0"/>
                <a:cs typeface="Arial Black" charset="0"/>
              </a:rPr>
              <a:t>Dimenze</a:t>
            </a:r>
          </a:p>
        </p:txBody>
      </p:sp>
      <p:sp>
        <p:nvSpPr>
          <p:cNvPr id="24650" name="WordArt 74"/>
          <p:cNvSpPr>
            <a:spLocks noChangeArrowheads="1" noChangeShapeType="1" noTextEdit="1"/>
          </p:cNvSpPr>
          <p:nvPr/>
        </p:nvSpPr>
        <p:spPr bwMode="auto">
          <a:xfrm rot="731834">
            <a:off x="8832850" y="1916114"/>
            <a:ext cx="1504950" cy="708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43995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charset="0"/>
                <a:ea typeface="Arial Black" charset="0"/>
                <a:cs typeface="Arial Black" charset="0"/>
              </a:rPr>
              <a:t>Subdimenze</a:t>
            </a:r>
          </a:p>
        </p:txBody>
      </p:sp>
      <p:sp>
        <p:nvSpPr>
          <p:cNvPr id="24651" name="WordArt 75"/>
          <p:cNvSpPr>
            <a:spLocks noChangeArrowheads="1" noChangeShapeType="1" noTextEdit="1"/>
          </p:cNvSpPr>
          <p:nvPr/>
        </p:nvSpPr>
        <p:spPr bwMode="auto">
          <a:xfrm>
            <a:off x="8975726" y="3213101"/>
            <a:ext cx="1692275" cy="2889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charset="0"/>
                <a:ea typeface="Arial Black" charset="0"/>
                <a:cs typeface="Arial Black" charset="0"/>
              </a:rPr>
              <a:t>Operační definice</a:t>
            </a:r>
          </a:p>
        </p:txBody>
      </p:sp>
      <p:sp>
        <p:nvSpPr>
          <p:cNvPr id="24652" name="WordArt 76"/>
          <p:cNvSpPr>
            <a:spLocks noChangeArrowheads="1" noChangeShapeType="1" noTextEdit="1"/>
          </p:cNvSpPr>
          <p:nvPr/>
        </p:nvSpPr>
        <p:spPr bwMode="auto">
          <a:xfrm>
            <a:off x="8832851" y="4652964"/>
            <a:ext cx="1438275" cy="5048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2727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charset="0"/>
                <a:ea typeface="Arial Black" charset="0"/>
                <a:cs typeface="Arial Black" charset="0"/>
              </a:rPr>
              <a:t>Indikátory</a:t>
            </a:r>
          </a:p>
        </p:txBody>
      </p:sp>
    </p:spTree>
    <p:extLst>
      <p:ext uri="{BB962C8B-B14F-4D97-AF65-F5344CB8AC3E}">
        <p14:creationId xmlns:p14="http://schemas.microsoft.com/office/powerpoint/2010/main" val="206736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Proměnná</a:t>
            </a:r>
            <a:r>
              <a:rPr lang="en-US" dirty="0" smtClean="0"/>
              <a:t> (</a:t>
            </a:r>
            <a:r>
              <a:rPr lang="en-US" dirty="0" err="1" smtClean="0"/>
              <a:t>logicky</a:t>
            </a:r>
            <a:r>
              <a:rPr lang="en-US" dirty="0" smtClean="0"/>
              <a:t> </a:t>
            </a:r>
            <a:r>
              <a:rPr lang="en-US" dirty="0" err="1" smtClean="0"/>
              <a:t>seskupené</a:t>
            </a:r>
            <a:r>
              <a:rPr lang="en-US" dirty="0" smtClean="0"/>
              <a:t> </a:t>
            </a:r>
            <a:r>
              <a:rPr lang="en-US" dirty="0" err="1" smtClean="0"/>
              <a:t>vlastnosti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- muž a žena</a:t>
            </a:r>
            <a:endParaRPr lang="en-US" dirty="0"/>
          </a:p>
          <a:p>
            <a:r>
              <a:rPr lang="cs-CZ" dirty="0"/>
              <a:t>- zaměstnaný, nezaměstnaný, student, …</a:t>
            </a:r>
            <a:endParaRPr lang="en-US" dirty="0"/>
          </a:p>
          <a:p>
            <a:r>
              <a:rPr lang="cs-CZ" dirty="0"/>
              <a:t>- </a:t>
            </a:r>
            <a:r>
              <a:rPr lang="cs-CZ" dirty="0" err="1"/>
              <a:t>zš</a:t>
            </a:r>
            <a:r>
              <a:rPr lang="cs-CZ" dirty="0"/>
              <a:t>, </a:t>
            </a:r>
            <a:r>
              <a:rPr lang="cs-CZ" dirty="0" err="1"/>
              <a:t>sš</a:t>
            </a:r>
            <a:r>
              <a:rPr lang="cs-CZ" dirty="0"/>
              <a:t>, </a:t>
            </a:r>
            <a:r>
              <a:rPr lang="cs-CZ" dirty="0" err="1"/>
              <a:t>vš</a:t>
            </a:r>
            <a:r>
              <a:rPr lang="cs-CZ" dirty="0"/>
              <a:t>….</a:t>
            </a:r>
            <a:endParaRPr lang="en-US" dirty="0"/>
          </a:p>
          <a:p>
            <a:r>
              <a:rPr lang="cs-CZ" dirty="0"/>
              <a:t>- souhlas/nesouhlas s nějakým tvrzením </a:t>
            </a:r>
            <a:endParaRPr lang="en-US" dirty="0"/>
          </a:p>
          <a:p>
            <a:r>
              <a:rPr lang="cs-CZ" dirty="0"/>
              <a:t> </a:t>
            </a:r>
            <a:endParaRPr lang="en-US" dirty="0"/>
          </a:p>
          <a:p>
            <a:r>
              <a:rPr lang="cs-CZ" dirty="0"/>
              <a:t>hodnota proměnné=vlastnost </a:t>
            </a:r>
            <a:r>
              <a:rPr lang="cs-CZ" dirty="0" smtClean="0"/>
              <a:t>případu</a:t>
            </a:r>
          </a:p>
          <a:p>
            <a:endParaRPr lang="cs-CZ" dirty="0"/>
          </a:p>
          <a:p>
            <a:r>
              <a:rPr lang="cs-CZ" dirty="0"/>
              <a:t>- </a:t>
            </a:r>
            <a:r>
              <a:rPr lang="cs-CZ" dirty="0" smtClean="0"/>
              <a:t>proměnná a její obor hodnot - závislé </a:t>
            </a:r>
            <a:r>
              <a:rPr lang="cs-CZ" dirty="0"/>
              <a:t>na způsobu </a:t>
            </a:r>
            <a:r>
              <a:rPr lang="cs-CZ" dirty="0" smtClean="0"/>
              <a:t>konstrukce </a:t>
            </a:r>
            <a:r>
              <a:rPr lang="cs-CZ" dirty="0" smtClean="0">
                <a:sym typeface="Wingdings" charset="2"/>
              </a:rPr>
              <a:t></a:t>
            </a:r>
            <a:r>
              <a:rPr lang="cs-CZ" dirty="0" smtClean="0"/>
              <a:t> </a:t>
            </a:r>
            <a:r>
              <a:rPr lang="cs-CZ" dirty="0"/>
              <a:t>závisí na záměru a na výzkumné otázce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71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Group 2"/>
          <p:cNvGraphicFramePr>
            <a:graphicFrameLocks noGrp="1"/>
          </p:cNvGraphicFramePr>
          <p:nvPr>
            <p:ph/>
          </p:nvPr>
        </p:nvGraphicFramePr>
        <p:xfrm>
          <a:off x="1524000" y="1"/>
          <a:ext cx="9144000" cy="6917375"/>
        </p:xfrm>
        <a:graphic>
          <a:graphicData uri="http://schemas.openxmlformats.org/drawingml/2006/table">
            <a:tbl>
              <a:tblPr/>
              <a:tblGrid>
                <a:gridCol w="161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0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3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BULVARIZACE</a:t>
                      </a:r>
                      <a:endParaRPr kumimoji="0" lang="cs-CZ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Indikátory</a:t>
                      </a:r>
                      <a:endParaRPr kumimoji="0" lang="cs-CZ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Znaky (proměnné)</a:t>
                      </a:r>
                      <a:endParaRPr kumimoji="0" lang="cs-CZ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zkracování psaného textu</a:t>
                      </a:r>
                      <a:endParaRPr kumimoji="0" lang="cs-CZ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Délka článků (počet slov)</a:t>
                      </a:r>
                      <a:endParaRPr kumimoji="0" lang="cs-CZ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vysoká míra vizualizace zprávy</a:t>
                      </a:r>
                      <a:endParaRPr kumimoji="0" lang="cs-CZ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Délka článků</a:t>
                      </a:r>
                      <a:endParaRPr kumimoji="0" lang="cs-CZ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Velikost fotografií</a:t>
                      </a:r>
                      <a:endParaRPr kumimoji="0" lang="cs-CZ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Velikost titulků</a:t>
                      </a:r>
                      <a:endParaRPr kumimoji="0" lang="cs-CZ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Souhrnná velikost</a:t>
                      </a:r>
                      <a:endParaRPr kumimoji="0" lang="cs-CZ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Poměr obrazového materiálu k textu</a:t>
                      </a:r>
                      <a:endParaRPr kumimoji="0" lang="cs-CZ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Celkový počet fotografií</a:t>
                      </a:r>
                      <a:endParaRPr kumimoji="0" lang="cs-CZ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Posun k zábavné funkci článků</a:t>
                      </a:r>
                      <a:endParaRPr kumimoji="0" lang="cs-CZ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Počet „soft news“</a:t>
                      </a:r>
                      <a:endParaRPr kumimoji="0" lang="cs-CZ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Počet „hard news“</a:t>
                      </a:r>
                      <a:endParaRPr kumimoji="0" lang="cs-CZ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Změna zpravodajských témat</a:t>
                      </a:r>
                      <a:endParaRPr kumimoji="0" lang="cs-CZ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Počet „seriózních témat“</a:t>
                      </a:r>
                      <a:endParaRPr kumimoji="0" lang="cs-CZ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Počet „bulvárních témat“</a:t>
                      </a:r>
                      <a:endParaRPr kumimoji="0" lang="cs-CZ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Negativita </a:t>
                      </a:r>
                      <a:endParaRPr kumimoji="0" lang="cs-CZ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Pozitivní/negativní vyznění zpráv ve vztahu k popisované události</a:t>
                      </a:r>
                      <a:endParaRPr kumimoji="0" lang="cs-CZ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Personalizace </a:t>
                      </a:r>
                      <a:endParaRPr kumimoji="0" lang="cs-CZ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Přítomnost personalizace v politických zprávách</a:t>
                      </a:r>
                      <a:endParaRPr kumimoji="0" lang="cs-CZ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34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Proměna citovaných zdrojů (od expertů k vox populi)</a:t>
                      </a:r>
                      <a:endParaRPr kumimoji="0" lang="cs-CZ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Počet citací jednotlivých typů zdrojů</a:t>
                      </a:r>
                      <a:endParaRPr kumimoji="0" lang="cs-CZ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Vysoké procento sportovních zpráv</a:t>
                      </a:r>
                      <a:endParaRPr kumimoji="0" lang="cs-CZ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Počet sportovních zpráv </a:t>
                      </a:r>
                      <a:endParaRPr kumimoji="0" lang="cs-CZ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5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Počet stran věnovaných sportu</a:t>
                      </a:r>
                      <a:endParaRPr kumimoji="0" lang="cs-CZ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Počet fotografií se sportovní tématikou</a:t>
                      </a:r>
                      <a:endParaRPr kumimoji="0" lang="cs-CZ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1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Poměr počtu sportovních stran a stran v deníku</a:t>
                      </a:r>
                      <a:endParaRPr kumimoji="0" lang="cs-CZ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Poměr počtu zpráv k fotografiím</a:t>
                      </a:r>
                      <a:endParaRPr kumimoji="0" lang="cs-CZ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50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</a:t>
            </a:r>
            <a:r>
              <a:rPr lang="cs-CZ" dirty="0" smtClean="0"/>
              <a:t>kódování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Vlastnosti mohou být zastoupeny číselnými kódy (nominální či ordinální) nebo čísly (kardinální proměnné)</a:t>
            </a:r>
            <a:endParaRPr lang="en-US" dirty="0"/>
          </a:p>
          <a:p>
            <a:r>
              <a:rPr lang="cs-CZ" dirty="0"/>
              <a:t>1 muž</a:t>
            </a:r>
            <a:endParaRPr lang="en-US" dirty="0"/>
          </a:p>
          <a:p>
            <a:r>
              <a:rPr lang="cs-CZ" dirty="0"/>
              <a:t>2 žena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209" y="2924944"/>
            <a:ext cx="5715222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97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664" y="116632"/>
            <a:ext cx="6529432" cy="660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23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Úroveň měření a typy proměnných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Kategorizované proměnné (diskrétní)</a:t>
            </a:r>
          </a:p>
          <a:p>
            <a:pPr lvl="1"/>
            <a:r>
              <a:rPr lang="cs-CZ" dirty="0" smtClean="0"/>
              <a:t>Nominální</a:t>
            </a:r>
          </a:p>
          <a:p>
            <a:pPr lvl="1"/>
            <a:r>
              <a:rPr lang="cs-CZ" dirty="0" smtClean="0"/>
              <a:t>Ordinální</a:t>
            </a:r>
          </a:p>
          <a:p>
            <a:r>
              <a:rPr lang="cs-CZ" dirty="0" smtClean="0"/>
              <a:t>Kardinální (spojité)</a:t>
            </a:r>
          </a:p>
          <a:p>
            <a:pPr lvl="1"/>
            <a:r>
              <a:rPr lang="cs-CZ" dirty="0" smtClean="0"/>
              <a:t>Intervalové </a:t>
            </a:r>
          </a:p>
          <a:p>
            <a:pPr lvl="1"/>
            <a:r>
              <a:rPr lang="cs-CZ" dirty="0" smtClean="0"/>
              <a:t>Pořadové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Dichotomické</a:t>
            </a:r>
          </a:p>
        </p:txBody>
      </p:sp>
    </p:spTree>
    <p:extLst>
      <p:ext uri="{BB962C8B-B14F-4D97-AF65-F5344CB8AC3E}">
        <p14:creationId xmlns:p14="http://schemas.microsoft.com/office/powerpoint/2010/main" val="61941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1566889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2012-05-23T08:44:00+00:00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TP102901017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836753</LocLastLocAttemptVersionLookup>
    <IsSearchable xmlns="4873beb7-5857-4685-be1f-d57550cc96cc">true</IsSearchable>
    <TemplateTemplateType xmlns="4873beb7-5857-4685-be1f-d57550cc96cc">PowerPoint Design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REDMOND\v-anij</DisplayName>
        <AccountId>2469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4098515-0C12-46CF-BC7C-69B4A13CD5FA}">
  <ds:schemaRefs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0B5C6E15-39DC-470B-9445-F754B9458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639</TotalTime>
  <Words>549</Words>
  <Application>Microsoft Office PowerPoint</Application>
  <PresentationFormat>Širokoúhlá obrazovka</PresentationFormat>
  <Paragraphs>165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9" baseType="lpstr">
      <vt:lpstr>Arial</vt:lpstr>
      <vt:lpstr>Arial Black</vt:lpstr>
      <vt:lpstr>Cambria Math</vt:lpstr>
      <vt:lpstr>Candara</vt:lpstr>
      <vt:lpstr>Times New Roman</vt:lpstr>
      <vt:lpstr>Tw Cen MT</vt:lpstr>
      <vt:lpstr>Tw Cen MT Condensed</vt:lpstr>
      <vt:lpstr>Wingdings</vt:lpstr>
      <vt:lpstr>Wingdings 3</vt:lpstr>
      <vt:lpstr>Integral</vt:lpstr>
      <vt:lpstr>Logika kvantitativního výzkumu, povaha hromadných dat. Typy proměnných. Práce s hromadnými daty v prostředí programu. Konstrukce datové matice.  Editace dat.</vt:lpstr>
      <vt:lpstr>K čemu potřebujeme statistiku?</vt:lpstr>
      <vt:lpstr>Logika kvantitativního výzkumu </vt:lpstr>
      <vt:lpstr>Prezentace aplikace PowerPoint</vt:lpstr>
      <vt:lpstr>Proměnná (logicky seskupené vlastnosti)</vt:lpstr>
      <vt:lpstr>Prezentace aplikace PowerPoint</vt:lpstr>
      <vt:lpstr>Princip kódování</vt:lpstr>
      <vt:lpstr>Prezentace aplikace PowerPoint</vt:lpstr>
      <vt:lpstr>Úroveň měření a typy proměnných</vt:lpstr>
      <vt:lpstr>Nominální proměnné</vt:lpstr>
      <vt:lpstr>Ordinální proměnné</vt:lpstr>
      <vt:lpstr>KARDINÁLNÍ - INTERVALOVÉ</vt:lpstr>
      <vt:lpstr>Kardinální – Poměrové (ratio)</vt:lpstr>
      <vt:lpstr>Vztahy mezi proměnnými</vt:lpstr>
      <vt:lpstr>Model vztahu mezi proměnnými</vt:lpstr>
      <vt:lpstr>Příklady nepravé kauzality/korelace– novinové titulky</vt:lpstr>
      <vt:lpstr>Datová matice</vt:lpstr>
      <vt:lpstr>Datová matice</vt:lpstr>
      <vt:lpstr>Anketa v učebně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Úvodní hodina</dc:title>
  <dc:creator>Kateřina Škařupová</dc:creator>
  <cp:lastModifiedBy>Zaphod Beeblbrox</cp:lastModifiedBy>
  <cp:revision>17</cp:revision>
  <dcterms:created xsi:type="dcterms:W3CDTF">2017-09-20T15:13:39Z</dcterms:created>
  <dcterms:modified xsi:type="dcterms:W3CDTF">2017-10-05T09:08:50Z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