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12"/>
  </p:notesMasterIdLst>
  <p:handoutMasterIdLst>
    <p:handoutMasterId r:id="rId13"/>
  </p:handoutMasterIdLst>
  <p:sldIdLst>
    <p:sldId id="276" r:id="rId5"/>
    <p:sldId id="278" r:id="rId6"/>
    <p:sldId id="279" r:id="rId7"/>
    <p:sldId id="280" r:id="rId8"/>
    <p:sldId id="281" r:id="rId9"/>
    <p:sldId id="282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6" autoAdjust="0"/>
    <p:restoredTop sz="95768" autoAdjust="0"/>
  </p:normalViewPr>
  <p:slideViewPr>
    <p:cSldViewPr>
      <p:cViewPr varScale="1">
        <p:scale>
          <a:sx n="88" d="100"/>
          <a:sy n="88" d="100"/>
        </p:scale>
        <p:origin x="96" y="49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666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10/12/2017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10/12/2017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CC0096-1860-4642-9CD2-0079EA5E7CD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65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Čistění dat. Rozložení kategorizovaných dat. Rozložení spojitých dat a jejich charakteristiky.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ZUR357 Statistická analýza </a:t>
            </a:r>
            <a:r>
              <a:rPr lang="cs-CZ" dirty="0" smtClean="0">
                <a:solidFill>
                  <a:schemeClr val="accent1"/>
                </a:solidFill>
                <a:latin typeface="+mj-lt"/>
              </a:rPr>
              <a:t>dat  -- </a:t>
            </a:r>
          </a:p>
          <a:p>
            <a:pPr marL="0" lvl="1" algn="l">
              <a:spcBef>
                <a:spcPts val="1000"/>
              </a:spcBef>
            </a:pPr>
            <a:r>
              <a:rPr lang="cs-CZ" dirty="0" smtClean="0">
                <a:solidFill>
                  <a:schemeClr val="accent1"/>
                </a:solidFill>
                <a:latin typeface="+mj-lt"/>
              </a:rPr>
              <a:t>12. října 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2652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9316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Zobrazení dat – čištění dat</a:t>
            </a:r>
            <a:br>
              <a:rPr lang="cs-CZ" dirty="0" smtClean="0"/>
            </a:br>
            <a:r>
              <a:rPr lang="cs-CZ" dirty="0" smtClean="0"/>
              <a:t>frekvenční tabulky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23" y="1655009"/>
            <a:ext cx="7929753" cy="50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38185"/>
            <a:ext cx="7729728" cy="9333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Zobrazení dat – čištění dat</a:t>
            </a:r>
            <a:br>
              <a:rPr lang="cs-CZ" dirty="0" smtClean="0"/>
            </a:br>
            <a:r>
              <a:rPr lang="cs-CZ" dirty="0" smtClean="0"/>
              <a:t>frekvenční tabulky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556" y="1253299"/>
            <a:ext cx="547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38185"/>
            <a:ext cx="7729728" cy="9333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Zobrazení dat – čištění dat</a:t>
            </a:r>
            <a:br>
              <a:rPr lang="cs-CZ" dirty="0" smtClean="0"/>
            </a:br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06" y="1407557"/>
            <a:ext cx="6427788" cy="51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38185"/>
            <a:ext cx="7729728" cy="9333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Zobrazení dat – čištění dat</a:t>
            </a:r>
            <a:br>
              <a:rPr lang="cs-CZ" dirty="0" smtClean="0"/>
            </a:br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206011"/>
            <a:ext cx="9458325" cy="55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38185"/>
            <a:ext cx="7729728" cy="9333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Zobrazení dat – čištění dat</a:t>
            </a:r>
            <a:br>
              <a:rPr lang="cs-CZ" dirty="0" smtClean="0"/>
            </a:br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89076"/>
            <a:ext cx="10915650" cy="53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698" y="256667"/>
            <a:ext cx="7729728" cy="1188720"/>
          </a:xfrm>
        </p:spPr>
        <p:txBody>
          <a:bodyPr/>
          <a:lstStyle/>
          <a:p>
            <a:r>
              <a:rPr lang="cs-CZ" altLang="en-US" noProof="0" dirty="0"/>
              <a:t>Deskriptivní statistika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1" y="2171701"/>
            <a:ext cx="10602382" cy="44778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en-US" sz="2800" noProof="0" dirty="0"/>
              <a:t>vypovídá o rozložení (distribuci) hodnot v rámci analyzovaného datového </a:t>
            </a:r>
            <a:r>
              <a:rPr lang="cs-CZ" altLang="en-US" sz="2800" noProof="0" dirty="0" smtClean="0"/>
              <a:t>souboru</a:t>
            </a:r>
          </a:p>
          <a:p>
            <a:pPr>
              <a:lnSpc>
                <a:spcPct val="80000"/>
              </a:lnSpc>
            </a:pPr>
            <a:r>
              <a:rPr lang="cs-CZ" altLang="en-US" sz="2800" noProof="0" dirty="0" smtClean="0"/>
              <a:t>Rozložení dat – absolutní, relativní a kumulativní četnosti</a:t>
            </a:r>
            <a:endParaRPr lang="cs-CZ" altLang="en-US" sz="2800" noProof="0" dirty="0"/>
          </a:p>
          <a:p>
            <a:pPr>
              <a:lnSpc>
                <a:spcPct val="80000"/>
              </a:lnSpc>
            </a:pPr>
            <a:r>
              <a:rPr lang="cs-CZ" altLang="en-US" sz="2800" noProof="0" dirty="0"/>
              <a:t>míry centrální tendence: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Modus (</a:t>
            </a:r>
            <a:r>
              <a:rPr lang="cs-CZ" altLang="en-US" sz="2400" noProof="0" dirty="0" err="1"/>
              <a:t>Mo</a:t>
            </a:r>
            <a:r>
              <a:rPr lang="cs-CZ" altLang="en-US" sz="2400" noProof="0" dirty="0"/>
              <a:t>)</a:t>
            </a:r>
          </a:p>
          <a:p>
            <a:pPr lvl="2">
              <a:lnSpc>
                <a:spcPct val="80000"/>
              </a:lnSpc>
            </a:pPr>
            <a:r>
              <a:rPr lang="cs-CZ" altLang="en-US" sz="2000" noProof="0" dirty="0"/>
              <a:t>Nejčetnější hodnota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Medián (</a:t>
            </a:r>
            <a:r>
              <a:rPr lang="cs-CZ" altLang="en-US" sz="2400" noProof="0" dirty="0" err="1"/>
              <a:t>Mdn</a:t>
            </a:r>
            <a:r>
              <a:rPr lang="cs-CZ" altLang="en-US" sz="2400" noProof="0" dirty="0"/>
              <a:t>)</a:t>
            </a:r>
          </a:p>
          <a:p>
            <a:pPr lvl="2">
              <a:lnSpc>
                <a:spcPct val="80000"/>
              </a:lnSpc>
            </a:pPr>
            <a:r>
              <a:rPr lang="cs-CZ" altLang="en-US" sz="2000" noProof="0" dirty="0"/>
              <a:t>Střední hodnota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Aritmetický průměr (M; X</a:t>
            </a:r>
            <a:r>
              <a:rPr lang="cs-CZ" altLang="en-US" sz="2400" noProof="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altLang="en-US" sz="2800" noProof="0" dirty="0" smtClean="0"/>
              <a:t>míry disperze: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 smtClean="0"/>
              <a:t>Rozsah </a:t>
            </a:r>
            <a:r>
              <a:rPr lang="cs-CZ" altLang="en-US" sz="2400" noProof="0" dirty="0"/>
              <a:t>(</a:t>
            </a:r>
            <a:r>
              <a:rPr lang="cs-CZ" altLang="en-US" sz="2400" noProof="0" dirty="0" err="1"/>
              <a:t>R</a:t>
            </a:r>
            <a:r>
              <a:rPr lang="cs-CZ" altLang="en-US" sz="2400" noProof="0" dirty="0"/>
              <a:t>)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Rozptyl (variance; </a:t>
            </a:r>
            <a:r>
              <a:rPr lang="cs-CZ" altLang="en-US" sz="2400" noProof="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</a:t>
            </a:r>
            <a:r>
              <a:rPr lang="cs-CZ" altLang="en-US" sz="2400" baseline="30000" noProof="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</a:t>
            </a:r>
            <a:r>
              <a:rPr lang="cs-CZ" altLang="en-US" sz="2400" noProof="0" dirty="0">
                <a:solidFill>
                  <a:srgbClr val="000000"/>
                </a:solidFill>
              </a:rPr>
              <a:t> )</a:t>
            </a:r>
            <a:endParaRPr lang="cs-CZ" altLang="en-US" sz="2400" noProof="0" dirty="0"/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Standardní (směrodatná) odchylka (S</a:t>
            </a:r>
            <a:r>
              <a:rPr lang="cs-CZ" altLang="en-US" sz="2400" noProof="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altLang="en-US" sz="2600" dirty="0" smtClean="0"/>
              <a:t>Šikmost a špičatost</a:t>
            </a:r>
            <a:endParaRPr lang="cs-CZ" altLang="en-US" sz="2600" noProof="0" dirty="0"/>
          </a:p>
          <a:p>
            <a:pPr>
              <a:lnSpc>
                <a:spcPct val="80000"/>
              </a:lnSpc>
            </a:pPr>
            <a:endParaRPr lang="cs-CZ" altLang="en-US" sz="2800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14" y="4195762"/>
            <a:ext cx="3987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1786</TotalTime>
  <Words>118</Words>
  <Application>Microsoft Office PowerPoint</Application>
  <PresentationFormat>Širokoúhlá obrazovka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Candara</vt:lpstr>
      <vt:lpstr>Times New Roman</vt:lpstr>
      <vt:lpstr>Tw Cen MT</vt:lpstr>
      <vt:lpstr>Tw Cen MT Condensed</vt:lpstr>
      <vt:lpstr>Wingdings 3</vt:lpstr>
      <vt:lpstr>Integral</vt:lpstr>
      <vt:lpstr>Čistění dat. Rozložení kategorizovaných dat. Rozložení spojitých dat a jejich charakteristiky.</vt:lpstr>
      <vt:lpstr>Zobrazení dat – čištění dat frekvenční tabulky</vt:lpstr>
      <vt:lpstr>Zobrazení dat – čištění dat frekvenční tabulky</vt:lpstr>
      <vt:lpstr>Zobrazení dat – čištění dat GRAFY</vt:lpstr>
      <vt:lpstr>Zobrazení dat – čištění dat GRAFY</vt:lpstr>
      <vt:lpstr>Zobrazení dat – čištění dat GRAFY</vt:lpstr>
      <vt:lpstr>Deskriptivní statistika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Kateřina Škařupová</dc:creator>
  <cp:lastModifiedBy>Zaphod Beeblbrox</cp:lastModifiedBy>
  <cp:revision>21</cp:revision>
  <dcterms:created xsi:type="dcterms:W3CDTF">2017-09-20T15:13:39Z</dcterms:created>
  <dcterms:modified xsi:type="dcterms:W3CDTF">2017-10-12T09:31:04Z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