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23"/>
  </p:notesMasterIdLst>
  <p:handoutMasterIdLst>
    <p:handoutMasterId r:id="rId24"/>
  </p:handoutMasterIdLst>
  <p:sldIdLst>
    <p:sldId id="276" r:id="rId5"/>
    <p:sldId id="277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6" autoAdjust="0"/>
    <p:restoredTop sz="95701" autoAdjust="0"/>
  </p:normalViewPr>
  <p:slideViewPr>
    <p:cSldViewPr>
      <p:cViewPr varScale="1">
        <p:scale>
          <a:sx n="106" d="100"/>
          <a:sy n="106" d="100"/>
        </p:scale>
        <p:origin x="174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666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10/19/2017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10/19/2017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20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7CC0096-1860-4642-9CD2-0079EA5E7CD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CC0096-1860-4642-9CD2-0079EA5E7CD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1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65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Transformace a vytváření umělých proměnných a </a:t>
            </a:r>
            <a:r>
              <a:rPr lang="cs-CZ" sz="2800" b="1" dirty="0" err="1"/>
              <a:t>multiple</a:t>
            </a:r>
            <a:r>
              <a:rPr lang="cs-CZ" sz="2800" b="1" dirty="0"/>
              <a:t> response setů.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ZUR357 Statistická analýza </a:t>
            </a:r>
            <a:r>
              <a:rPr lang="cs-CZ" dirty="0" smtClean="0">
                <a:solidFill>
                  <a:schemeClr val="accent1"/>
                </a:solidFill>
                <a:latin typeface="+mj-lt"/>
              </a:rPr>
              <a:t>dat  -- </a:t>
            </a:r>
          </a:p>
          <a:p>
            <a:pPr marL="0" lvl="1" algn="l">
              <a:spcBef>
                <a:spcPts val="1000"/>
              </a:spcBef>
            </a:pPr>
            <a:r>
              <a:rPr lang="cs-CZ" dirty="0" smtClean="0">
                <a:solidFill>
                  <a:schemeClr val="accent1"/>
                </a:solidFill>
                <a:latin typeface="+mj-lt"/>
              </a:rPr>
              <a:t>19. října 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2652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r="29000" b="558"/>
          <a:stretch/>
        </p:blipFill>
        <p:spPr>
          <a:xfrm rot="16200000">
            <a:off x="3968212" y="-1427988"/>
            <a:ext cx="4104456" cy="105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9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428" y="235644"/>
            <a:ext cx="7729728" cy="1188720"/>
          </a:xfrm>
        </p:spPr>
        <p:txBody>
          <a:bodyPr/>
          <a:lstStyle/>
          <a:p>
            <a:r>
              <a:rPr lang="cs-CZ" dirty="0" smtClean="0"/>
              <a:t>Transformace proměnných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1964724"/>
            <a:ext cx="11417643" cy="462142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Práce s daty před analýzou</a:t>
            </a:r>
          </a:p>
          <a:p>
            <a:r>
              <a:rPr lang="cs-CZ" sz="2400" dirty="0" smtClean="0"/>
              <a:t>Zjednodušení, redukce informace</a:t>
            </a:r>
          </a:p>
          <a:p>
            <a:r>
              <a:rPr lang="cs-CZ" sz="2400" dirty="0" smtClean="0"/>
              <a:t>Převracení škál</a:t>
            </a:r>
          </a:p>
          <a:p>
            <a:r>
              <a:rPr lang="cs-CZ" sz="2400" dirty="0" smtClean="0"/>
              <a:t>Změna rozložení</a:t>
            </a:r>
          </a:p>
          <a:p>
            <a:r>
              <a:rPr lang="cs-CZ" sz="2400" dirty="0" smtClean="0"/>
              <a:t>Atp. </a:t>
            </a:r>
          </a:p>
        </p:txBody>
      </p:sp>
    </p:spTree>
    <p:extLst>
      <p:ext uri="{BB962C8B-B14F-4D97-AF65-F5344CB8AC3E}">
        <p14:creationId xmlns:p14="http://schemas.microsoft.com/office/powerpoint/2010/main" val="60174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428" y="235644"/>
            <a:ext cx="7729728" cy="1188720"/>
          </a:xfrm>
        </p:spPr>
        <p:txBody>
          <a:bodyPr/>
          <a:lstStyle/>
          <a:p>
            <a:r>
              <a:rPr lang="cs-CZ" dirty="0" err="1" smtClean="0"/>
              <a:t>RECode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1964724"/>
            <a:ext cx="11516497" cy="462142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Slučuje hodnoty nominálního znaku do obecnějších kategorií (město </a:t>
            </a:r>
            <a:r>
              <a:rPr lang="cs-CZ" sz="2400" dirty="0" smtClean="0">
                <a:sym typeface="Wingdings"/>
              </a:rPr>
              <a:t> kraj, titul  žánr)</a:t>
            </a:r>
          </a:p>
          <a:p>
            <a:r>
              <a:rPr lang="cs-CZ" sz="2400" dirty="0" smtClean="0">
                <a:sym typeface="Wingdings"/>
              </a:rPr>
              <a:t>Kategorizuje spojité proměnné (věk  věkové kategorie)</a:t>
            </a:r>
          </a:p>
          <a:p>
            <a:r>
              <a:rPr lang="cs-CZ" sz="2400" dirty="0" smtClean="0">
                <a:sym typeface="Wingdings"/>
              </a:rPr>
              <a:t>Odstraňuje irelevantní kategorie (nevím, odlehlé hodnoty)</a:t>
            </a:r>
          </a:p>
          <a:p>
            <a:r>
              <a:rPr lang="cs-CZ" sz="2400" dirty="0" smtClean="0">
                <a:sym typeface="Wingdings"/>
              </a:rPr>
              <a:t>Mění pořadí hodnot: </a:t>
            </a:r>
          </a:p>
          <a:p>
            <a:pPr lvl="1"/>
            <a:r>
              <a:rPr lang="cs-CZ" sz="1400" dirty="0" smtClean="0">
                <a:sym typeface="Wingdings"/>
              </a:rPr>
              <a:t>I </a:t>
            </a:r>
            <a:r>
              <a:rPr lang="cs-CZ" sz="1400" dirty="0" err="1" smtClean="0">
                <a:sym typeface="Wingdings"/>
              </a:rPr>
              <a:t>am</a:t>
            </a:r>
            <a:r>
              <a:rPr lang="cs-CZ" sz="1400" dirty="0" smtClean="0">
                <a:sym typeface="Wingdings"/>
              </a:rPr>
              <a:t> </a:t>
            </a:r>
            <a:r>
              <a:rPr lang="cs-CZ" sz="1400" dirty="0" err="1" smtClean="0">
                <a:sym typeface="Wingdings"/>
              </a:rPr>
              <a:t>relieved</a:t>
            </a:r>
            <a:r>
              <a:rPr lang="cs-CZ" sz="1400" dirty="0">
                <a:sym typeface="Wingdings"/>
              </a:rPr>
              <a:t> </a:t>
            </a:r>
            <a:r>
              <a:rPr lang="cs-CZ" sz="1400" dirty="0" err="1" smtClean="0">
                <a:sym typeface="Wingdings"/>
              </a:rPr>
              <a:t>after</a:t>
            </a:r>
            <a:r>
              <a:rPr lang="cs-CZ" sz="1400" dirty="0" smtClean="0">
                <a:sym typeface="Wingdings"/>
              </a:rPr>
              <a:t> I </a:t>
            </a:r>
            <a:r>
              <a:rPr lang="cs-CZ" sz="1400" dirty="0" err="1" smtClean="0">
                <a:sym typeface="Wingdings"/>
              </a:rPr>
              <a:t>finsh</a:t>
            </a:r>
            <a:r>
              <a:rPr lang="cs-CZ" sz="1400" dirty="0" smtClean="0">
                <a:sym typeface="Wingdings"/>
              </a:rPr>
              <a:t> a game, </a:t>
            </a:r>
            <a:r>
              <a:rPr lang="cs-CZ" sz="1400" dirty="0" err="1" smtClean="0">
                <a:sym typeface="Wingdings"/>
              </a:rPr>
              <a:t>because</a:t>
            </a:r>
            <a:r>
              <a:rPr lang="cs-CZ" sz="1400" dirty="0" smtClean="0">
                <a:sym typeface="Wingdings"/>
              </a:rPr>
              <a:t> I do not </a:t>
            </a:r>
            <a:r>
              <a:rPr lang="cs-CZ" sz="1400" dirty="0" err="1" smtClean="0">
                <a:sym typeface="Wingdings"/>
              </a:rPr>
              <a:t>have</a:t>
            </a:r>
            <a:r>
              <a:rPr lang="cs-CZ" sz="1400" dirty="0" smtClean="0">
                <a:sym typeface="Wingdings"/>
              </a:rPr>
              <a:t> to play </a:t>
            </a:r>
            <a:r>
              <a:rPr lang="cs-CZ" sz="1400" dirty="0" err="1" smtClean="0">
                <a:sym typeface="Wingdings"/>
              </a:rPr>
              <a:t>for</a:t>
            </a:r>
            <a:r>
              <a:rPr lang="cs-CZ" sz="1400" dirty="0" smtClean="0">
                <a:sym typeface="Wingdings"/>
              </a:rPr>
              <a:t> a </a:t>
            </a:r>
            <a:r>
              <a:rPr lang="cs-CZ" sz="1400" dirty="0" err="1" smtClean="0">
                <a:sym typeface="Wingdings"/>
              </a:rPr>
              <a:t>while</a:t>
            </a:r>
            <a:r>
              <a:rPr lang="cs-CZ" sz="1400" dirty="0" smtClean="0">
                <a:sym typeface="Wingdings"/>
              </a:rPr>
              <a:t>. </a:t>
            </a:r>
          </a:p>
          <a:p>
            <a:endParaRPr lang="cs-CZ" sz="1400" dirty="0" smtClean="0"/>
          </a:p>
          <a:p>
            <a:endParaRPr lang="cs-CZ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68" y="3501073"/>
            <a:ext cx="4838700" cy="32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2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428" y="235644"/>
            <a:ext cx="7729728" cy="1188720"/>
          </a:xfrm>
        </p:spPr>
        <p:txBody>
          <a:bodyPr/>
          <a:lstStyle/>
          <a:p>
            <a:r>
              <a:rPr lang="cs-CZ" dirty="0" smtClean="0"/>
              <a:t>RECODE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916832"/>
            <a:ext cx="11417643" cy="462142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Vytvořte kategorie z proměnné věk rodiče</a:t>
            </a:r>
          </a:p>
          <a:p>
            <a:pPr lvl="1">
              <a:spcBef>
                <a:spcPts val="0"/>
              </a:spcBef>
            </a:pPr>
            <a:r>
              <a:rPr lang="cs-CZ" sz="2200" dirty="0" smtClean="0"/>
              <a:t>Do 20 let</a:t>
            </a:r>
          </a:p>
          <a:p>
            <a:pPr lvl="1">
              <a:spcBef>
                <a:spcPts val="0"/>
              </a:spcBef>
            </a:pPr>
            <a:r>
              <a:rPr lang="cs-CZ" sz="2200" dirty="0" smtClean="0"/>
              <a:t>21 – 30 let</a:t>
            </a:r>
          </a:p>
          <a:p>
            <a:pPr lvl="1">
              <a:spcBef>
                <a:spcPts val="0"/>
              </a:spcBef>
            </a:pPr>
            <a:r>
              <a:rPr lang="cs-CZ" sz="2200" dirty="0" smtClean="0"/>
              <a:t>31 – 40 let</a:t>
            </a:r>
          </a:p>
          <a:p>
            <a:pPr lvl="1">
              <a:spcBef>
                <a:spcPts val="0"/>
              </a:spcBef>
            </a:pPr>
            <a:r>
              <a:rPr lang="cs-CZ" sz="2200" dirty="0" smtClean="0"/>
              <a:t>41 – 50 let</a:t>
            </a:r>
          </a:p>
          <a:p>
            <a:pPr lvl="1">
              <a:spcBef>
                <a:spcPts val="0"/>
              </a:spcBef>
            </a:pPr>
            <a:r>
              <a:rPr lang="cs-CZ" sz="2200" dirty="0" smtClean="0"/>
              <a:t>51 – 60 let</a:t>
            </a:r>
          </a:p>
          <a:p>
            <a:pPr lvl="1">
              <a:spcBef>
                <a:spcPts val="0"/>
              </a:spcBef>
            </a:pPr>
            <a:r>
              <a:rPr lang="cs-CZ" sz="2200" dirty="0" smtClean="0"/>
              <a:t>61+</a:t>
            </a:r>
          </a:p>
          <a:p>
            <a:r>
              <a:rPr lang="cs-CZ" sz="2400" dirty="0" smtClean="0"/>
              <a:t>Otočte škálu proměnných EIU </a:t>
            </a:r>
            <a:r>
              <a:rPr lang="cs-CZ" sz="2400" dirty="0" err="1" smtClean="0"/>
              <a:t>scale</a:t>
            </a:r>
            <a:r>
              <a:rPr lang="cs-CZ" sz="2400" dirty="0" smtClean="0"/>
              <a:t> (vyzkoušíme SYNTAX)</a:t>
            </a:r>
          </a:p>
          <a:p>
            <a:r>
              <a:rPr lang="cs-CZ" sz="2400" dirty="0" smtClean="0"/>
              <a:t>Rozdělte EIU skór na tři kategorie (no </a:t>
            </a:r>
            <a:r>
              <a:rPr lang="cs-CZ" sz="2400" dirty="0" err="1" smtClean="0"/>
              <a:t>riks</a:t>
            </a:r>
            <a:r>
              <a:rPr lang="cs-CZ" sz="2400" dirty="0" smtClean="0"/>
              <a:t>, </a:t>
            </a:r>
            <a:r>
              <a:rPr lang="cs-CZ" sz="2400" dirty="0" err="1" smtClean="0"/>
              <a:t>moderate</a:t>
            </a:r>
            <a:r>
              <a:rPr lang="cs-CZ" sz="2400" dirty="0" smtClean="0"/>
              <a:t> risk, </a:t>
            </a:r>
            <a:r>
              <a:rPr lang="cs-CZ" sz="2400" dirty="0" err="1" smtClean="0"/>
              <a:t>high</a:t>
            </a:r>
            <a:r>
              <a:rPr lang="cs-CZ" sz="2400" dirty="0" smtClean="0"/>
              <a:t> risk)</a:t>
            </a:r>
          </a:p>
          <a:p>
            <a:pPr lvl="1"/>
            <a:r>
              <a:rPr lang="cs-CZ" sz="2200" dirty="0" smtClean="0"/>
              <a:t>Substantivní přístup a teoretický přístup</a:t>
            </a:r>
          </a:p>
          <a:p>
            <a:pPr lvl="1"/>
            <a:r>
              <a:rPr lang="cs-CZ" sz="2200" dirty="0" smtClean="0"/>
              <a:t>Distribuční přístup</a:t>
            </a:r>
          </a:p>
        </p:txBody>
      </p:sp>
    </p:spTree>
    <p:extLst>
      <p:ext uri="{BB962C8B-B14F-4D97-AF65-F5344CB8AC3E}">
        <p14:creationId xmlns:p14="http://schemas.microsoft.com/office/powerpoint/2010/main" val="171919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428" y="235644"/>
            <a:ext cx="7729728" cy="1188720"/>
          </a:xfrm>
        </p:spPr>
        <p:txBody>
          <a:bodyPr/>
          <a:lstStyle/>
          <a:p>
            <a:r>
              <a:rPr lang="cs-CZ" dirty="0" smtClean="0"/>
              <a:t>AUTOMATIC RECODE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220433"/>
            <a:ext cx="11417643" cy="462142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Transformace </a:t>
            </a:r>
            <a:r>
              <a:rPr lang="cs-CZ" sz="2400" dirty="0" err="1" smtClean="0"/>
              <a:t>string</a:t>
            </a:r>
            <a:r>
              <a:rPr lang="cs-CZ" sz="2400" dirty="0" smtClean="0"/>
              <a:t> </a:t>
            </a:r>
            <a:r>
              <a:rPr lang="cs-CZ" sz="2400" dirty="0" err="1" smtClean="0"/>
              <a:t>values</a:t>
            </a:r>
            <a:r>
              <a:rPr lang="cs-CZ" sz="2400" dirty="0" smtClean="0"/>
              <a:t> do numerických hodnot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Kategorizuje kardinální znaky podle percentilů tak, aby každá kategorie obsahovala přibližně stejný počet případů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33428" y="3180671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Categorize</a:t>
            </a:r>
            <a:r>
              <a:rPr lang="cs-CZ" dirty="0" smtClean="0"/>
              <a:t> </a:t>
            </a:r>
            <a:r>
              <a:rPr lang="cs-CZ" dirty="0" err="1" smtClean="0"/>
              <a:t>Variables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428" y="235644"/>
            <a:ext cx="7729728" cy="1188720"/>
          </a:xfrm>
        </p:spPr>
        <p:txBody>
          <a:bodyPr/>
          <a:lstStyle/>
          <a:p>
            <a:r>
              <a:rPr lang="cs-CZ" dirty="0" err="1" smtClean="0"/>
              <a:t>Count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70" y="1952367"/>
            <a:ext cx="11417643" cy="462142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Sčítání výskytu určité hodnoty</a:t>
            </a:r>
          </a:p>
          <a:p>
            <a:r>
              <a:rPr lang="cs-CZ" sz="2400" dirty="0" smtClean="0"/>
              <a:t>Např. Které tituly pravidelně čtete (0=nečte, 1čte)</a:t>
            </a:r>
          </a:p>
          <a:p>
            <a:pPr lvl="1"/>
            <a:r>
              <a:rPr lang="cs-CZ" sz="2200" dirty="0" smtClean="0"/>
              <a:t>Respekt, Reflex, Euro, Týden</a:t>
            </a:r>
            <a:r>
              <a:rPr lang="is-IS" sz="2200" dirty="0" smtClean="0"/>
              <a:t>….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Kolik strategií používají děti, aby se vypořádali s obtěžováním?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1254898"/>
            <a:ext cx="34417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2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428" y="235644"/>
            <a:ext cx="7729728" cy="1188720"/>
          </a:xfrm>
        </p:spPr>
        <p:txBody>
          <a:bodyPr/>
          <a:lstStyle/>
          <a:p>
            <a:r>
              <a:rPr lang="cs-CZ" dirty="0" smtClean="0"/>
              <a:t>Rank </a:t>
            </a:r>
            <a:r>
              <a:rPr lang="cs-CZ" dirty="0" err="1" smtClean="0"/>
              <a:t>cases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1964724"/>
            <a:ext cx="11417643" cy="462142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Vytvoří novou proměnnou, která určuje pořadí případu podle původní proměnné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6085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428" y="235644"/>
            <a:ext cx="7729728" cy="1188720"/>
          </a:xfrm>
        </p:spPr>
        <p:txBody>
          <a:bodyPr/>
          <a:lstStyle/>
          <a:p>
            <a:r>
              <a:rPr lang="cs-CZ" dirty="0" smtClean="0"/>
              <a:t>COMPUTE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1964724"/>
            <a:ext cx="11417643" cy="462142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Libovolné operace zadané strukturovaným příkazem</a:t>
            </a:r>
          </a:p>
          <a:p>
            <a:r>
              <a:rPr lang="cs-CZ" sz="2400" dirty="0" smtClean="0"/>
              <a:t>Podmínka IF</a:t>
            </a:r>
            <a:r>
              <a:rPr lang="is-IS" sz="2400" dirty="0" smtClean="0"/>
              <a:t>…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Změna rozložení</a:t>
            </a:r>
          </a:p>
          <a:p>
            <a:r>
              <a:rPr lang="cs-CZ" sz="2400" dirty="0" smtClean="0"/>
              <a:t>Centrování</a:t>
            </a:r>
          </a:p>
          <a:p>
            <a:r>
              <a:rPr lang="cs-CZ" sz="2400" dirty="0" smtClean="0"/>
              <a:t>Sumační indexy</a:t>
            </a:r>
          </a:p>
          <a:p>
            <a:r>
              <a:rPr lang="cs-CZ" sz="2400" dirty="0" smtClean="0"/>
              <a:t>Komplexní operace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3323273"/>
            <a:ext cx="4838700" cy="32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493" y="2447503"/>
            <a:ext cx="7729728" cy="1188720"/>
          </a:xfrm>
        </p:spPr>
        <p:txBody>
          <a:bodyPr/>
          <a:lstStyle/>
          <a:p>
            <a:r>
              <a:rPr lang="cs-CZ" dirty="0" smtClean="0"/>
              <a:t>A jdeme domů..! </a:t>
            </a:r>
            <a:r>
              <a:rPr lang="cs-CZ" dirty="0" smtClean="0">
                <a:sym typeface="Wingdings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26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698" y="256667"/>
            <a:ext cx="7729728" cy="1188720"/>
          </a:xfrm>
        </p:spPr>
        <p:txBody>
          <a:bodyPr/>
          <a:lstStyle/>
          <a:p>
            <a:r>
              <a:rPr lang="cs-CZ" altLang="en-US" noProof="0" dirty="0"/>
              <a:t>Deskriptivní statistika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1" y="2171701"/>
            <a:ext cx="10602382" cy="44778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en-US" sz="2800" noProof="0" dirty="0"/>
              <a:t>vypovídá o rozložení (distribuci) hodnot v rámci analyzovaného datového </a:t>
            </a:r>
            <a:r>
              <a:rPr lang="cs-CZ" altLang="en-US" sz="2800" noProof="0" dirty="0" smtClean="0"/>
              <a:t>souboru</a:t>
            </a:r>
          </a:p>
          <a:p>
            <a:pPr>
              <a:lnSpc>
                <a:spcPct val="80000"/>
              </a:lnSpc>
            </a:pPr>
            <a:r>
              <a:rPr lang="cs-CZ" altLang="en-US" sz="2800" noProof="0" dirty="0" smtClean="0"/>
              <a:t>Rozložení dat – absolutní, relativní a kumulativní četnosti</a:t>
            </a:r>
            <a:endParaRPr lang="cs-CZ" altLang="en-US" sz="2800" noProof="0" dirty="0"/>
          </a:p>
          <a:p>
            <a:pPr>
              <a:lnSpc>
                <a:spcPct val="80000"/>
              </a:lnSpc>
            </a:pPr>
            <a:r>
              <a:rPr lang="cs-CZ" altLang="en-US" sz="2800" noProof="0" dirty="0"/>
              <a:t>míry centrální tendence:</a:t>
            </a:r>
          </a:p>
          <a:p>
            <a:pPr lvl="1">
              <a:lnSpc>
                <a:spcPct val="80000"/>
              </a:lnSpc>
            </a:pPr>
            <a:r>
              <a:rPr lang="cs-CZ" altLang="en-US" sz="2400" noProof="0" dirty="0"/>
              <a:t>Modus (</a:t>
            </a:r>
            <a:r>
              <a:rPr lang="cs-CZ" altLang="en-US" sz="2400" noProof="0" dirty="0" err="1"/>
              <a:t>Mo</a:t>
            </a:r>
            <a:r>
              <a:rPr lang="cs-CZ" altLang="en-US" sz="2400" noProof="0" dirty="0"/>
              <a:t>)</a:t>
            </a:r>
          </a:p>
          <a:p>
            <a:pPr lvl="2">
              <a:lnSpc>
                <a:spcPct val="80000"/>
              </a:lnSpc>
            </a:pPr>
            <a:r>
              <a:rPr lang="cs-CZ" altLang="en-US" sz="2000" noProof="0" dirty="0"/>
              <a:t>Nejčetnější hodnota</a:t>
            </a:r>
          </a:p>
          <a:p>
            <a:pPr lvl="1">
              <a:lnSpc>
                <a:spcPct val="80000"/>
              </a:lnSpc>
            </a:pPr>
            <a:r>
              <a:rPr lang="cs-CZ" altLang="en-US" sz="2400" noProof="0" dirty="0"/>
              <a:t>Medián (</a:t>
            </a:r>
            <a:r>
              <a:rPr lang="cs-CZ" altLang="en-US" sz="2400" noProof="0" dirty="0" err="1"/>
              <a:t>Mdn</a:t>
            </a:r>
            <a:r>
              <a:rPr lang="cs-CZ" altLang="en-US" sz="2400" noProof="0" dirty="0"/>
              <a:t>)</a:t>
            </a:r>
          </a:p>
          <a:p>
            <a:pPr lvl="2">
              <a:lnSpc>
                <a:spcPct val="80000"/>
              </a:lnSpc>
            </a:pPr>
            <a:r>
              <a:rPr lang="cs-CZ" altLang="en-US" sz="2000" noProof="0" dirty="0"/>
              <a:t>Střední hodnota</a:t>
            </a:r>
          </a:p>
          <a:p>
            <a:pPr lvl="1">
              <a:lnSpc>
                <a:spcPct val="80000"/>
              </a:lnSpc>
            </a:pPr>
            <a:r>
              <a:rPr lang="cs-CZ" altLang="en-US" sz="2400" noProof="0" dirty="0"/>
              <a:t>Aritmetický průměr (M; X</a:t>
            </a:r>
            <a:r>
              <a:rPr lang="cs-CZ" altLang="en-US" sz="2400" noProof="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altLang="en-US" sz="2800" noProof="0" dirty="0" smtClean="0"/>
              <a:t>míry disperze:</a:t>
            </a:r>
          </a:p>
          <a:p>
            <a:pPr lvl="1">
              <a:lnSpc>
                <a:spcPct val="80000"/>
              </a:lnSpc>
            </a:pPr>
            <a:r>
              <a:rPr lang="cs-CZ" altLang="en-US" sz="2400" noProof="0" dirty="0" smtClean="0"/>
              <a:t>Rozpětí </a:t>
            </a:r>
            <a:r>
              <a:rPr lang="cs-CZ" altLang="en-US" sz="2400" noProof="0" dirty="0"/>
              <a:t>(R)</a:t>
            </a:r>
          </a:p>
          <a:p>
            <a:pPr lvl="1">
              <a:lnSpc>
                <a:spcPct val="80000"/>
              </a:lnSpc>
            </a:pPr>
            <a:r>
              <a:rPr lang="cs-CZ" altLang="en-US" sz="2400" noProof="0" dirty="0"/>
              <a:t>Rozptyl (variance; </a:t>
            </a:r>
            <a:r>
              <a:rPr lang="cs-CZ" altLang="en-US" sz="2400" noProof="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</a:t>
            </a:r>
            <a:r>
              <a:rPr lang="cs-CZ" altLang="en-US" sz="2400" baseline="30000" noProof="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</a:t>
            </a:r>
            <a:r>
              <a:rPr lang="cs-CZ" altLang="en-US" sz="2400" noProof="0" dirty="0">
                <a:solidFill>
                  <a:srgbClr val="000000"/>
                </a:solidFill>
              </a:rPr>
              <a:t> )</a:t>
            </a:r>
            <a:endParaRPr lang="cs-CZ" altLang="en-US" sz="2400" noProof="0" dirty="0"/>
          </a:p>
          <a:p>
            <a:pPr lvl="1">
              <a:lnSpc>
                <a:spcPct val="80000"/>
              </a:lnSpc>
            </a:pPr>
            <a:r>
              <a:rPr lang="cs-CZ" altLang="en-US" sz="2400" noProof="0" dirty="0"/>
              <a:t>Standardní (směrodatná) odchylka (S</a:t>
            </a:r>
            <a:r>
              <a:rPr lang="cs-CZ" altLang="en-US" sz="2400" noProof="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altLang="en-US" sz="2600" dirty="0" smtClean="0"/>
              <a:t>Šikmost a špičatost</a:t>
            </a:r>
            <a:endParaRPr lang="cs-CZ" altLang="en-US" sz="2600" noProof="0" dirty="0"/>
          </a:p>
          <a:p>
            <a:pPr>
              <a:lnSpc>
                <a:spcPct val="80000"/>
              </a:lnSpc>
            </a:pPr>
            <a:endParaRPr lang="cs-CZ" altLang="en-US" sz="2800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214" y="4195762"/>
            <a:ext cx="3987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38185"/>
            <a:ext cx="7729728" cy="9333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Zobrazení dat – čištění dat</a:t>
            </a:r>
            <a:br>
              <a:rPr lang="cs-CZ" dirty="0" smtClean="0"/>
            </a:br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06" y="1407557"/>
            <a:ext cx="6427788" cy="51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38185"/>
            <a:ext cx="7729728" cy="9333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Zobrazení dat – čištění dat</a:t>
            </a:r>
            <a:br>
              <a:rPr lang="cs-CZ" dirty="0" smtClean="0"/>
            </a:br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206011"/>
            <a:ext cx="9458325" cy="550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38185"/>
            <a:ext cx="7729728" cy="9333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Zobrazení dat – čištění dat</a:t>
            </a:r>
            <a:br>
              <a:rPr lang="cs-CZ" dirty="0" smtClean="0"/>
            </a:br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89076"/>
            <a:ext cx="10915650" cy="53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7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0625" y="-1250759"/>
            <a:ext cx="6966775" cy="92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0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17968" b="-120"/>
          <a:stretch/>
        </p:blipFill>
        <p:spPr>
          <a:xfrm rot="16200000">
            <a:off x="3869753" y="-1905592"/>
            <a:ext cx="4824536" cy="10453161"/>
          </a:xfrm>
        </p:spPr>
      </p:pic>
    </p:spTree>
    <p:extLst>
      <p:ext uri="{BB962C8B-B14F-4D97-AF65-F5344CB8AC3E}">
        <p14:creationId xmlns:p14="http://schemas.microsoft.com/office/powerpoint/2010/main" val="128144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143" r="4614" b="3565"/>
          <a:stretch/>
        </p:blipFill>
        <p:spPr>
          <a:xfrm>
            <a:off x="2639616" y="188640"/>
            <a:ext cx="8136904" cy="6409379"/>
          </a:xfrm>
        </p:spPr>
      </p:pic>
    </p:spTree>
    <p:extLst>
      <p:ext uri="{BB962C8B-B14F-4D97-AF65-F5344CB8AC3E}">
        <p14:creationId xmlns:p14="http://schemas.microsoft.com/office/powerpoint/2010/main" val="138340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10000"/>
          <a:stretch/>
        </p:blipFill>
        <p:spPr>
          <a:xfrm rot="16200000">
            <a:off x="3031460" y="-1535133"/>
            <a:ext cx="6561129" cy="102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99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1842</TotalTime>
  <Words>336</Words>
  <Application>Microsoft Office PowerPoint</Application>
  <PresentationFormat>Širokoúhlá obrazovka</PresentationFormat>
  <Paragraphs>72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Candara</vt:lpstr>
      <vt:lpstr>Times New Roman</vt:lpstr>
      <vt:lpstr>Tw Cen MT</vt:lpstr>
      <vt:lpstr>Tw Cen MT Condensed</vt:lpstr>
      <vt:lpstr>Wingdings</vt:lpstr>
      <vt:lpstr>Wingdings 3</vt:lpstr>
      <vt:lpstr>Integral</vt:lpstr>
      <vt:lpstr>Transformace a vytváření umělých proměnných a multiple response setů. </vt:lpstr>
      <vt:lpstr>Deskriptivní statistika</vt:lpstr>
      <vt:lpstr>Zobrazení dat – čištění dat GRAFY</vt:lpstr>
      <vt:lpstr>Zobrazení dat – čištění dat GRAFY</vt:lpstr>
      <vt:lpstr>Zobrazení dat – čištění dat GRAFY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Transformace proměnných</vt:lpstr>
      <vt:lpstr>RECode</vt:lpstr>
      <vt:lpstr>RECODE</vt:lpstr>
      <vt:lpstr>AUTOMATIC RECODE</vt:lpstr>
      <vt:lpstr>Count values</vt:lpstr>
      <vt:lpstr>Rank cases</vt:lpstr>
      <vt:lpstr>COMPUTE</vt:lpstr>
      <vt:lpstr>A jdeme domů..!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hodina</dc:title>
  <dc:creator>Kateřina Škařupová</dc:creator>
  <cp:lastModifiedBy>Zaphod Beeblbrox</cp:lastModifiedBy>
  <cp:revision>25</cp:revision>
  <dcterms:created xsi:type="dcterms:W3CDTF">2017-09-20T15:13:39Z</dcterms:created>
  <dcterms:modified xsi:type="dcterms:W3CDTF">2017-10-19T09:08:35Z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