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4"/>
  </p:sldMasterIdLst>
  <p:notesMasterIdLst>
    <p:notesMasterId r:id="rId25"/>
  </p:notesMasterIdLst>
  <p:handoutMasterIdLst>
    <p:handoutMasterId r:id="rId26"/>
  </p:handoutMasterIdLst>
  <p:sldIdLst>
    <p:sldId id="276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6" r:id="rId20"/>
    <p:sldId id="305" r:id="rId21"/>
    <p:sldId id="307" r:id="rId22"/>
    <p:sldId id="308" r:id="rId23"/>
    <p:sldId id="309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6" autoAdjust="0"/>
    <p:restoredTop sz="95701" autoAdjust="0"/>
  </p:normalViewPr>
  <p:slideViewPr>
    <p:cSldViewPr>
      <p:cViewPr varScale="1">
        <p:scale>
          <a:sx n="106" d="100"/>
          <a:sy n="106" d="100"/>
        </p:scale>
        <p:origin x="174" y="10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6664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B48F5-BACC-47D6-A0F7-82FBF9C6BC85}" type="datetimeFigureOut">
              <a:rPr lang="en-US"/>
              <a:t>11/9/2017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CAF8E-318A-4EFE-8633-D9E72ABCE0E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6559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1CD00-5424-4675-AB18-2C419B060449}" type="datetimeFigureOut">
              <a:rPr lang="en-US"/>
              <a:t>11/9/2017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2CF44-2B13-41B4-A334-1CDF534EEBB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5385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7CC0096-1860-4642-9CD2-0079EA5E7CD1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2587" y="1600200"/>
            <a:ext cx="3122613" cy="182880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12" y="762000"/>
            <a:ext cx="6400800" cy="5334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1039" y="3429000"/>
            <a:ext cx="3124161" cy="18288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7CC0096-1860-4642-9CD2-0079EA5E7CD1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9514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656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2800" b="1" dirty="0"/>
              <a:t>Normální rozložení, základy testování hypotéz a statistická inference.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0" lvl="1" algn="l">
              <a:spcBef>
                <a:spcPts val="1000"/>
              </a:spcBef>
            </a:pPr>
            <a:r>
              <a:rPr lang="cs-CZ" dirty="0">
                <a:solidFill>
                  <a:schemeClr val="accent1"/>
                </a:solidFill>
                <a:latin typeface="+mj-lt"/>
              </a:rPr>
              <a:t>ZUR357 Statistická analýza </a:t>
            </a:r>
            <a:r>
              <a:rPr lang="cs-CZ" dirty="0" smtClean="0">
                <a:solidFill>
                  <a:schemeClr val="accent1"/>
                </a:solidFill>
                <a:latin typeface="+mj-lt"/>
              </a:rPr>
              <a:t>dat  -- </a:t>
            </a:r>
          </a:p>
          <a:p>
            <a:pPr marL="0" lvl="1" algn="l">
              <a:spcBef>
                <a:spcPts val="1000"/>
              </a:spcBef>
            </a:pPr>
            <a:r>
              <a:rPr lang="cs-CZ" dirty="0" smtClean="0">
                <a:solidFill>
                  <a:schemeClr val="accent1"/>
                </a:solidFill>
                <a:latin typeface="+mj-lt"/>
              </a:rPr>
              <a:t>9. listopadu </a:t>
            </a:r>
            <a:r>
              <a:rPr lang="cs-CZ" dirty="0">
                <a:solidFill>
                  <a:schemeClr val="accent1"/>
                </a:solidFill>
                <a:latin typeface="+mj-lt"/>
              </a:rPr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126522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06423" y="197338"/>
            <a:ext cx="7729728" cy="1188720"/>
          </a:xfrm>
        </p:spPr>
        <p:txBody>
          <a:bodyPr/>
          <a:lstStyle/>
          <a:p>
            <a:r>
              <a:rPr lang="cs-CZ" dirty="0" smtClean="0"/>
              <a:t>Testy normálního rozdělení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540326" y="1729946"/>
                <a:ext cx="10588337" cy="4930345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cs-CZ" dirty="0" smtClean="0"/>
                  <a:t>Histogram s křivkou normálního rozdělení</a:t>
                </a:r>
              </a:p>
              <a:p>
                <a:r>
                  <a:rPr lang="cs-CZ" dirty="0" smtClean="0"/>
                  <a:t>Posouzení šikmosti a špičatosti &lt;0; 1&gt;</a:t>
                </a:r>
              </a:p>
              <a:p>
                <a:pPr lvl="1"/>
                <a:r>
                  <a:rPr lang="cs-CZ" dirty="0" smtClean="0"/>
                  <a:t>0 = normální rozdělení</a:t>
                </a:r>
              </a:p>
              <a:p>
                <a:pPr lvl="1"/>
                <a:r>
                  <a:rPr lang="cs-CZ" dirty="0" smtClean="0"/>
                  <a:t>1 = rozdělení není normální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𝑆𝑘𝑒𝑤𝑛𝑒𝑠𝑠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𝑆𝑡𝑑</m:t>
                        </m:r>
                        <m:r>
                          <a:rPr lang="cs-CZ" b="0" i="1" smtClean="0">
                            <a:latin typeface="Cambria Math"/>
                          </a:rPr>
                          <m:t>. </m:t>
                        </m:r>
                        <m:r>
                          <a:rPr lang="cs-CZ" b="0" i="1" smtClean="0">
                            <a:latin typeface="Cambria Math"/>
                          </a:rPr>
                          <m:t>𝐸𝑟𝑟𝑜𝑟</m:t>
                        </m:r>
                        <m:r>
                          <a:rPr lang="cs-CZ" b="0" i="1" smtClean="0">
                            <a:latin typeface="Cambria Math"/>
                          </a:rPr>
                          <m:t> </m:t>
                        </m:r>
                        <m:r>
                          <a:rPr lang="cs-CZ" b="0" i="1" smtClean="0">
                            <a:latin typeface="Cambria Math"/>
                          </a:rPr>
                          <m:t>𝑜𝑓</m:t>
                        </m:r>
                        <m:r>
                          <a:rPr lang="cs-CZ" b="0" i="1" smtClean="0">
                            <a:latin typeface="Cambria Math"/>
                          </a:rPr>
                          <m:t> </m:t>
                        </m:r>
                        <m:r>
                          <a:rPr lang="cs-CZ" b="0" i="1" smtClean="0">
                            <a:latin typeface="Cambria Math"/>
                          </a:rPr>
                          <m:t>𝑆𝑘𝑒𝑤𝑒𝑛𝑒𝑠𝑠</m:t>
                        </m:r>
                      </m:den>
                    </m:f>
                    <m:r>
                      <a:rPr lang="cs-CZ" i="1" smtClean="0">
                        <a:latin typeface="Cambria Math"/>
                        <a:ea typeface="Cambria Math"/>
                      </a:rPr>
                      <m:t>&gt;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1,96</m:t>
                        </m:r>
                      </m:e>
                    </m:d>
                  </m:oMath>
                </a14:m>
                <a:r>
                  <a:rPr lang="cs-CZ" dirty="0" smtClean="0"/>
                  <a:t> (neplatí pro N &gt; 200)</a:t>
                </a:r>
              </a:p>
              <a:p>
                <a:pPr lvl="1"/>
                <a:endParaRPr lang="cs-CZ" dirty="0" smtClean="0"/>
              </a:p>
              <a:p>
                <a:r>
                  <a:rPr lang="cs-CZ" dirty="0" err="1" smtClean="0"/>
                  <a:t>Kolmogorovův-Smironovovův</a:t>
                </a:r>
                <a:r>
                  <a:rPr lang="cs-CZ" dirty="0" smtClean="0"/>
                  <a:t> test (K-S test): Procedura </a:t>
                </a:r>
                <a:r>
                  <a:rPr lang="cs-CZ" dirty="0" err="1" smtClean="0"/>
                  <a:t>Explore</a:t>
                </a:r>
                <a:endParaRPr lang="cs-CZ" dirty="0" smtClean="0"/>
              </a:p>
              <a:p>
                <a:pPr lvl="1"/>
                <a:r>
                  <a:rPr lang="cs-CZ" dirty="0" smtClean="0"/>
                  <a:t>H0: Rozložení proměnné se neliší od normálního. </a:t>
                </a:r>
              </a:p>
              <a:p>
                <a:pPr lvl="1"/>
                <a:r>
                  <a:rPr lang="cs-CZ" dirty="0" smtClean="0"/>
                  <a:t>Kritická hranice </a:t>
                </a:r>
                <a:r>
                  <a:rPr lang="cs-CZ" dirty="0" err="1" smtClean="0"/>
                  <a:t>sig</a:t>
                </a:r>
                <a:r>
                  <a:rPr lang="cs-CZ" dirty="0" smtClean="0"/>
                  <a:t>. &gt; 0,05</a:t>
                </a:r>
              </a:p>
              <a:p>
                <a:pPr lvl="1"/>
                <a:endParaRPr lang="cs-CZ" dirty="0"/>
              </a:p>
              <a:p>
                <a:r>
                  <a:rPr lang="cs-CZ" dirty="0" smtClean="0"/>
                  <a:t>Důsledky: </a:t>
                </a:r>
              </a:p>
              <a:p>
                <a:pPr lvl="1"/>
                <a:r>
                  <a:rPr lang="cs-CZ" dirty="0" smtClean="0"/>
                  <a:t>použití </a:t>
                </a:r>
                <a:r>
                  <a:rPr lang="cs-CZ" dirty="0" err="1" smtClean="0"/>
                  <a:t>neparametrického</a:t>
                </a:r>
                <a:r>
                  <a:rPr lang="cs-CZ" dirty="0" smtClean="0"/>
                  <a:t> testu</a:t>
                </a:r>
              </a:p>
              <a:p>
                <a:pPr lvl="1"/>
                <a:r>
                  <a:rPr lang="cs-CZ" dirty="0" err="1"/>
                  <a:t>t</a:t>
                </a:r>
                <a:r>
                  <a:rPr lang="cs-CZ" dirty="0" err="1" smtClean="0"/>
                  <a:t>rasnformace</a:t>
                </a:r>
                <a:r>
                  <a:rPr lang="cs-CZ" dirty="0" smtClean="0"/>
                  <a:t> proměnných</a:t>
                </a:r>
              </a:p>
              <a:p>
                <a:pPr lvl="1"/>
                <a:r>
                  <a:rPr lang="cs-CZ" dirty="0" smtClean="0"/>
                  <a:t>Použití parametrického testu</a:t>
                </a:r>
              </a:p>
              <a:p>
                <a:pPr lvl="1"/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326" y="1729946"/>
                <a:ext cx="10588337" cy="4930345"/>
              </a:xfrm>
              <a:blipFill rotWithShape="0">
                <a:blip r:embed="rId2"/>
                <a:stretch>
                  <a:fillRect l="-288" t="-9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5697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31136" y="559447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Standardizované (normované) normální rozdělení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602673" y="2638044"/>
                <a:ext cx="10931236" cy="3856274"/>
              </a:xfrm>
            </p:spPr>
            <p:txBody>
              <a:bodyPr/>
              <a:lstStyle/>
              <a:p>
                <a:r>
                  <a:rPr lang="cs-CZ" dirty="0" smtClean="0"/>
                  <a:t>Základem pro inferenční statistiky</a:t>
                </a:r>
              </a:p>
              <a:p>
                <a:r>
                  <a:rPr lang="cs-CZ" dirty="0" smtClean="0"/>
                  <a:t>Převádí hodnoty na tzv. z-skóry, tzn. </a:t>
                </a:r>
                <a:r>
                  <a:rPr lang="cs-CZ" dirty="0"/>
                  <a:t>v</a:t>
                </a:r>
                <a:r>
                  <a:rPr lang="cs-CZ" dirty="0" smtClean="0"/>
                  <a:t>yjadřuje hodnotu jako vzdálenost od průměru ve směrodatných odchylkách</a:t>
                </a:r>
              </a:p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𝑧</m:t>
                    </m:r>
                    <m:r>
                      <a:rPr lang="cs-CZ" b="0" i="1" smtClean="0">
                        <a:latin typeface="Cambria Math"/>
                      </a:rPr>
                      <m:t> </m:t>
                    </m:r>
                    <m:r>
                      <a:rPr lang="cs-CZ" b="0" i="1" smtClean="0">
                        <a:latin typeface="Cambria Math"/>
                      </a:rPr>
                      <m:t>𝑠𝑘</m:t>
                    </m:r>
                    <m:r>
                      <a:rPr lang="cs-CZ" b="0" i="1" smtClean="0">
                        <a:latin typeface="Cambria Math"/>
                      </a:rPr>
                      <m:t>ó</m:t>
                    </m:r>
                    <m:r>
                      <a:rPr lang="cs-CZ" b="0" i="1" smtClean="0">
                        <a:latin typeface="Cambria Math"/>
                      </a:rPr>
                      <m:t>𝑟</m:t>
                    </m:r>
                    <m:r>
                      <a:rPr lang="cs-CZ" b="0" i="1" smtClean="0">
                        <a:latin typeface="Cambria Math"/>
                      </a:rPr>
                      <m:t>   </m:t>
                    </m:r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𝑣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  <m:r>
                          <a:rPr lang="cs-CZ" b="0" i="1" smtClean="0">
                            <a:latin typeface="Cambria Math"/>
                          </a:rPr>
                          <m:t>−</m:t>
                        </m:r>
                        <m:acc>
                          <m:accPr>
                            <m:chr m:val="̅"/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num>
                      <m:den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/>
                              </a:rPr>
                              <m:t>𝑥</m:t>
                            </m:r>
                          </m:sub>
                        </m:sSub>
                      </m:den>
                    </m:f>
                  </m:oMath>
                </a14:m>
                <a:r>
                  <a:rPr lang="cs-CZ" dirty="0" smtClean="0"/>
                  <a:t> (Procedura DESCRIPTIVES)</a:t>
                </a:r>
              </a:p>
              <a:p>
                <a:r>
                  <a:rPr lang="cs-CZ" dirty="0" smtClean="0"/>
                  <a:t>Užití: </a:t>
                </a:r>
              </a:p>
              <a:p>
                <a:pPr lvl="1"/>
                <a:r>
                  <a:rPr lang="cs-CZ" dirty="0" smtClean="0"/>
                  <a:t>Umožňuje porovnávat proměnné měřené na různých škálách a v různých jednotkách</a:t>
                </a:r>
              </a:p>
              <a:p>
                <a:pPr lvl="1"/>
                <a:r>
                  <a:rPr lang="cs-CZ" dirty="0" smtClean="0"/>
                  <a:t>Standardizace dat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2673" y="2638044"/>
                <a:ext cx="10931236" cy="3856274"/>
              </a:xfrm>
              <a:blipFill rotWithShape="1">
                <a:blip r:embed="rId2"/>
                <a:stretch>
                  <a:fillRect l="-390" t="-7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7121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7163"/>
            <a:ext cx="11430000" cy="654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ál 3"/>
          <p:cNvSpPr/>
          <p:nvPr/>
        </p:nvSpPr>
        <p:spPr>
          <a:xfrm>
            <a:off x="1340427" y="4831772"/>
            <a:ext cx="1184564" cy="394855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998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78993"/>
            <a:ext cx="8229600" cy="1143000"/>
          </a:xfrm>
        </p:spPr>
        <p:txBody>
          <a:bodyPr/>
          <a:lstStyle/>
          <a:p>
            <a:r>
              <a:rPr lang="cs-CZ" altLang="en-US" noProof="0" dirty="0"/>
              <a:t>Inferenční (výběrová) statistika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3064" y="2081790"/>
            <a:ext cx="10172700" cy="4090410"/>
          </a:xfrm>
        </p:spPr>
        <p:txBody>
          <a:bodyPr/>
          <a:lstStyle/>
          <a:p>
            <a:r>
              <a:rPr lang="cs-CZ" altLang="en-US" noProof="0" dirty="0"/>
              <a:t>Inference = statistické usuzování (z výběrového souboru na základní </a:t>
            </a:r>
            <a:r>
              <a:rPr lang="cs-CZ" altLang="en-US" noProof="0" dirty="0" smtClean="0"/>
              <a:t>soubor, z parametru na statistiku)</a:t>
            </a:r>
          </a:p>
          <a:p>
            <a:r>
              <a:rPr lang="cs-CZ" altLang="en-US" noProof="0" dirty="0" smtClean="0"/>
              <a:t>Odpovídají data v našem vzorku populaci? S jakou pravděpodobností? </a:t>
            </a:r>
          </a:p>
          <a:p>
            <a:r>
              <a:rPr lang="cs-CZ" altLang="en-US" noProof="0" dirty="0" smtClean="0"/>
              <a:t>Zahrnuje </a:t>
            </a:r>
          </a:p>
          <a:p>
            <a:pPr lvl="1"/>
            <a:r>
              <a:rPr lang="cs-CZ" altLang="en-US" noProof="0" dirty="0" smtClean="0"/>
              <a:t>(1) odhad parametrů – metody odhadu pro bodové a intervalové odhady</a:t>
            </a:r>
          </a:p>
          <a:p>
            <a:pPr lvl="1"/>
            <a:r>
              <a:rPr lang="cs-CZ" altLang="en-US" noProof="0" dirty="0" smtClean="0"/>
              <a:t>(2) testování hypotéz – testy statistické významnosti</a:t>
            </a:r>
          </a:p>
          <a:p>
            <a:r>
              <a:rPr lang="cs-CZ" altLang="en-US" noProof="0" dirty="0" smtClean="0"/>
              <a:t>Předpoklady: </a:t>
            </a:r>
          </a:p>
          <a:p>
            <a:pPr lvl="1"/>
            <a:r>
              <a:rPr lang="cs-CZ" altLang="en-US" noProof="0" dirty="0" smtClean="0"/>
              <a:t>Pravděpodobnostní výběr</a:t>
            </a:r>
          </a:p>
          <a:p>
            <a:pPr lvl="1"/>
            <a:r>
              <a:rPr lang="cs-CZ" altLang="en-US" dirty="0" smtClean="0"/>
              <a:t>Vysoká návratnost (response </a:t>
            </a:r>
            <a:r>
              <a:rPr lang="cs-CZ" altLang="en-US" dirty="0" err="1" smtClean="0"/>
              <a:t>rate</a:t>
            </a:r>
            <a:r>
              <a:rPr lang="cs-CZ" altLang="en-US" dirty="0" smtClean="0"/>
              <a:t>)</a:t>
            </a:r>
            <a:endParaRPr lang="cs-CZ" altLang="en-US" noProof="0" dirty="0"/>
          </a:p>
          <a:p>
            <a:endParaRPr lang="cs-CZ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62926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tandard_deviation_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1968500"/>
            <a:ext cx="8064500" cy="292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xfrm>
            <a:off x="2063750" y="132080"/>
            <a:ext cx="7729728" cy="1188720"/>
          </a:xfrm>
          <a:noFill/>
          <a:ln/>
        </p:spPr>
        <p:txBody>
          <a:bodyPr>
            <a:normAutofit fontScale="90000"/>
          </a:bodyPr>
          <a:lstStyle/>
          <a:p>
            <a:r>
              <a:rPr lang="cs-CZ" altLang="en-US" noProof="0" dirty="0" smtClean="0"/>
              <a:t>Teoretické normálním rozložení</a:t>
            </a:r>
            <a:br>
              <a:rPr lang="cs-CZ" altLang="en-US" noProof="0" dirty="0" smtClean="0"/>
            </a:br>
            <a:r>
              <a:rPr lang="cs-CZ" altLang="en-US" dirty="0" smtClean="0"/>
              <a:t>(populace)</a:t>
            </a:r>
            <a:endParaRPr lang="cs-CZ" altLang="en-US" noProof="0" dirty="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 flipH="1">
            <a:off x="5448300" y="5084764"/>
            <a:ext cx="287338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WordArt 5"/>
          <p:cNvSpPr>
            <a:spLocks noChangeArrowheads="1" noChangeShapeType="1" noTextEdit="1"/>
          </p:cNvSpPr>
          <p:nvPr/>
        </p:nvSpPr>
        <p:spPr bwMode="auto">
          <a:xfrm>
            <a:off x="4440239" y="5876925"/>
            <a:ext cx="1131887" cy="28733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329"/>
              </a:avLst>
            </a:prstTxWarp>
          </a:bodyPr>
          <a:lstStyle/>
          <a:p>
            <a:pPr algn="ctr"/>
            <a:r>
              <a:rPr lang="en-US" sz="1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průměr populace</a:t>
            </a: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 flipH="1">
            <a:off x="3863976" y="4941888"/>
            <a:ext cx="7921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WordArt 7"/>
          <p:cNvSpPr>
            <a:spLocks noChangeArrowheads="1" noChangeShapeType="1" noTextEdit="1"/>
          </p:cNvSpPr>
          <p:nvPr/>
        </p:nvSpPr>
        <p:spPr bwMode="auto">
          <a:xfrm>
            <a:off x="1847850" y="5734050"/>
            <a:ext cx="1944688" cy="4127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1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směrodatná (standardní) chyba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 flipV="1">
            <a:off x="6456363" y="2205038"/>
            <a:ext cx="12954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WordArt 9"/>
          <p:cNvSpPr>
            <a:spLocks noChangeArrowheads="1" noChangeShapeType="1" noTextEdit="1"/>
          </p:cNvSpPr>
          <p:nvPr/>
        </p:nvSpPr>
        <p:spPr bwMode="auto">
          <a:xfrm>
            <a:off x="8040689" y="1989138"/>
            <a:ext cx="2376487" cy="3603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329"/>
              </a:avLst>
            </a:prstTxWarp>
          </a:bodyPr>
          <a:lstStyle/>
          <a:p>
            <a:pPr algn="ctr"/>
            <a:r>
              <a:rPr lang="en-US" sz="1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interval spolehlivosti</a:t>
            </a:r>
          </a:p>
        </p:txBody>
      </p:sp>
      <p:sp>
        <p:nvSpPr>
          <p:cNvPr id="4106" name="WordArt 10"/>
          <p:cNvSpPr>
            <a:spLocks noChangeArrowheads="1" noChangeShapeType="1" noTextEdit="1"/>
          </p:cNvSpPr>
          <p:nvPr/>
        </p:nvSpPr>
        <p:spPr bwMode="auto">
          <a:xfrm>
            <a:off x="5519739" y="1700213"/>
            <a:ext cx="600075" cy="3619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is-IS" sz="2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68%</a:t>
            </a:r>
            <a:endParaRPr lang="en-US" sz="20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4107" name="WordArt 11"/>
          <p:cNvSpPr>
            <a:spLocks noChangeArrowheads="1" noChangeShapeType="1" noTextEdit="1"/>
          </p:cNvSpPr>
          <p:nvPr/>
        </p:nvSpPr>
        <p:spPr bwMode="auto">
          <a:xfrm>
            <a:off x="7032625" y="2924176"/>
            <a:ext cx="533400" cy="3143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it-IT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95%</a:t>
            </a:r>
            <a:endParaRPr lang="en-US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4108" name="WordArt 12"/>
          <p:cNvSpPr>
            <a:spLocks noChangeArrowheads="1" noChangeShapeType="1" noTextEdit="1"/>
          </p:cNvSpPr>
          <p:nvPr/>
        </p:nvSpPr>
        <p:spPr bwMode="auto">
          <a:xfrm>
            <a:off x="4008438" y="2924176"/>
            <a:ext cx="533400" cy="3143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it-IT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95%</a:t>
            </a:r>
            <a:endParaRPr lang="en-US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4109" name="WordArt 13"/>
          <p:cNvSpPr>
            <a:spLocks noChangeArrowheads="1" noChangeShapeType="1" noTextEdit="1"/>
          </p:cNvSpPr>
          <p:nvPr/>
        </p:nvSpPr>
        <p:spPr bwMode="auto">
          <a:xfrm>
            <a:off x="8112126" y="3644901"/>
            <a:ext cx="428625" cy="257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pt-BR" sz="1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99%</a:t>
            </a:r>
            <a:endParaRPr lang="en-US" sz="14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4110" name="WordArt 14"/>
          <p:cNvSpPr>
            <a:spLocks noChangeArrowheads="1" noChangeShapeType="1" noTextEdit="1"/>
          </p:cNvSpPr>
          <p:nvPr/>
        </p:nvSpPr>
        <p:spPr bwMode="auto">
          <a:xfrm>
            <a:off x="3216276" y="3500439"/>
            <a:ext cx="428625" cy="257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pt-BR" sz="1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99%</a:t>
            </a:r>
            <a:endParaRPr lang="en-US" sz="14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45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31136" y="370332"/>
            <a:ext cx="7729728" cy="1188720"/>
          </a:xfrm>
        </p:spPr>
        <p:txBody>
          <a:bodyPr/>
          <a:lstStyle/>
          <a:p>
            <a:r>
              <a:rPr lang="cs-CZ" dirty="0" smtClean="0"/>
              <a:t>Centrální limitní věta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3227" y="2036618"/>
            <a:ext cx="10453253" cy="4281053"/>
          </a:xfrm>
        </p:spPr>
        <p:txBody>
          <a:bodyPr/>
          <a:lstStyle/>
          <a:p>
            <a:r>
              <a:rPr lang="cs-CZ" dirty="0"/>
              <a:t>Centrální limitní věta (</a:t>
            </a:r>
            <a:r>
              <a:rPr lang="cs-CZ" dirty="0" err="1"/>
              <a:t>central</a:t>
            </a:r>
            <a:r>
              <a:rPr lang="cs-CZ" dirty="0"/>
              <a:t> limit </a:t>
            </a:r>
            <a:r>
              <a:rPr lang="cs-CZ" dirty="0" err="1"/>
              <a:t>theorem</a:t>
            </a:r>
            <a:r>
              <a:rPr lang="cs-CZ" dirty="0"/>
              <a:t>) říká, že když provedeme mnoho výběrů o určité velikosti založených na pravděpodobnostním principu, pak se rozložení (distribuce) výběrových průměrů přiblíží normálními rozdělení a celkový průměr těchto průměrů se bude podobat průměru v populaci. </a:t>
            </a:r>
            <a:r>
              <a:rPr lang="cs-CZ" dirty="0" smtClean="0"/>
              <a:t> A </a:t>
            </a:r>
            <a:r>
              <a:rPr lang="cs-CZ" dirty="0"/>
              <a:t>to nezávisle na tom, jak jsou hodnoty proměnné rozloženy v populaci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Standardní chyba průměru </a:t>
            </a:r>
            <a:r>
              <a:rPr lang="cs-CZ" dirty="0" smtClean="0"/>
              <a:t>je pak směrodatnou odchylkou rozdělení tohoto rozdělení průměrů, vyjadřuje výběrovou chybu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380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55440" y="178088"/>
            <a:ext cx="8636000" cy="1079500"/>
          </a:xfrm>
        </p:spPr>
        <p:txBody>
          <a:bodyPr>
            <a:normAutofit fontScale="90000"/>
          </a:bodyPr>
          <a:lstStyle/>
          <a:p>
            <a:r>
              <a:rPr lang="cs-CZ" altLang="en-US" b="1" noProof="0" dirty="0"/>
              <a:t>Standardní chyba průměru</a:t>
            </a:r>
            <a:r>
              <a:rPr lang="cs-CZ" altLang="en-US" noProof="0" dirty="0"/>
              <a:t> </a:t>
            </a:r>
            <a:r>
              <a:rPr lang="cs-CZ" altLang="en-US" noProof="0" dirty="0" smtClean="0"/>
              <a:t/>
            </a:r>
            <a:br>
              <a:rPr lang="cs-CZ" altLang="en-US" noProof="0" dirty="0" smtClean="0"/>
            </a:br>
            <a:r>
              <a:rPr lang="cs-CZ" altLang="en-US" noProof="0" dirty="0" smtClean="0"/>
              <a:t>(</a:t>
            </a:r>
            <a:r>
              <a:rPr lang="cs-CZ" altLang="en-US" noProof="0" dirty="0"/>
              <a:t>standard </a:t>
            </a:r>
            <a:r>
              <a:rPr lang="cs-CZ" altLang="en-US" noProof="0" dirty="0" err="1"/>
              <a:t>error</a:t>
            </a:r>
            <a:r>
              <a:rPr lang="cs-CZ" altLang="en-US" noProof="0" dirty="0"/>
              <a:t> </a:t>
            </a:r>
            <a:r>
              <a:rPr lang="cs-CZ" altLang="en-US" noProof="0" dirty="0" err="1"/>
              <a:t>of</a:t>
            </a:r>
            <a:r>
              <a:rPr lang="cs-CZ" altLang="en-US" noProof="0" dirty="0"/>
              <a:t> </a:t>
            </a:r>
            <a:r>
              <a:rPr lang="cs-CZ" altLang="en-US" noProof="0" dirty="0" err="1"/>
              <a:t>the</a:t>
            </a:r>
            <a:r>
              <a:rPr lang="cs-CZ" altLang="en-US" noProof="0" dirty="0"/>
              <a:t> </a:t>
            </a:r>
            <a:r>
              <a:rPr lang="cs-CZ" altLang="en-US" noProof="0" dirty="0" err="1"/>
              <a:t>mean</a:t>
            </a:r>
            <a:r>
              <a:rPr lang="cs-CZ" altLang="en-US" noProof="0" dirty="0" smtClean="0"/>
              <a:t>)</a:t>
            </a:r>
            <a:endParaRPr lang="cs-CZ" altLang="en-US" noProof="0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676" y="3789364"/>
            <a:ext cx="2663825" cy="138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124464" y="5435750"/>
            <a:ext cx="10614454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altLang="en-US" dirty="0"/>
              <a:t>Výběrová chyba (sample </a:t>
            </a:r>
            <a:r>
              <a:rPr lang="cs-CZ" altLang="en-US" dirty="0" err="1"/>
              <a:t>error</a:t>
            </a:r>
            <a:r>
              <a:rPr lang="cs-CZ" altLang="en-US" dirty="0"/>
              <a:t>) na hladině p=0.05</a:t>
            </a:r>
          </a:p>
          <a:p>
            <a:r>
              <a:rPr lang="cs-CZ" altLang="en-US" sz="2000" b="1" dirty="0"/>
              <a:t>1.96 * SE</a:t>
            </a:r>
          </a:p>
          <a:p>
            <a:r>
              <a:rPr lang="cs-CZ" altLang="en-US" dirty="0"/>
              <a:t>Výpočet horního limitu konfidenčního intervalu na 95% hladině významnosti</a:t>
            </a:r>
            <a:r>
              <a:rPr lang="cs-CZ" altLang="en-US" dirty="0" smtClean="0"/>
              <a:t>: </a:t>
            </a:r>
            <a:r>
              <a:rPr lang="cs-CZ" altLang="en-US" b="1" dirty="0" smtClean="0"/>
              <a:t>CI </a:t>
            </a:r>
            <a:r>
              <a:rPr lang="cs-CZ" altLang="en-US" b="1" dirty="0"/>
              <a:t>= m + (SE * 1.96)</a:t>
            </a:r>
          </a:p>
          <a:p>
            <a:r>
              <a:rPr lang="cs-CZ" altLang="en-US" dirty="0"/>
              <a:t>Výpočet spodního limitu konfidenčního intervalu na 95% hladině významnosti: </a:t>
            </a:r>
            <a:r>
              <a:rPr lang="cs-CZ" altLang="en-US" b="1" dirty="0" smtClean="0"/>
              <a:t>CI </a:t>
            </a:r>
            <a:r>
              <a:rPr lang="cs-CZ" altLang="en-US" b="1" dirty="0"/>
              <a:t>= m – (SE *1.96)</a:t>
            </a:r>
          </a:p>
          <a:p>
            <a:endParaRPr lang="cs-CZ" altLang="en-US" b="1" dirty="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919288" y="3068638"/>
            <a:ext cx="8229600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altLang="en-US" sz="2400" dirty="0"/>
              <a:t>Pro nominální data se používá </a:t>
            </a:r>
            <a:r>
              <a:rPr lang="cs-CZ" altLang="en-US" sz="2400" b="1" dirty="0"/>
              <a:t>standardní chyba proporce</a:t>
            </a:r>
            <a:r>
              <a:rPr lang="cs-CZ" altLang="en-US" sz="2400" dirty="0"/>
              <a:t> (standard </a:t>
            </a:r>
            <a:r>
              <a:rPr lang="cs-CZ" altLang="en-US" sz="2400" dirty="0" err="1"/>
              <a:t>error</a:t>
            </a:r>
            <a:r>
              <a:rPr lang="cs-CZ" altLang="en-US" sz="2400" dirty="0"/>
              <a:t> </a:t>
            </a:r>
            <a:r>
              <a:rPr lang="cs-CZ" altLang="en-US" sz="2400" dirty="0" err="1"/>
              <a:t>of</a:t>
            </a:r>
            <a:r>
              <a:rPr lang="cs-CZ" altLang="en-US" sz="2400" dirty="0"/>
              <a:t> </a:t>
            </a:r>
            <a:r>
              <a:rPr lang="cs-CZ" altLang="en-US" sz="2400" dirty="0" err="1"/>
              <a:t>proportion</a:t>
            </a:r>
            <a:r>
              <a:rPr lang="cs-CZ" altLang="en-US" sz="2400" dirty="0"/>
              <a:t>),</a:t>
            </a:r>
            <a:r>
              <a:rPr lang="cs-CZ" altLang="en-US" dirty="0"/>
              <a:t> </a:t>
            </a:r>
          </a:p>
        </p:txBody>
      </p:sp>
      <p:pic>
        <p:nvPicPr>
          <p:cNvPr id="6150" name="Picture 6" descr="SE_\bar{x}\ = \frac{s}{\sqrt{n}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722" y="1271588"/>
            <a:ext cx="3382962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WordArt 7"/>
          <p:cNvSpPr>
            <a:spLocks noChangeArrowheads="1" noChangeShapeType="1" noTextEdit="1"/>
          </p:cNvSpPr>
          <p:nvPr/>
        </p:nvSpPr>
        <p:spPr bwMode="auto">
          <a:xfrm>
            <a:off x="8040689" y="1177132"/>
            <a:ext cx="2552700" cy="3587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606"/>
              </a:avLst>
            </a:prstTxWarp>
          </a:bodyPr>
          <a:lstStyle/>
          <a:p>
            <a:pPr algn="ctr"/>
            <a:r>
              <a:rPr lang="en-US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standardní</a:t>
            </a:r>
            <a:r>
              <a:rPr lang="en-US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 </a:t>
            </a:r>
            <a:r>
              <a:rPr lang="en-US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odchylka</a:t>
            </a:r>
            <a:endParaRPr lang="en-US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6152" name="WordArt 8"/>
          <p:cNvSpPr>
            <a:spLocks noChangeArrowheads="1" noChangeShapeType="1" noTextEdit="1"/>
          </p:cNvSpPr>
          <p:nvPr/>
        </p:nvSpPr>
        <p:spPr bwMode="auto">
          <a:xfrm>
            <a:off x="8401050" y="1989138"/>
            <a:ext cx="1905000" cy="3603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en-US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velikost vzorku</a:t>
            </a:r>
          </a:p>
        </p:txBody>
      </p:sp>
      <p:sp>
        <p:nvSpPr>
          <p:cNvPr id="6153" name="AutoShape 9"/>
          <p:cNvSpPr>
            <a:spLocks noChangeArrowheads="1"/>
          </p:cNvSpPr>
          <p:nvPr/>
        </p:nvSpPr>
        <p:spPr bwMode="auto">
          <a:xfrm>
            <a:off x="7464425" y="1268414"/>
            <a:ext cx="287338" cy="73025"/>
          </a:xfrm>
          <a:prstGeom prst="leftArrow">
            <a:avLst>
              <a:gd name="adj1" fmla="val 50000"/>
              <a:gd name="adj2" fmla="val 983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AutoShape 10"/>
          <p:cNvSpPr>
            <a:spLocks noChangeArrowheads="1"/>
          </p:cNvSpPr>
          <p:nvPr/>
        </p:nvSpPr>
        <p:spPr bwMode="auto">
          <a:xfrm>
            <a:off x="7535864" y="2133600"/>
            <a:ext cx="504825" cy="71438"/>
          </a:xfrm>
          <a:prstGeom prst="leftArrow">
            <a:avLst>
              <a:gd name="adj1" fmla="val 50000"/>
              <a:gd name="adj2" fmla="val 17666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43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334497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INTERVAL SPOLEHLIVOSTI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confidence</a:t>
            </a:r>
            <a:r>
              <a:rPr lang="cs-CZ" dirty="0" smtClean="0"/>
              <a:t> interval)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32487" y="1902941"/>
                <a:ext cx="11022228" cy="4670853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cs-CZ" dirty="0" smtClean="0"/>
                  <a:t>Parametry odhadujeme s určitou mírou pravděpodobnosti/rizika, tzv. hladina významnosti</a:t>
                </a:r>
              </a:p>
              <a:p>
                <a:pPr lvl="1"/>
                <a:r>
                  <a:rPr lang="cs-CZ" dirty="0" smtClean="0"/>
                  <a:t>typicky 95% HV </a:t>
                </a:r>
                <a:r>
                  <a:rPr lang="cs-CZ" dirty="0" smtClean="0">
                    <a:sym typeface="Wingdings"/>
                  </a:rPr>
                  <a:t> 5% riziko, příp. 99%HV</a:t>
                </a:r>
              </a:p>
              <a:p>
                <a:pPr lvl="1"/>
                <a:r>
                  <a:rPr lang="cs-CZ" dirty="0" smtClean="0">
                    <a:sym typeface="Wingdings"/>
                  </a:rPr>
                  <a:t>Odvozeno od normálního rozdělení (±4𝞂  99% případů, ±3𝞂 </a:t>
                </a:r>
                <a:r>
                  <a:rPr lang="cs-CZ" dirty="0">
                    <a:sym typeface="Wingdings"/>
                  </a:rPr>
                  <a:t> </a:t>
                </a:r>
                <a:r>
                  <a:rPr lang="cs-CZ" dirty="0" smtClean="0">
                    <a:sym typeface="Wingdings"/>
                  </a:rPr>
                  <a:t>95% případů)</a:t>
                </a:r>
              </a:p>
              <a:p>
                <a:pPr lvl="1"/>
                <a:r>
                  <a:rPr lang="cs-CZ" dirty="0">
                    <a:sym typeface="Wingdings"/>
                  </a:rPr>
                  <a:t>Vyšší </a:t>
                </a:r>
                <a:r>
                  <a:rPr lang="cs-CZ" dirty="0" smtClean="0">
                    <a:sym typeface="Wingdings"/>
                  </a:rPr>
                  <a:t>míra jistoty vede k širšímu CI</a:t>
                </a:r>
                <a:endParaRPr lang="cs-CZ" dirty="0">
                  <a:sym typeface="Wingdings"/>
                </a:endParaRPr>
              </a:p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 charset="0"/>
                        <a:sym typeface="Wingdings"/>
                      </a:rPr>
                      <m:t>𝐶𝐼</m:t>
                    </m:r>
                    <m:r>
                      <a:rPr lang="cs-CZ" b="0" i="1" smtClean="0">
                        <a:latin typeface="Cambria Math" charset="0"/>
                        <a:sym typeface="Wingdings"/>
                      </a:rPr>
                      <m:t>= </m:t>
                    </m:r>
                    <m:acc>
                      <m:accPr>
                        <m:chr m:val="̅"/>
                        <m:ctrlPr>
                          <a:rPr lang="cs-CZ" b="0" i="1" smtClean="0">
                            <a:latin typeface="Cambria Math" panose="02040503050406030204" pitchFamily="18" charset="0"/>
                            <a:sym typeface="Wingdings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charset="0"/>
                            <a:sym typeface="Wingdings"/>
                          </a:rPr>
                          <m:t>𝑥</m:t>
                        </m:r>
                      </m:e>
                    </m:acc>
                    <m:r>
                      <a:rPr lang="cs-CZ" b="0" i="1" smtClean="0">
                        <a:latin typeface="Cambria Math" charset="0"/>
                        <a:sym typeface="Wingdings"/>
                      </a:rPr>
                      <m:t> </m:t>
                    </m:r>
                    <m:r>
                      <a:rPr lang="cs-CZ" b="0" i="1" smtClean="0">
                        <a:latin typeface="Cambria Math" charset="0"/>
                        <a:ea typeface="Cambria Math" charset="0"/>
                        <a:cs typeface="Cambria Math" charset="0"/>
                        <a:sym typeface="Wingdings"/>
                      </a:rPr>
                      <m:t>±</m:t>
                    </m:r>
                    <m:r>
                      <a:rPr lang="cs-CZ" b="0" i="1" smtClean="0">
                        <a:latin typeface="Cambria Math" charset="0"/>
                        <a:ea typeface="Cambria Math" charset="0"/>
                        <a:cs typeface="Cambria Math" charset="0"/>
                        <a:sym typeface="Wingdings"/>
                      </a:rPr>
                      <m:t>𝑧</m:t>
                    </m:r>
                    <m:r>
                      <a:rPr lang="cs-CZ" b="0" i="1" smtClean="0">
                        <a:latin typeface="Cambria Math" charset="0"/>
                        <a:ea typeface="Cambria Math" charset="0"/>
                        <a:cs typeface="Cambria Math" charset="0"/>
                        <a:sym typeface="Wingdings"/>
                      </a:rPr>
                      <m:t> ×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  <a:sym typeface="Wingdings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  <a:sym typeface="Wingdings"/>
                          </a:rPr>
                          <m:t>𝜎</m:t>
                        </m:r>
                      </m:e>
                      <m:sub>
                        <m:r>
                          <a:rPr lang="cs-CZ" b="0" i="1" smtClean="0">
                            <a:latin typeface="Cambria Math" charset="0"/>
                            <a:ea typeface="Cambria Math" charset="0"/>
                            <a:cs typeface="Cambria Math" charset="0"/>
                            <a:sym typeface="Wingdings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cs-CZ" dirty="0" smtClean="0">
                    <a:sym typeface="Wingdings"/>
                  </a:rPr>
                  <a:t> </a:t>
                </a:r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>
                            <a:latin typeface="Cambria Math" panose="02040503050406030204" pitchFamily="18" charset="0"/>
                            <a:sym typeface="Wingdings"/>
                          </a:rPr>
                        </m:ctrlPr>
                      </m:accPr>
                      <m:e>
                        <m:r>
                          <a:rPr lang="cs-CZ" i="1">
                            <a:latin typeface="Cambria Math" charset="0"/>
                            <a:sym typeface="Wingdings"/>
                          </a:rPr>
                          <m:t>𝑥</m:t>
                        </m:r>
                      </m:e>
                    </m:acc>
                  </m:oMath>
                </a14:m>
                <a:r>
                  <a:rPr lang="cs-CZ" dirty="0" smtClean="0">
                    <a:sym typeface="Wingdings"/>
                  </a:rPr>
                  <a:t> - výběrový průměr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cs-CZ" i="1">
                        <a:latin typeface="Cambria Math" charset="0"/>
                        <a:ea typeface="Cambria Math" charset="0"/>
                        <a:cs typeface="Cambria Math" charset="0"/>
                        <a:sym typeface="Wingdings"/>
                      </a:rPr>
                      <m:t>𝑧</m:t>
                    </m:r>
                  </m:oMath>
                </a14:m>
                <a:r>
                  <a:rPr lang="cs-CZ" dirty="0" smtClean="0">
                    <a:sym typeface="Wingdings"/>
                  </a:rPr>
                  <a:t> - z-skór požadované úrovně pravděpodobnosti, pro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charset="0"/>
                        <a:sym typeface="Wingdings"/>
                      </a:rPr>
                      <m:t>1−</m:t>
                    </m:r>
                    <m:r>
                      <a:rPr lang="cs-CZ" b="0" i="1" smtClean="0">
                        <a:latin typeface="Cambria Math" charset="0"/>
                        <a:ea typeface="Cambria Math" charset="0"/>
                        <a:cs typeface="Cambria Math" charset="0"/>
                        <a:sym typeface="Wingdings"/>
                      </a:rPr>
                      <m:t>𝛼</m:t>
                    </m:r>
                    <m:r>
                      <a:rPr lang="cs-CZ" b="0" i="1" smtClean="0">
                        <a:latin typeface="Cambria Math" charset="0"/>
                        <a:ea typeface="Cambria Math" charset="0"/>
                        <a:cs typeface="Cambria Math" charset="0"/>
                        <a:sym typeface="Wingdings"/>
                      </a:rPr>
                      <m:t>=95%</m:t>
                    </m:r>
                  </m:oMath>
                </a14:m>
                <a:r>
                  <a:rPr lang="cs-CZ" dirty="0" smtClean="0">
                    <a:sym typeface="Wingdings"/>
                  </a:rPr>
                  <a:t> je to 1.96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  <a:sym typeface="Wingdings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charset="0"/>
                            <a:ea typeface="Cambria Math" charset="0"/>
                            <a:cs typeface="Cambria Math" charset="0"/>
                            <a:sym typeface="Wingdings"/>
                          </a:rPr>
                          <m:t>𝜎</m:t>
                        </m:r>
                      </m:e>
                      <m:sub>
                        <m:r>
                          <a:rPr lang="cs-CZ" i="1">
                            <a:latin typeface="Cambria Math" charset="0"/>
                            <a:ea typeface="Cambria Math" charset="0"/>
                            <a:cs typeface="Cambria Math" charset="0"/>
                            <a:sym typeface="Wingdings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cs-CZ" dirty="0" smtClean="0">
                    <a:sym typeface="Wingdings"/>
                  </a:rPr>
                  <a:t> - standardní směrodatná chyba, SD výběrových průměrů</a:t>
                </a:r>
              </a:p>
              <a:p>
                <a:pPr lvl="1"/>
                <a:endParaRPr lang="cs-CZ" dirty="0" smtClean="0">
                  <a:sym typeface="Wingdings"/>
                </a:endParaRPr>
              </a:p>
              <a:p>
                <a:r>
                  <a:rPr lang="cs-CZ" dirty="0" smtClean="0">
                    <a:sym typeface="Wingdings"/>
                  </a:rPr>
                  <a:t>Výpočet pro průměr: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sym typeface="Wingdings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charset="0"/>
                            <a:sym typeface="Wingdings"/>
                          </a:rPr>
                          <m:t>𝐶𝐼</m:t>
                        </m:r>
                      </m:e>
                      <m:sub>
                        <m:r>
                          <a:rPr lang="cs-CZ" b="0" i="1" smtClean="0">
                            <a:latin typeface="Cambria Math" charset="0"/>
                            <a:sym typeface="Wingdings"/>
                          </a:rPr>
                          <m:t>95%</m:t>
                        </m:r>
                      </m:sub>
                    </m:sSub>
                    <m:r>
                      <a:rPr lang="cs-CZ" i="1">
                        <a:latin typeface="Cambria Math" charset="0"/>
                        <a:sym typeface="Wingdings"/>
                      </a:rPr>
                      <m:t>= </m:t>
                    </m:r>
                    <m:acc>
                      <m:accPr>
                        <m:chr m:val="̅"/>
                        <m:ctrlPr>
                          <a:rPr lang="cs-CZ" i="1">
                            <a:latin typeface="Cambria Math" panose="02040503050406030204" pitchFamily="18" charset="0"/>
                            <a:sym typeface="Wingdings"/>
                          </a:rPr>
                        </m:ctrlPr>
                      </m:accPr>
                      <m:e>
                        <m:r>
                          <a:rPr lang="cs-CZ" i="1">
                            <a:latin typeface="Cambria Math" charset="0"/>
                            <a:sym typeface="Wingdings"/>
                          </a:rPr>
                          <m:t>𝑥</m:t>
                        </m:r>
                      </m:e>
                    </m:acc>
                    <m:r>
                      <a:rPr lang="cs-CZ" i="1">
                        <a:latin typeface="Cambria Math" charset="0"/>
                        <a:sym typeface="Wingdings"/>
                      </a:rPr>
                      <m:t> </m:t>
                    </m:r>
                    <m:r>
                      <a:rPr lang="cs-CZ" i="1">
                        <a:latin typeface="Cambria Math" charset="0"/>
                        <a:ea typeface="Cambria Math" charset="0"/>
                        <a:cs typeface="Cambria Math" charset="0"/>
                        <a:sym typeface="Wingdings"/>
                      </a:rPr>
                      <m:t>±</m:t>
                    </m:r>
                    <m:r>
                      <a:rPr lang="cs-CZ" b="0" i="1" smtClean="0">
                        <a:latin typeface="Cambria Math" charset="0"/>
                        <a:ea typeface="Cambria Math" charset="0"/>
                        <a:cs typeface="Cambria Math" charset="0"/>
                        <a:sym typeface="Wingdings"/>
                      </a:rPr>
                      <m:t>1,96 </m:t>
                    </m:r>
                    <m:r>
                      <a:rPr lang="cs-CZ" i="1">
                        <a:latin typeface="Cambria Math" charset="0"/>
                        <a:ea typeface="Cambria Math" charset="0"/>
                        <a:cs typeface="Cambria Math" charset="0"/>
                        <a:sym typeface="Wingdings"/>
                      </a:rPr>
                      <m:t>×</m:t>
                    </m:r>
                    <m:r>
                      <a:rPr lang="cs-CZ" b="0" i="1" smtClean="0">
                        <a:latin typeface="Cambria Math" charset="0"/>
                        <a:ea typeface="Cambria Math" charset="0"/>
                        <a:cs typeface="Cambria Math" charset="0"/>
                        <a:sym typeface="Wingdings"/>
                      </a:rPr>
                      <m:t> </m:t>
                    </m:r>
                    <m:f>
                      <m:fPr>
                        <m:ctrlPr>
                          <a:rPr lang="bg-BG" b="0" i="1" smtClean="0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  <a:sym typeface="Wingdings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charset="0"/>
                            <a:ea typeface="Cambria Math" charset="0"/>
                            <a:cs typeface="Cambria Math" charset="0"/>
                            <a:sym typeface="Wingdings"/>
                          </a:rPr>
                          <m:t>𝑠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bg-BG" b="0" i="1" smtClean="0">
                                <a:latin typeface="Cambria Math" panose="02040503050406030204" pitchFamily="18" charset="0"/>
                                <a:ea typeface="Cambria Math" charset="0"/>
                                <a:cs typeface="Cambria Math" charset="0"/>
                                <a:sym typeface="Wingdings"/>
                              </a:rPr>
                            </m:ctrlPr>
                          </m:radPr>
                          <m:deg/>
                          <m:e>
                            <m:r>
                              <a:rPr lang="cs-CZ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  <a:sym typeface="Wingdings"/>
                              </a:rPr>
                              <m:t>𝑛</m:t>
                            </m:r>
                          </m:e>
                        </m:rad>
                      </m:den>
                    </m:f>
                    <m:r>
                      <a:rPr lang="cs-CZ" i="1">
                        <a:latin typeface="Cambria Math" charset="0"/>
                        <a:ea typeface="Cambria Math" charset="0"/>
                        <a:cs typeface="Cambria Math" charset="0"/>
                        <a:sym typeface="Wingdings"/>
                      </a:rPr>
                      <m:t> </m:t>
                    </m:r>
                  </m:oMath>
                </a14:m>
                <a:r>
                  <a:rPr lang="cs-CZ" dirty="0" smtClean="0">
                    <a:sym typeface="Wingdings"/>
                  </a:rPr>
                  <a:t>, kde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bg-BG" i="1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  <a:sym typeface="Wingdings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charset="0"/>
                            <a:ea typeface="Cambria Math" charset="0"/>
                            <a:cs typeface="Cambria Math" charset="0"/>
                            <a:sym typeface="Wingdings"/>
                          </a:rPr>
                          <m:t>𝑠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bg-BG" i="1">
                                <a:latin typeface="Cambria Math" panose="02040503050406030204" pitchFamily="18" charset="0"/>
                                <a:ea typeface="Cambria Math" charset="0"/>
                                <a:cs typeface="Cambria Math" charset="0"/>
                                <a:sym typeface="Wingdings"/>
                              </a:rPr>
                            </m:ctrlPr>
                          </m:radPr>
                          <m:deg/>
                          <m:e>
                            <m:r>
                              <a:rPr lang="cs-CZ" i="1">
                                <a:latin typeface="Cambria Math" charset="0"/>
                                <a:ea typeface="Cambria Math" charset="0"/>
                                <a:cs typeface="Cambria Math" charset="0"/>
                                <a:sym typeface="Wingdings"/>
                              </a:rPr>
                              <m:t>𝑛</m:t>
                            </m:r>
                          </m:e>
                        </m:rad>
                      </m:den>
                    </m:f>
                  </m:oMath>
                </a14:m>
                <a:r>
                  <a:rPr lang="cs-CZ" dirty="0" smtClean="0">
                    <a:sym typeface="Wingdings"/>
                  </a:rPr>
                  <a:t> je standardní chyba průměru (PROCEDURA DESCRIPTIVES)</a:t>
                </a:r>
              </a:p>
              <a:p>
                <a:endParaRPr lang="cs-CZ" dirty="0">
                  <a:sym typeface="Wingdings"/>
                </a:endParaRPr>
              </a:p>
              <a:p>
                <a:r>
                  <a:rPr lang="cs-CZ" dirty="0" smtClean="0">
                    <a:sym typeface="Wingdings"/>
                  </a:rPr>
                  <a:t>Výpočet pro relativní četnost (%):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sym typeface="Wingdings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charset="0"/>
                            <a:sym typeface="Wingdings"/>
                          </a:rPr>
                          <m:t>𝐶𝐼</m:t>
                        </m:r>
                      </m:e>
                      <m:sub>
                        <m:r>
                          <a:rPr lang="cs-CZ" i="1">
                            <a:latin typeface="Cambria Math" charset="0"/>
                            <a:sym typeface="Wingdings"/>
                          </a:rPr>
                          <m:t>95%</m:t>
                        </m:r>
                      </m:sub>
                    </m:sSub>
                    <m:r>
                      <a:rPr lang="cs-CZ" i="1">
                        <a:latin typeface="Cambria Math" charset="0"/>
                        <a:sym typeface="Wingdings"/>
                      </a:rPr>
                      <m:t>=</m:t>
                    </m:r>
                    <m:r>
                      <a:rPr lang="cs-CZ" b="0" i="1" smtClean="0">
                        <a:latin typeface="Cambria Math" charset="0"/>
                        <a:sym typeface="Wingdings"/>
                      </a:rPr>
                      <m:t>𝑝</m:t>
                    </m:r>
                    <m:r>
                      <a:rPr lang="cs-CZ" i="1">
                        <a:latin typeface="Cambria Math" charset="0"/>
                        <a:ea typeface="Cambria Math" charset="0"/>
                        <a:cs typeface="Cambria Math" charset="0"/>
                        <a:sym typeface="Wingdings"/>
                      </a:rPr>
                      <m:t>±1,96 × </m:t>
                    </m:r>
                    <m:rad>
                      <m:radPr>
                        <m:degHide m:val="on"/>
                        <m:ctrlPr>
                          <a:rPr lang="cs-CZ" i="1" smtClean="0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  <a:sym typeface="Wingdings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bg-BG" i="1" smtClean="0">
                                <a:latin typeface="Cambria Math" panose="02040503050406030204" pitchFamily="18" charset="0"/>
                                <a:ea typeface="Cambria Math" charset="0"/>
                                <a:cs typeface="Cambria Math" charset="0"/>
                                <a:sym typeface="Wingdings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  <a:sym typeface="Wingdings"/>
                              </a:rPr>
                              <m:t>𝑝</m:t>
                            </m:r>
                            <m:r>
                              <a:rPr lang="cs-CZ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  <a:sym typeface="Wingdings"/>
                              </a:rPr>
                              <m:t>(1−</m:t>
                            </m:r>
                            <m:r>
                              <a:rPr lang="cs-CZ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  <a:sym typeface="Wingdings"/>
                              </a:rPr>
                              <m:t>𝑝</m:t>
                            </m:r>
                            <m:r>
                              <a:rPr lang="cs-CZ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  <a:sym typeface="Wingdings"/>
                              </a:rPr>
                              <m:t>)</m:t>
                            </m:r>
                          </m:num>
                          <m:den>
                            <m:r>
                              <a:rPr lang="cs-CZ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  <a:sym typeface="Wingdings"/>
                              </a:rPr>
                              <m:t>𝑛</m:t>
                            </m:r>
                          </m:den>
                        </m:f>
                      </m:e>
                    </m:rad>
                  </m:oMath>
                </a14:m>
                <a:r>
                  <a:rPr lang="cs-CZ" dirty="0" smtClean="0">
                    <a:sym typeface="Wingdings"/>
                  </a:rPr>
                  <a:t> , kde p je pozorovaná relativní četnost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2487" y="1902941"/>
                <a:ext cx="11022228" cy="4670853"/>
              </a:xfrm>
              <a:blipFill rotWithShape="0">
                <a:blip r:embed="rId2"/>
                <a:stretch>
                  <a:fillRect l="-277" t="-9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31976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428" y="235644"/>
            <a:ext cx="7729728" cy="1188720"/>
          </a:xfrm>
        </p:spPr>
        <p:txBody>
          <a:bodyPr/>
          <a:lstStyle/>
          <a:p>
            <a:r>
              <a:rPr lang="cs-CZ" dirty="0" smtClean="0"/>
              <a:t>Testování hypotéz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557" y="1964724"/>
            <a:ext cx="11417643" cy="4621427"/>
          </a:xfrm>
        </p:spPr>
        <p:txBody>
          <a:bodyPr/>
          <a:lstStyle/>
          <a:p>
            <a:r>
              <a:rPr lang="cs-CZ" dirty="0" smtClean="0"/>
              <a:t>Testujeme, zda: </a:t>
            </a:r>
          </a:p>
          <a:p>
            <a:pPr lvl="1"/>
            <a:r>
              <a:rPr lang="cs-CZ" dirty="0" smtClean="0"/>
              <a:t>Vzorek pochází z populace s určitým rozdělením (</a:t>
            </a:r>
            <a:r>
              <a:rPr lang="cs-CZ" dirty="0" err="1" smtClean="0"/>
              <a:t>reprezentativita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Zda dva výběry pocházejí z téže populace (např. rozdíly mezi muži a ženami)</a:t>
            </a:r>
          </a:p>
          <a:p>
            <a:pPr lvl="1"/>
            <a:r>
              <a:rPr lang="cs-CZ" dirty="0" smtClean="0"/>
              <a:t>Zda ne/existuje vztah mezi proměnnými  </a:t>
            </a:r>
          </a:p>
          <a:p>
            <a:endParaRPr lang="cs-CZ" dirty="0" smtClean="0"/>
          </a:p>
          <a:p>
            <a:r>
              <a:rPr lang="cs-CZ" dirty="0" smtClean="0"/>
              <a:t>Nulová hypotéza H</a:t>
            </a:r>
            <a:r>
              <a:rPr lang="cs-CZ" baseline="-25000" dirty="0" smtClean="0"/>
              <a:t>0</a:t>
            </a:r>
            <a:r>
              <a:rPr lang="cs-CZ" dirty="0" smtClean="0"/>
              <a:t> – předpokládá neexistenci rozdílu, buď ji zamítnout lze nebo nelze</a:t>
            </a:r>
          </a:p>
          <a:p>
            <a:pPr lvl="1"/>
            <a:r>
              <a:rPr lang="cs-CZ" dirty="0" smtClean="0"/>
              <a:t>Teoretická nulová hypotéza (Např. Neexistuje rozdíl mezi platy žen a mužů.) </a:t>
            </a:r>
          </a:p>
          <a:p>
            <a:pPr lvl="1"/>
            <a:r>
              <a:rPr lang="cs-CZ" dirty="0" smtClean="0"/>
              <a:t>Statistická nulová hypotéza (Např. Rozdíl mezi průměrným platem mužů a průměrným platem žen je roven nule.)</a:t>
            </a:r>
          </a:p>
          <a:p>
            <a:r>
              <a:rPr lang="cs-CZ" dirty="0" smtClean="0"/>
              <a:t>Alternativní hypotéza H</a:t>
            </a:r>
            <a:r>
              <a:rPr lang="cs-CZ" baseline="-25000" dirty="0" smtClean="0"/>
              <a:t>1 </a:t>
            </a:r>
            <a:r>
              <a:rPr lang="cs-CZ" dirty="0" smtClean="0"/>
              <a:t>– předpokládá rozdíl</a:t>
            </a:r>
          </a:p>
          <a:p>
            <a:pPr lvl="1"/>
            <a:r>
              <a:rPr lang="cs-CZ" dirty="0" smtClean="0"/>
              <a:t>Oboustranná (</a:t>
            </a:r>
            <a:r>
              <a:rPr lang="cs-CZ" dirty="0" err="1" smtClean="0"/>
              <a:t>two-tailed</a:t>
            </a:r>
            <a:r>
              <a:rPr lang="cs-CZ" dirty="0" smtClean="0"/>
              <a:t>) - Mezi proměnnými pohlaví a příjem bude vztah, příjem se bude lišit. </a:t>
            </a:r>
          </a:p>
          <a:p>
            <a:pPr lvl="1"/>
            <a:r>
              <a:rPr lang="cs-CZ" dirty="0" smtClean="0"/>
              <a:t>Jednostranná (</a:t>
            </a:r>
            <a:r>
              <a:rPr lang="cs-CZ" dirty="0" err="1" smtClean="0"/>
              <a:t>one-tailed</a:t>
            </a:r>
            <a:r>
              <a:rPr lang="cs-CZ" dirty="0" smtClean="0"/>
              <a:t>) – Ženy budou v průměru vydělávat méně.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58885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428" y="235644"/>
            <a:ext cx="7729728" cy="1188720"/>
          </a:xfrm>
        </p:spPr>
        <p:txBody>
          <a:bodyPr/>
          <a:lstStyle/>
          <a:p>
            <a:r>
              <a:rPr lang="cs-CZ" dirty="0" smtClean="0"/>
              <a:t>Určete H</a:t>
            </a:r>
            <a:r>
              <a:rPr lang="cs-CZ" baseline="-25000" dirty="0" smtClean="0"/>
              <a:t>0</a:t>
            </a:r>
            <a:r>
              <a:rPr lang="cs-CZ" dirty="0" smtClean="0"/>
              <a:t> nebo H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557" y="1964724"/>
            <a:ext cx="11417643" cy="4621427"/>
          </a:xfrm>
        </p:spPr>
        <p:txBody>
          <a:bodyPr/>
          <a:lstStyle/>
          <a:p>
            <a:r>
              <a:rPr lang="cs-CZ" dirty="0" smtClean="0"/>
              <a:t>H</a:t>
            </a:r>
            <a:r>
              <a:rPr lang="cs-CZ" baseline="-25000" dirty="0" smtClean="0"/>
              <a:t>0</a:t>
            </a:r>
            <a:r>
              <a:rPr lang="cs-CZ" dirty="0" smtClean="0"/>
              <a:t>:  Respekt a Reflex se nebudou odlišovat v hodnocení (pozitivní/negativní) prezidenta Zemana. </a:t>
            </a:r>
          </a:p>
          <a:p>
            <a:endParaRPr lang="cs-CZ" dirty="0" smtClean="0"/>
          </a:p>
          <a:p>
            <a:r>
              <a:rPr lang="cs-CZ" dirty="0" smtClean="0"/>
              <a:t>H</a:t>
            </a:r>
            <a:r>
              <a:rPr lang="cs-CZ" baseline="-25000" dirty="0" smtClean="0"/>
              <a:t>0</a:t>
            </a:r>
            <a:r>
              <a:rPr lang="cs-CZ" dirty="0" smtClean="0"/>
              <a:t>:  Mezi mírou </a:t>
            </a:r>
            <a:r>
              <a:rPr lang="cs-CZ" dirty="0" err="1" smtClean="0"/>
              <a:t>prokrastinace</a:t>
            </a:r>
            <a:r>
              <a:rPr lang="cs-CZ" dirty="0" smtClean="0"/>
              <a:t> a vlastnictvím účtu na Facebooku nebude žádný vztah.  </a:t>
            </a:r>
          </a:p>
          <a:p>
            <a:endParaRPr lang="cs-CZ" dirty="0" smtClean="0"/>
          </a:p>
          <a:p>
            <a:r>
              <a:rPr lang="cs-CZ" dirty="0" smtClean="0"/>
              <a:t>H</a:t>
            </a:r>
            <a:r>
              <a:rPr lang="cs-CZ" baseline="-25000" dirty="0" smtClean="0"/>
              <a:t>1</a:t>
            </a:r>
            <a:r>
              <a:rPr lang="cs-CZ" dirty="0" smtClean="0"/>
              <a:t>: Děti, jimž rodiče kontrolují telefon budou méně často obětmi </a:t>
            </a:r>
            <a:r>
              <a:rPr lang="cs-CZ" dirty="0" err="1" smtClean="0"/>
              <a:t>kyberšikany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/>
              <a:t>H</a:t>
            </a:r>
            <a:r>
              <a:rPr lang="cs-CZ" baseline="-25000" dirty="0"/>
              <a:t>1</a:t>
            </a:r>
            <a:r>
              <a:rPr lang="cs-CZ" dirty="0"/>
              <a:t>: </a:t>
            </a:r>
            <a:r>
              <a:rPr lang="cs-CZ" dirty="0" smtClean="0"/>
              <a:t>Mezi mírou narcismu a počtem zveřejněných fotografií na sociálních sítích bude vztah. .</a:t>
            </a:r>
            <a:endParaRPr lang="cs-CZ" dirty="0"/>
          </a:p>
          <a:p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91608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428" y="235644"/>
            <a:ext cx="7729728" cy="1188720"/>
          </a:xfrm>
        </p:spPr>
        <p:txBody>
          <a:bodyPr/>
          <a:lstStyle/>
          <a:p>
            <a:r>
              <a:rPr lang="cs-CZ" dirty="0" smtClean="0"/>
              <a:t>AUTOMATIC RECODE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2220433"/>
            <a:ext cx="11417643" cy="4621427"/>
          </a:xfrm>
        </p:spPr>
        <p:txBody>
          <a:bodyPr>
            <a:normAutofit/>
          </a:bodyPr>
          <a:lstStyle/>
          <a:p>
            <a:r>
              <a:rPr lang="cs-CZ" sz="2400" dirty="0" smtClean="0"/>
              <a:t>Transformace </a:t>
            </a:r>
            <a:r>
              <a:rPr lang="cs-CZ" sz="2400" dirty="0" err="1" smtClean="0"/>
              <a:t>string</a:t>
            </a:r>
            <a:r>
              <a:rPr lang="cs-CZ" sz="2400" dirty="0" smtClean="0"/>
              <a:t> </a:t>
            </a:r>
            <a:r>
              <a:rPr lang="cs-CZ" sz="2400" dirty="0" err="1" smtClean="0"/>
              <a:t>values</a:t>
            </a:r>
            <a:r>
              <a:rPr lang="cs-CZ" sz="2400" dirty="0" smtClean="0"/>
              <a:t> do numerických hodnot</a:t>
            </a:r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Kategorizuje kardinální znaky podle percentilů tak, aby každá kategorie obsahovala přibližně stejný počet případů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033428" y="3180671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err="1" smtClean="0"/>
              <a:t>Categorize</a:t>
            </a:r>
            <a:r>
              <a:rPr lang="cs-CZ" dirty="0" smtClean="0"/>
              <a:t> </a:t>
            </a:r>
            <a:r>
              <a:rPr lang="cs-CZ" dirty="0" err="1" smtClean="0"/>
              <a:t>Variables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75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428" y="235644"/>
            <a:ext cx="7729728" cy="1188720"/>
          </a:xfrm>
        </p:spPr>
        <p:txBody>
          <a:bodyPr/>
          <a:lstStyle/>
          <a:p>
            <a:r>
              <a:rPr lang="cs-CZ" dirty="0" smtClean="0"/>
              <a:t>Postup testování</a:t>
            </a:r>
            <a:endParaRPr lang="cs-CZ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914" y="1791729"/>
            <a:ext cx="11417643" cy="4621427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Volba testu</a:t>
            </a:r>
          </a:p>
          <a:p>
            <a:r>
              <a:rPr lang="cs-CZ" dirty="0" smtClean="0"/>
              <a:t>Volba testovacího kritéria se známým rozložením</a:t>
            </a:r>
          </a:p>
          <a:p>
            <a:r>
              <a:rPr lang="cs-CZ" dirty="0" smtClean="0"/>
              <a:t>Výpočet hodnoty testového kritéria (data)</a:t>
            </a:r>
          </a:p>
          <a:p>
            <a:r>
              <a:rPr lang="cs-CZ" dirty="0" smtClean="0"/>
              <a:t>Interpretace výsledku</a:t>
            </a:r>
          </a:p>
          <a:p>
            <a:endParaRPr lang="cs-CZ" dirty="0"/>
          </a:p>
          <a:p>
            <a:r>
              <a:rPr lang="cs-CZ" dirty="0" smtClean="0"/>
              <a:t>HV &lt; 0,05  </a:t>
            </a:r>
            <a:r>
              <a:rPr lang="cs-CZ" dirty="0" smtClean="0">
                <a:sym typeface="Wingdings"/>
              </a:rPr>
              <a:t> zamítáme nulovou hypotézu, neboť pravděpodobnost, že bychom získali tako data, kdyby platila H</a:t>
            </a:r>
            <a:r>
              <a:rPr lang="cs-CZ" baseline="-25000" dirty="0" smtClean="0">
                <a:sym typeface="Wingdings"/>
              </a:rPr>
              <a:t>0,</a:t>
            </a:r>
            <a:r>
              <a:rPr lang="cs-CZ" dirty="0" smtClean="0">
                <a:sym typeface="Wingdings"/>
              </a:rPr>
              <a:t> je malá </a:t>
            </a:r>
          </a:p>
          <a:p>
            <a:pPr lvl="1"/>
            <a:r>
              <a:rPr lang="cs-CZ" dirty="0" err="1" smtClean="0">
                <a:sym typeface="Wingdings"/>
              </a:rPr>
              <a:t>Sig</a:t>
            </a:r>
            <a:r>
              <a:rPr lang="cs-CZ" dirty="0" smtClean="0">
                <a:sym typeface="Wingdings"/>
              </a:rPr>
              <a:t>. </a:t>
            </a:r>
            <a:r>
              <a:rPr lang="cs-CZ" dirty="0">
                <a:sym typeface="Wingdings"/>
              </a:rPr>
              <a:t>v</a:t>
            </a:r>
            <a:r>
              <a:rPr lang="cs-CZ" dirty="0" smtClean="0">
                <a:sym typeface="Wingdings"/>
              </a:rPr>
              <a:t> SPSS </a:t>
            </a:r>
          </a:p>
          <a:p>
            <a:pPr lvl="1"/>
            <a:r>
              <a:rPr lang="cs-CZ" i="1" dirty="0" smtClean="0">
                <a:sym typeface="Wingdings"/>
              </a:rPr>
              <a:t>p </a:t>
            </a:r>
            <a:r>
              <a:rPr lang="cs-CZ" dirty="0" smtClean="0">
                <a:sym typeface="Wingdings"/>
              </a:rPr>
              <a:t>- v odborné literatuře</a:t>
            </a:r>
          </a:p>
          <a:p>
            <a:pPr lvl="1"/>
            <a:r>
              <a:rPr lang="cs-CZ" dirty="0" smtClean="0">
                <a:sym typeface="Wingdings"/>
              </a:rPr>
              <a:t>Arbitrární charakter HV</a:t>
            </a:r>
          </a:p>
          <a:p>
            <a:pPr lvl="1"/>
            <a:r>
              <a:rPr lang="cs-CZ" dirty="0" smtClean="0">
                <a:sym typeface="Wingdings"/>
              </a:rPr>
              <a:t>Statistická významnost ≠ věcná významnost 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Např. </a:t>
            </a:r>
            <a:r>
              <a:rPr lang="cs-CZ" dirty="0" err="1" smtClean="0"/>
              <a:t>Kolmogorovův-Smirnovovův</a:t>
            </a:r>
            <a:r>
              <a:rPr lang="cs-CZ" dirty="0" smtClean="0"/>
              <a:t> test normality rozložení, srovnání CI pro dva populační průměry</a:t>
            </a:r>
          </a:p>
        </p:txBody>
      </p:sp>
    </p:spTree>
    <p:extLst>
      <p:ext uri="{BB962C8B-B14F-4D97-AF65-F5344CB8AC3E}">
        <p14:creationId xmlns:p14="http://schemas.microsoft.com/office/powerpoint/2010/main" val="3251015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428" y="235644"/>
            <a:ext cx="7729728" cy="1188720"/>
          </a:xfrm>
        </p:spPr>
        <p:txBody>
          <a:bodyPr/>
          <a:lstStyle/>
          <a:p>
            <a:r>
              <a:rPr lang="cs-CZ" dirty="0" err="1" smtClean="0"/>
              <a:t>Count</a:t>
            </a:r>
            <a:r>
              <a:rPr lang="cs-CZ" dirty="0" smtClean="0"/>
              <a:t> </a:t>
            </a:r>
            <a:r>
              <a:rPr lang="cs-CZ" dirty="0" err="1" smtClean="0"/>
              <a:t>values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470" y="1952367"/>
            <a:ext cx="11417643" cy="4621427"/>
          </a:xfrm>
        </p:spPr>
        <p:txBody>
          <a:bodyPr>
            <a:normAutofit/>
          </a:bodyPr>
          <a:lstStyle/>
          <a:p>
            <a:r>
              <a:rPr lang="cs-CZ" sz="2400" dirty="0" smtClean="0"/>
              <a:t>Sčítání výskytu určité hodnoty</a:t>
            </a:r>
          </a:p>
          <a:p>
            <a:r>
              <a:rPr lang="cs-CZ" sz="2400" dirty="0" smtClean="0"/>
              <a:t>Např. Které tituly pravidelně čtete (0=nečte, 1čte)</a:t>
            </a:r>
          </a:p>
          <a:p>
            <a:pPr lvl="1"/>
            <a:r>
              <a:rPr lang="cs-CZ" sz="2200" dirty="0" smtClean="0"/>
              <a:t>Respekt, Reflex, Euro, Týden</a:t>
            </a:r>
            <a:r>
              <a:rPr lang="is-IS" sz="2200" dirty="0" smtClean="0"/>
              <a:t>….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Kolik strategií používají děti, aby se vypořádali s obtěžováním?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5500" y="1254898"/>
            <a:ext cx="3441700" cy="542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521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428" y="235644"/>
            <a:ext cx="7729728" cy="1188720"/>
          </a:xfrm>
        </p:spPr>
        <p:txBody>
          <a:bodyPr/>
          <a:lstStyle/>
          <a:p>
            <a:r>
              <a:rPr lang="cs-CZ" dirty="0" smtClean="0"/>
              <a:t>Rank </a:t>
            </a:r>
            <a:r>
              <a:rPr lang="cs-CZ" dirty="0" err="1" smtClean="0"/>
              <a:t>cases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557" y="1964724"/>
            <a:ext cx="11417643" cy="4621427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Vytvoří novou proměnnou, která určuje pořadí případu podle původní proměnné</a:t>
            </a:r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960854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428" y="235644"/>
            <a:ext cx="7729728" cy="1188720"/>
          </a:xfrm>
        </p:spPr>
        <p:txBody>
          <a:bodyPr/>
          <a:lstStyle/>
          <a:p>
            <a:r>
              <a:rPr lang="cs-CZ" dirty="0" smtClean="0"/>
              <a:t>COMPUTE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557" y="1964724"/>
            <a:ext cx="11417643" cy="4621427"/>
          </a:xfrm>
        </p:spPr>
        <p:txBody>
          <a:bodyPr>
            <a:normAutofit/>
          </a:bodyPr>
          <a:lstStyle/>
          <a:p>
            <a:r>
              <a:rPr lang="cs-CZ" sz="2400" dirty="0" smtClean="0"/>
              <a:t>Libovolné operace zadané strukturovaným příkazem</a:t>
            </a:r>
          </a:p>
          <a:p>
            <a:r>
              <a:rPr lang="cs-CZ" sz="2400" dirty="0" smtClean="0"/>
              <a:t>Podmínka IF</a:t>
            </a:r>
            <a:r>
              <a:rPr lang="is-IS" sz="2400" dirty="0" smtClean="0"/>
              <a:t>…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Změna rozložení</a:t>
            </a:r>
          </a:p>
          <a:p>
            <a:r>
              <a:rPr lang="cs-CZ" sz="2400" dirty="0" smtClean="0"/>
              <a:t>Centrování</a:t>
            </a:r>
          </a:p>
          <a:p>
            <a:r>
              <a:rPr lang="cs-CZ" sz="2400" dirty="0" smtClean="0"/>
              <a:t>Sumační indexy</a:t>
            </a:r>
          </a:p>
          <a:p>
            <a:r>
              <a:rPr lang="cs-CZ" sz="2400" dirty="0" smtClean="0"/>
              <a:t>Komplexní operace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500" y="3323273"/>
            <a:ext cx="4838700" cy="326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31136" y="370332"/>
            <a:ext cx="7729728" cy="1188720"/>
          </a:xfrm>
        </p:spPr>
        <p:txBody>
          <a:bodyPr/>
          <a:lstStyle/>
          <a:p>
            <a:r>
              <a:rPr lang="cs-CZ" dirty="0" smtClean="0"/>
              <a:t>Práce s podsoubory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2144486"/>
            <a:ext cx="10820400" cy="4082143"/>
          </a:xfrm>
        </p:spPr>
        <p:txBody>
          <a:bodyPr/>
          <a:lstStyle/>
          <a:p>
            <a:r>
              <a:rPr lang="cs-CZ" dirty="0" smtClean="0"/>
              <a:t>Procedura SELECT CASES</a:t>
            </a:r>
          </a:p>
          <a:p>
            <a:pPr lvl="1"/>
            <a:r>
              <a:rPr lang="cs-CZ" dirty="0" smtClean="0"/>
              <a:t>Náhodně vybrané případy – redukce souboru (</a:t>
            </a:r>
            <a:r>
              <a:rPr lang="cs-CZ" dirty="0" err="1" smtClean="0"/>
              <a:t>Random</a:t>
            </a:r>
            <a:r>
              <a:rPr lang="cs-CZ" dirty="0" smtClean="0"/>
              <a:t> Sample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Cases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Výběr vedený výzkumnou otázkou (</a:t>
            </a:r>
            <a:r>
              <a:rPr lang="cs-CZ" dirty="0" err="1" smtClean="0"/>
              <a:t>Select</a:t>
            </a:r>
            <a:r>
              <a:rPr lang="cs-CZ" dirty="0" smtClean="0"/>
              <a:t> IF)</a:t>
            </a:r>
          </a:p>
          <a:p>
            <a:pPr marL="228600" lvl="1" indent="0">
              <a:buNone/>
            </a:pPr>
            <a:endParaRPr lang="cs-CZ" dirty="0" smtClean="0"/>
          </a:p>
          <a:p>
            <a:pPr marL="228600" lvl="1" indent="0">
              <a:buNone/>
            </a:pPr>
            <a:r>
              <a:rPr lang="cs-CZ" dirty="0" smtClean="0"/>
              <a:t>ÚKOL 1</a:t>
            </a:r>
            <a:r>
              <a:rPr lang="cs-CZ" dirty="0"/>
              <a:t>.  Ověřte H1: </a:t>
            </a:r>
            <a:r>
              <a:rPr lang="cs-CZ" dirty="0" smtClean="0"/>
              <a:t> V </a:t>
            </a:r>
            <a:r>
              <a:rPr lang="cs-CZ" dirty="0"/>
              <a:t>Lidových novinách vystupuje v roli hlavního aktéra častěji politik než odborník na dané téma. </a:t>
            </a:r>
          </a:p>
          <a:p>
            <a:pPr marL="228600" lvl="1" indent="0">
              <a:buNone/>
            </a:pPr>
            <a:endParaRPr lang="cs-CZ" dirty="0" smtClean="0"/>
          </a:p>
          <a:p>
            <a:r>
              <a:rPr lang="cs-CZ" dirty="0" smtClean="0"/>
              <a:t>Procedura SPLIT FILE</a:t>
            </a:r>
          </a:p>
          <a:p>
            <a:pPr marL="0" indent="0">
              <a:buNone/>
            </a:pPr>
            <a:endParaRPr lang="cs-CZ" dirty="0" smtClean="0"/>
          </a:p>
          <a:p>
            <a:pPr marL="228600" lvl="1" indent="0">
              <a:buNone/>
            </a:pPr>
            <a:r>
              <a:rPr lang="cs-CZ" dirty="0" smtClean="0"/>
              <a:t>ÚKOL 2.  Porovnejte výskyt odborníků a politiků jako aktérů v jednotlivých denících (H2:  MFD bude využívat odborníků častěji než LN. )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3294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1" y="274638"/>
            <a:ext cx="8964613" cy="1143000"/>
          </a:xfrm>
        </p:spPr>
        <p:txBody>
          <a:bodyPr>
            <a:normAutofit fontScale="90000"/>
          </a:bodyPr>
          <a:lstStyle/>
          <a:p>
            <a:r>
              <a:rPr lang="cs-CZ" altLang="en-US" sz="4000" noProof="0" dirty="0"/>
              <a:t>Normální rozložení </a:t>
            </a:r>
            <a:br>
              <a:rPr lang="cs-CZ" altLang="en-US" sz="4000" noProof="0" dirty="0"/>
            </a:br>
            <a:r>
              <a:rPr lang="cs-CZ" altLang="en-US" noProof="0" dirty="0"/>
              <a:t>(</a:t>
            </a:r>
            <a:r>
              <a:rPr lang="cs-CZ" altLang="en-US" noProof="0" dirty="0" err="1"/>
              <a:t>normal</a:t>
            </a:r>
            <a:r>
              <a:rPr lang="cs-CZ" altLang="en-US" noProof="0" dirty="0"/>
              <a:t> </a:t>
            </a:r>
            <a:r>
              <a:rPr lang="cs-CZ" altLang="en-US" noProof="0" dirty="0" err="1"/>
              <a:t>distribution</a:t>
            </a:r>
            <a:r>
              <a:rPr lang="cs-CZ" altLang="en-US" noProof="0" dirty="0"/>
              <a:t>; Gaussova křivka)</a:t>
            </a:r>
          </a:p>
        </p:txBody>
      </p:sp>
      <p:pic>
        <p:nvPicPr>
          <p:cNvPr id="23555" name="Picture 3" descr="Standard_deviation_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1968500"/>
            <a:ext cx="8064500" cy="292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6" name="WordArt 4"/>
          <p:cNvSpPr>
            <a:spLocks noChangeArrowheads="1" noChangeShapeType="1" noTextEdit="1"/>
          </p:cNvSpPr>
          <p:nvPr/>
        </p:nvSpPr>
        <p:spPr bwMode="auto">
          <a:xfrm>
            <a:off x="5519739" y="1700213"/>
            <a:ext cx="600075" cy="3619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is-IS" sz="2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68%</a:t>
            </a:r>
            <a:endParaRPr lang="en-US" sz="20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23557" name="WordArt 5"/>
          <p:cNvSpPr>
            <a:spLocks noChangeArrowheads="1" noChangeShapeType="1" noTextEdit="1"/>
          </p:cNvSpPr>
          <p:nvPr/>
        </p:nvSpPr>
        <p:spPr bwMode="auto">
          <a:xfrm>
            <a:off x="7032625" y="2924176"/>
            <a:ext cx="533400" cy="3143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it-IT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95%</a:t>
            </a:r>
            <a:endParaRPr lang="en-US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23558" name="WordArt 6"/>
          <p:cNvSpPr>
            <a:spLocks noChangeArrowheads="1" noChangeShapeType="1" noTextEdit="1"/>
          </p:cNvSpPr>
          <p:nvPr/>
        </p:nvSpPr>
        <p:spPr bwMode="auto">
          <a:xfrm>
            <a:off x="8112126" y="3644901"/>
            <a:ext cx="428625" cy="257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pt-BR" sz="1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99%</a:t>
            </a:r>
            <a:endParaRPr lang="en-US" sz="14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23559" name="WordArt 7"/>
          <p:cNvSpPr>
            <a:spLocks noChangeArrowheads="1" noChangeShapeType="1" noTextEdit="1"/>
          </p:cNvSpPr>
          <p:nvPr/>
        </p:nvSpPr>
        <p:spPr bwMode="auto">
          <a:xfrm>
            <a:off x="4008438" y="2924176"/>
            <a:ext cx="533400" cy="3143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it-IT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95%</a:t>
            </a:r>
            <a:endParaRPr lang="en-US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23560" name="WordArt 8"/>
          <p:cNvSpPr>
            <a:spLocks noChangeArrowheads="1" noChangeShapeType="1" noTextEdit="1"/>
          </p:cNvSpPr>
          <p:nvPr/>
        </p:nvSpPr>
        <p:spPr bwMode="auto">
          <a:xfrm>
            <a:off x="3216276" y="3500439"/>
            <a:ext cx="428625" cy="2571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pt-BR" sz="1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99%</a:t>
            </a:r>
            <a:endParaRPr lang="en-US" sz="14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H="1">
            <a:off x="5448300" y="5084764"/>
            <a:ext cx="287338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WordArt 10"/>
          <p:cNvSpPr>
            <a:spLocks noChangeArrowheads="1" noChangeShapeType="1" noTextEdit="1"/>
          </p:cNvSpPr>
          <p:nvPr/>
        </p:nvSpPr>
        <p:spPr bwMode="auto">
          <a:xfrm>
            <a:off x="4440239" y="5876925"/>
            <a:ext cx="1131887" cy="28733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329"/>
              </a:avLst>
            </a:prstTxWarp>
          </a:bodyPr>
          <a:lstStyle/>
          <a:p>
            <a:pPr algn="ctr"/>
            <a:r>
              <a:rPr lang="en-US" sz="1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průměr</a:t>
            </a:r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4008438" y="5013325"/>
            <a:ext cx="7921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WordArt 12"/>
          <p:cNvSpPr>
            <a:spLocks noChangeArrowheads="1" noChangeShapeType="1" noTextEdit="1"/>
          </p:cNvSpPr>
          <p:nvPr/>
        </p:nvSpPr>
        <p:spPr bwMode="auto">
          <a:xfrm>
            <a:off x="728133" y="5734051"/>
            <a:ext cx="3423181" cy="636589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14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směrodatná</a:t>
            </a:r>
            <a:r>
              <a:rPr lang="en-US" sz="1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 (</a:t>
            </a:r>
            <a:r>
              <a:rPr lang="en-US" sz="14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standardní</a:t>
            </a:r>
            <a:r>
              <a:rPr lang="en-US" sz="1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) </a:t>
            </a:r>
            <a:r>
              <a:rPr lang="en-US" sz="14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odchylka</a:t>
            </a:r>
            <a:endParaRPr lang="en-US" sz="1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2063750" y="4581526"/>
            <a:ext cx="8064500" cy="7794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en-US" dirty="0"/>
              <a:t>       -3 S	           -2 S         -1 S         X         +1 S       +2 S              +3 S</a:t>
            </a:r>
          </a:p>
          <a:p>
            <a:pPr>
              <a:spcBef>
                <a:spcPct val="50000"/>
              </a:spcBef>
            </a:pPr>
            <a:endParaRPr lang="cs-CZ" altLang="en-US" dirty="0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5735638" y="4652963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7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quincun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9" y="701675"/>
            <a:ext cx="8353425" cy="545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346075"/>
          </a:xfrm>
          <a:noFill/>
          <a:ln/>
        </p:spPr>
        <p:txBody>
          <a:bodyPr>
            <a:normAutofit/>
          </a:bodyPr>
          <a:lstStyle/>
          <a:p>
            <a:r>
              <a:rPr lang="cs-CZ" altLang="en-US" sz="1800" noProof="0" dirty="0"/>
              <a:t>Sir Francis </a:t>
            </a:r>
            <a:r>
              <a:rPr lang="cs-CZ" altLang="en-US" sz="1800" noProof="0" dirty="0" err="1"/>
              <a:t>Galton</a:t>
            </a:r>
            <a:r>
              <a:rPr lang="cs-CZ" altLang="en-US" sz="1800" noProof="0" dirty="0"/>
              <a:t> (1822-1911)</a:t>
            </a:r>
          </a:p>
        </p:txBody>
      </p:sp>
      <p:sp>
        <p:nvSpPr>
          <p:cNvPr id="2" name="Obdélník 1"/>
          <p:cNvSpPr/>
          <p:nvPr/>
        </p:nvSpPr>
        <p:spPr>
          <a:xfrm>
            <a:off x="6888088" y="6381328"/>
            <a:ext cx="4794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https://www.youtube.com/watch?v=AjI_LcQOOs4</a:t>
            </a:r>
          </a:p>
        </p:txBody>
      </p:sp>
    </p:spTree>
    <p:extLst>
      <p:ext uri="{BB962C8B-B14F-4D97-AF65-F5344CB8AC3E}">
        <p14:creationId xmlns:p14="http://schemas.microsoft.com/office/powerpoint/2010/main" val="39274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153192" y="370332"/>
            <a:ext cx="7729728" cy="1188720"/>
          </a:xfrm>
        </p:spPr>
        <p:txBody>
          <a:bodyPr/>
          <a:lstStyle/>
          <a:p>
            <a:r>
              <a:rPr lang="cs-CZ" dirty="0" err="1" smtClean="0"/>
              <a:t>Iq</a:t>
            </a:r>
            <a:r>
              <a:rPr lang="cs-CZ" dirty="0" smtClean="0"/>
              <a:t> test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194" name="Picture 2" descr="http://www.highiqpro.com/wp-content/uploads/2012/03/IQ-Bell-Curv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401" y="1675905"/>
            <a:ext cx="8211311" cy="465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8948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ppt/theme/theme2.xml><?xml version="1.0" encoding="utf-8"?>
<a:theme xmlns:a="http://schemas.openxmlformats.org/drawingml/2006/main" name="Office Theme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1566889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2012-05-23T08:44:00+00:00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TP102901017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836753</LocLastLocAttemptVersionLookup>
    <IsSearchable xmlns="4873beb7-5857-4685-be1f-d57550cc96cc">true</IsSearchable>
    <TemplateTemplateType xmlns="4873beb7-5857-4685-be1f-d57550cc96cc">PowerPoint Design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REDMOND\v-anij</DisplayName>
        <AccountId>2469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LocMarketGroupTiers2 xmlns="4873beb7-5857-4685-be1f-d57550cc96c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4098515-0C12-46CF-BC7C-69B4A13CD5FA}">
  <ds:schemaRefs>
    <ds:schemaRef ds:uri="http://www.w3.org/XML/1998/namespace"/>
    <ds:schemaRef ds:uri="4873beb7-5857-4685-be1f-d57550cc96cc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B5C6E15-39DC-470B-9445-F754B94580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46CFF6F-D9AA-4BC0-911A-0A13567719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1847</TotalTime>
  <Words>825</Words>
  <Application>Microsoft Office PowerPoint</Application>
  <PresentationFormat>Širokoúhlá obrazovka</PresentationFormat>
  <Paragraphs>150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9" baseType="lpstr">
      <vt:lpstr>Arial</vt:lpstr>
      <vt:lpstr>Arial Black</vt:lpstr>
      <vt:lpstr>Cambria Math</vt:lpstr>
      <vt:lpstr>Candara</vt:lpstr>
      <vt:lpstr>Tw Cen MT</vt:lpstr>
      <vt:lpstr>Tw Cen MT Condensed</vt:lpstr>
      <vt:lpstr>Wingdings</vt:lpstr>
      <vt:lpstr>Wingdings 3</vt:lpstr>
      <vt:lpstr>Integral</vt:lpstr>
      <vt:lpstr>Normální rozložení, základy testování hypotéz a statistická inference.</vt:lpstr>
      <vt:lpstr>AUTOMATIC RECODE</vt:lpstr>
      <vt:lpstr>Count values</vt:lpstr>
      <vt:lpstr>Rank cases</vt:lpstr>
      <vt:lpstr>COMPUTE</vt:lpstr>
      <vt:lpstr>Práce s podsoubory</vt:lpstr>
      <vt:lpstr>Normální rozložení  (normal distribution; Gaussova křivka)</vt:lpstr>
      <vt:lpstr>Sir Francis Galton (1822-1911)</vt:lpstr>
      <vt:lpstr>Iq test</vt:lpstr>
      <vt:lpstr>Testy normálního rozdělení</vt:lpstr>
      <vt:lpstr>Standardizované (normované) normální rozdělení</vt:lpstr>
      <vt:lpstr>Prezentace aplikace PowerPoint</vt:lpstr>
      <vt:lpstr>Inferenční (výběrová) statistika</vt:lpstr>
      <vt:lpstr>Teoretické normálním rozložení (populace)</vt:lpstr>
      <vt:lpstr>Centrální limitní věta</vt:lpstr>
      <vt:lpstr>Standardní chyba průměru  (standard error of the mean)</vt:lpstr>
      <vt:lpstr>INTERVAL SPOLEHLIVOSTI (confidence interval)</vt:lpstr>
      <vt:lpstr>Testování hypotéz</vt:lpstr>
      <vt:lpstr>Určete H0 nebo H1</vt:lpstr>
      <vt:lpstr>Postup testování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hodina</dc:title>
  <dc:creator>Kateřina Škařupová</dc:creator>
  <cp:lastModifiedBy>Zaphod Beeblbrox</cp:lastModifiedBy>
  <cp:revision>29</cp:revision>
  <dcterms:created xsi:type="dcterms:W3CDTF">2017-09-20T15:13:39Z</dcterms:created>
  <dcterms:modified xsi:type="dcterms:W3CDTF">2017-11-09T11:16:34Z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