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notesMasterIdLst>
    <p:notesMasterId r:id="rId22"/>
  </p:notesMasterIdLst>
  <p:handoutMasterIdLst>
    <p:handoutMasterId r:id="rId23"/>
  </p:handoutMasterIdLst>
  <p:sldIdLst>
    <p:sldId id="276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1" r:id="rId16"/>
    <p:sldId id="322" r:id="rId17"/>
    <p:sldId id="323" r:id="rId18"/>
    <p:sldId id="324" r:id="rId19"/>
    <p:sldId id="325" r:id="rId20"/>
    <p:sldId id="32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33" autoAdjust="0"/>
    <p:restoredTop sz="93730" autoAdjust="0"/>
  </p:normalViewPr>
  <p:slideViewPr>
    <p:cSldViewPr>
      <p:cViewPr varScale="1">
        <p:scale>
          <a:sx n="104" d="100"/>
          <a:sy n="104" d="100"/>
        </p:scale>
        <p:origin x="342" y="1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6664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11/21/2017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11/21/2017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7CC0096-1860-4642-9CD2-0079EA5E7CD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7CC0096-1860-4642-9CD2-0079EA5E7CD1}" type="datetimeFigureOut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51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656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960137"/>
            <a:ext cx="8229600" cy="1463040"/>
          </a:xfrm>
        </p:spPr>
        <p:txBody>
          <a:bodyPr>
            <a:noAutofit/>
          </a:bodyPr>
          <a:lstStyle/>
          <a:p>
            <a:r>
              <a:rPr lang="cs-CZ" sz="2800" b="1" dirty="0"/>
              <a:t>Kontingenční tabulka. Standardizovaný </a:t>
            </a:r>
            <a:r>
              <a:rPr lang="cs-CZ" sz="2800" b="1" dirty="0" err="1" smtClean="0"/>
              <a:t>reziduál</a:t>
            </a:r>
            <a:r>
              <a:rPr lang="cs-CZ" sz="2800" b="1" dirty="0" smtClean="0"/>
              <a:t>.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lvl="1" algn="l">
              <a:spcBef>
                <a:spcPts val="1000"/>
              </a:spcBef>
            </a:pPr>
            <a:r>
              <a:rPr lang="cs-CZ" dirty="0">
                <a:solidFill>
                  <a:schemeClr val="accent1"/>
                </a:solidFill>
                <a:latin typeface="+mj-lt"/>
              </a:rPr>
              <a:t>ZUR357 Statistická analýza </a:t>
            </a:r>
            <a:r>
              <a:rPr lang="cs-CZ" dirty="0" smtClean="0">
                <a:solidFill>
                  <a:schemeClr val="accent1"/>
                </a:solidFill>
                <a:latin typeface="+mj-lt"/>
              </a:rPr>
              <a:t>dat  -- </a:t>
            </a:r>
          </a:p>
          <a:p>
            <a:pPr marL="0" lvl="1" algn="l">
              <a:spcBef>
                <a:spcPts val="1000"/>
              </a:spcBef>
            </a:pPr>
            <a:r>
              <a:rPr lang="cs-CZ" dirty="0" smtClean="0">
                <a:solidFill>
                  <a:schemeClr val="accent1"/>
                </a:solidFill>
                <a:latin typeface="+mj-lt"/>
              </a:rPr>
              <a:t>22</a:t>
            </a:r>
            <a:r>
              <a:rPr lang="cs-CZ" dirty="0" smtClean="0">
                <a:solidFill>
                  <a:schemeClr val="accent1"/>
                </a:solidFill>
                <a:latin typeface="+mj-lt"/>
              </a:rPr>
              <a:t>. </a:t>
            </a:r>
            <a:r>
              <a:rPr lang="cs-CZ" dirty="0" smtClean="0">
                <a:solidFill>
                  <a:schemeClr val="accent1"/>
                </a:solidFill>
                <a:latin typeface="+mj-lt"/>
              </a:rPr>
              <a:t>listopadu </a:t>
            </a:r>
            <a:r>
              <a:rPr lang="cs-CZ" dirty="0">
                <a:solidFill>
                  <a:schemeClr val="accent1"/>
                </a:solidFill>
                <a:latin typeface="+mj-lt"/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12652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3432" y="2060848"/>
            <a:ext cx="8789988" cy="4176464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cs-CZ" altLang="x-none" b="1" dirty="0">
                <a:solidFill>
                  <a:schemeClr val="tx1"/>
                </a:solidFill>
                <a:effectLst/>
              </a:rPr>
              <a:t>Jednostranný (</a:t>
            </a:r>
            <a:r>
              <a:rPr lang="cs-CZ" altLang="x-none" b="1" i="1" dirty="0" err="1">
                <a:solidFill>
                  <a:schemeClr val="tx1"/>
                </a:solidFill>
                <a:effectLst/>
              </a:rPr>
              <a:t>one-tailed</a:t>
            </a:r>
            <a:r>
              <a:rPr lang="cs-CZ" altLang="x-none" b="1" dirty="0">
                <a:solidFill>
                  <a:schemeClr val="tx1"/>
                </a:solidFill>
                <a:effectLst/>
              </a:rPr>
              <a:t>) a dvoustranný test (</a:t>
            </a:r>
            <a:r>
              <a:rPr lang="cs-CZ" altLang="x-none" b="1" dirty="0" err="1">
                <a:solidFill>
                  <a:schemeClr val="tx1"/>
                </a:solidFill>
                <a:effectLst/>
              </a:rPr>
              <a:t>two-tailed</a:t>
            </a:r>
            <a:r>
              <a:rPr lang="cs-CZ" altLang="x-none" b="1" dirty="0">
                <a:solidFill>
                  <a:schemeClr val="tx1"/>
                </a:solidFill>
                <a:effectLst/>
              </a:rPr>
              <a:t>)</a:t>
            </a:r>
          </a:p>
          <a:p>
            <a:pPr>
              <a:buFont typeface="Wingdings" charset="2"/>
              <a:buNone/>
            </a:pPr>
            <a:endParaRPr lang="cs-CZ" altLang="x-none" dirty="0">
              <a:solidFill>
                <a:schemeClr val="tx1"/>
              </a:solidFill>
              <a:effectLst/>
            </a:endParaRPr>
          </a:p>
          <a:p>
            <a:pPr>
              <a:buFont typeface="Wingdings" charset="2"/>
              <a:buNone/>
            </a:pPr>
            <a:r>
              <a:rPr lang="cs-CZ" altLang="x-none" b="1" dirty="0">
                <a:solidFill>
                  <a:schemeClr val="tx1"/>
                </a:solidFill>
                <a:effectLst/>
              </a:rPr>
              <a:t>Kritika testů významnosti</a:t>
            </a:r>
          </a:p>
          <a:p>
            <a:pPr>
              <a:buClr>
                <a:srgbClr val="FFFF00"/>
              </a:buClr>
              <a:buSzPct val="85000"/>
              <a:buFont typeface="Wingdings" charset="2"/>
              <a:buChar char="Ø"/>
            </a:pPr>
            <a:r>
              <a:rPr lang="cs-CZ" altLang="x-none" dirty="0">
                <a:solidFill>
                  <a:schemeClr val="tx1"/>
                </a:solidFill>
                <a:effectLst/>
              </a:rPr>
              <a:t>Nadužívání testů významnosti (</a:t>
            </a:r>
            <a:r>
              <a:rPr lang="cs-CZ" altLang="x-none" dirty="0" err="1">
                <a:solidFill>
                  <a:schemeClr val="tx1"/>
                </a:solidFill>
                <a:effectLst/>
              </a:rPr>
              <a:t>reprezentativita</a:t>
            </a:r>
            <a:r>
              <a:rPr lang="cs-CZ" altLang="x-none" dirty="0">
                <a:solidFill>
                  <a:schemeClr val="tx1"/>
                </a:solidFill>
                <a:effectLst/>
              </a:rPr>
              <a:t>)</a:t>
            </a:r>
          </a:p>
          <a:p>
            <a:pPr>
              <a:buClr>
                <a:srgbClr val="FFFF00"/>
              </a:buClr>
              <a:buSzPct val="85000"/>
              <a:buFont typeface="Wingdings" charset="2"/>
              <a:buChar char="Ø"/>
            </a:pPr>
            <a:r>
              <a:rPr lang="cs-CZ" altLang="x-none" dirty="0">
                <a:solidFill>
                  <a:schemeClr val="tx1"/>
                </a:solidFill>
                <a:effectLst/>
              </a:rPr>
              <a:t>Rigidita 95% hranice významnosti</a:t>
            </a:r>
          </a:p>
          <a:p>
            <a:pPr>
              <a:buClr>
                <a:srgbClr val="FFFF00"/>
              </a:buClr>
              <a:buSzPct val="85000"/>
              <a:buFont typeface="Wingdings" charset="2"/>
              <a:buChar char="Ø"/>
            </a:pPr>
            <a:r>
              <a:rPr lang="cs-CZ" altLang="x-none" dirty="0">
                <a:solidFill>
                  <a:schemeClr val="tx1"/>
                </a:solidFill>
                <a:effectLst/>
              </a:rPr>
              <a:t>Nešťastný výraz „významnost“</a:t>
            </a:r>
          </a:p>
          <a:p>
            <a:pPr>
              <a:buClr>
                <a:srgbClr val="FFFF00"/>
              </a:buClr>
              <a:buSzPct val="85000"/>
              <a:buFont typeface="Wingdings" charset="2"/>
              <a:buChar char="Ø"/>
            </a:pPr>
            <a:endParaRPr lang="cs-CZ" altLang="x-none" dirty="0">
              <a:solidFill>
                <a:schemeClr val="tx1"/>
              </a:solidFill>
              <a:effectLst/>
            </a:endParaRPr>
          </a:p>
          <a:p>
            <a:pPr>
              <a:buFont typeface="Wingdings" charset="2"/>
              <a:buNone/>
            </a:pPr>
            <a:r>
              <a:rPr lang="cs-CZ" altLang="x-none" b="1" dirty="0">
                <a:solidFill>
                  <a:schemeClr val="tx1"/>
                </a:solidFill>
                <a:effectLst/>
              </a:rPr>
              <a:t>Parametrické a </a:t>
            </a:r>
            <a:r>
              <a:rPr lang="cs-CZ" altLang="x-none" b="1" dirty="0" err="1">
                <a:solidFill>
                  <a:schemeClr val="tx1"/>
                </a:solidFill>
                <a:effectLst/>
              </a:rPr>
              <a:t>neparametrické</a:t>
            </a:r>
            <a:r>
              <a:rPr lang="cs-CZ" altLang="x-none" b="1" dirty="0">
                <a:solidFill>
                  <a:schemeClr val="tx1"/>
                </a:solidFill>
                <a:effectLst/>
              </a:rPr>
              <a:t> testy</a:t>
            </a:r>
          </a:p>
        </p:txBody>
      </p:sp>
    </p:spTree>
    <p:extLst>
      <p:ext uri="{BB962C8B-B14F-4D97-AF65-F5344CB8AC3E}">
        <p14:creationId xmlns:p14="http://schemas.microsoft.com/office/powerpoint/2010/main" val="46623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1340768"/>
            <a:ext cx="11531798" cy="4603662"/>
          </a:xfrm>
        </p:spPr>
      </p:pic>
    </p:spTree>
    <p:extLst>
      <p:ext uri="{BB962C8B-B14F-4D97-AF65-F5344CB8AC3E}">
        <p14:creationId xmlns:p14="http://schemas.microsoft.com/office/powerpoint/2010/main" val="202078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752421"/>
            <a:ext cx="7729728" cy="1188720"/>
          </a:xfrm>
        </p:spPr>
        <p:txBody>
          <a:bodyPr/>
          <a:lstStyle/>
          <a:p>
            <a:r>
              <a:rPr lang="cs-CZ" dirty="0" smtClean="0"/>
              <a:t>Kontingenční tabulky</a:t>
            </a:r>
            <a:endParaRPr lang="cs-CZ" dirty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764721" y="1984902"/>
            <a:ext cx="10662558" cy="110119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altLang="x-none" sz="2400" dirty="0" smtClean="0"/>
              <a:t>Dvourozměrná analýza kategorizovaných proměnných s menším počtem kalorií</a:t>
            </a:r>
          </a:p>
          <a:p>
            <a:pPr>
              <a:buFontTx/>
              <a:buChar char="-"/>
            </a:pPr>
            <a:r>
              <a:rPr lang="cs-CZ" altLang="x-none" sz="2400" dirty="0" smtClean="0"/>
              <a:t>Česky: křížová tabulka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935" y="3086100"/>
            <a:ext cx="8388509" cy="354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51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2636912"/>
            <a:ext cx="2209890" cy="231687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altLang="x-none" sz="2400" dirty="0" smtClean="0"/>
              <a:t>Řádková %, </a:t>
            </a:r>
          </a:p>
          <a:p>
            <a:pPr>
              <a:buFontTx/>
              <a:buChar char="-"/>
            </a:pPr>
            <a:r>
              <a:rPr lang="cs-CZ" altLang="x-none" sz="2400" dirty="0" smtClean="0"/>
              <a:t>Sloupcová %, </a:t>
            </a:r>
          </a:p>
          <a:p>
            <a:pPr>
              <a:buFontTx/>
              <a:buChar char="-"/>
            </a:pPr>
            <a:r>
              <a:rPr lang="cs-CZ" altLang="x-none" sz="2400" dirty="0" smtClean="0"/>
              <a:t>Celková %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648" y="188505"/>
            <a:ext cx="8850086" cy="666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03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628" y="952500"/>
            <a:ext cx="8636000" cy="44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82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0" y="0"/>
            <a:ext cx="77314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10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" y="12700"/>
            <a:ext cx="8509000" cy="681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957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57" y="391886"/>
            <a:ext cx="10033943" cy="5894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9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7448" y="620688"/>
            <a:ext cx="9721080" cy="118872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</a:rPr>
              <a:t>Dvourozměrná analýza – </a:t>
            </a:r>
            <a:r>
              <a:rPr lang="cs-CZ" dirty="0" smtClean="0">
                <a:solidFill>
                  <a:schemeClr val="tx1"/>
                </a:solidFill>
              </a:rPr>
              <a:t>srovnávání průměrů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2090057"/>
            <a:ext cx="10265229" cy="4038599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= </a:t>
            </a:r>
            <a:r>
              <a:rPr lang="cs-CZ" dirty="0" err="1" smtClean="0">
                <a:solidFill>
                  <a:schemeClr val="tx1"/>
                </a:solidFill>
              </a:rPr>
              <a:t>bivariační</a:t>
            </a:r>
            <a:r>
              <a:rPr lang="cs-CZ" dirty="0" smtClean="0">
                <a:solidFill>
                  <a:schemeClr val="tx1"/>
                </a:solidFill>
              </a:rPr>
              <a:t> analýza = třídění druhého stupně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Typicky: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Srovnání průměrů pro dvě kategorie (např. průměrný příjem mužů a žen, porovnání míry religiozity u osob se základním a středoškolským vzděláním).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Porovnávání s nějakou známou hodnotou (např. pochází náš výběr z populace s určitým rozdělením?) 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Závislá proměnná – kardinální (věk, počet slov, délka promluvy, počet zmínek, indexy a škály,</a:t>
            </a:r>
            <a:r>
              <a:rPr lang="is-IS" dirty="0" smtClean="0">
                <a:solidFill>
                  <a:schemeClr val="tx1"/>
                </a:solidFill>
              </a:rPr>
              <a:t>…</a:t>
            </a:r>
            <a:r>
              <a:rPr lang="cs-CZ" dirty="0" smtClean="0">
                <a:solidFill>
                  <a:schemeClr val="tx1"/>
                </a:solidFill>
              </a:rPr>
              <a:t>), příp. ordinální s dlouhou škálou (např. míra religiozity, </a:t>
            </a:r>
            <a:r>
              <a:rPr lang="is-IS" dirty="0" smtClean="0">
                <a:solidFill>
                  <a:schemeClr val="tx1"/>
                </a:solidFill>
              </a:rPr>
              <a:t>…)</a:t>
            </a:r>
          </a:p>
          <a:p>
            <a:r>
              <a:rPr lang="is-IS" dirty="0" smtClean="0">
                <a:solidFill>
                  <a:schemeClr val="tx1"/>
                </a:solidFill>
              </a:rPr>
              <a:t>Nezávislá proměnná – kategorizovaná (nominální, ordinální)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Procedury: MEANS, T-TEST, ANOVA</a:t>
            </a:r>
          </a:p>
        </p:txBody>
      </p:sp>
    </p:spTree>
    <p:extLst>
      <p:ext uri="{BB962C8B-B14F-4D97-AF65-F5344CB8AC3E}">
        <p14:creationId xmlns:p14="http://schemas.microsoft.com/office/powerpoint/2010/main" val="112005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71464" y="692696"/>
            <a:ext cx="7729728" cy="118872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Procedura MEANS</a:t>
            </a:r>
            <a:endParaRPr lang="cs-CZ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436529"/>
              </p:ext>
            </p:extLst>
          </p:nvPr>
        </p:nvGraphicFramePr>
        <p:xfrm>
          <a:off x="1991544" y="2420888"/>
          <a:ext cx="6888162" cy="38735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44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4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9775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Nezávislá proměnná</a:t>
                      </a:r>
                    </a:p>
                    <a:p>
                      <a:r>
                        <a:rPr lang="cs-CZ" noProof="0" dirty="0" smtClean="0"/>
                        <a:t>- deník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Závislá proměnná</a:t>
                      </a:r>
                    </a:p>
                    <a:p>
                      <a:r>
                        <a:rPr lang="cs-CZ" noProof="0" dirty="0" smtClean="0"/>
                        <a:t>- Počet</a:t>
                      </a:r>
                      <a:r>
                        <a:rPr lang="cs-CZ" baseline="0" noProof="0" dirty="0" smtClean="0"/>
                        <a:t> slov v textech o uprchlické problematice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775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Lidové noviny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375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775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Mladá Fronta DNES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128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9775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Právo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220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9775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Hospodářské noviny</a:t>
                      </a:r>
                      <a:endParaRPr lang="cs-CZ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540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253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765300"/>
            <a:ext cx="8483600" cy="2247900"/>
          </a:xfrm>
        </p:spPr>
        <p:txBody>
          <a:bodyPr/>
          <a:lstStyle/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 smtClean="0">
                <a:solidFill>
                  <a:schemeClr val="tx1"/>
                </a:solidFill>
                <a:effectLst/>
              </a:rPr>
              <a:t>- Pouze 2 proměnné</a:t>
            </a:r>
            <a:endParaRPr lang="cs-CZ" altLang="x-none" dirty="0">
              <a:solidFill>
                <a:schemeClr val="tx1"/>
              </a:solidFill>
              <a:effectLst/>
            </a:endParaRPr>
          </a:p>
          <a:p>
            <a:pPr marL="0" indent="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 smtClean="0">
                <a:solidFill>
                  <a:schemeClr val="tx1"/>
                </a:solidFill>
                <a:effectLst/>
              </a:rPr>
              <a:t>- Závisle </a:t>
            </a:r>
            <a:r>
              <a:rPr lang="cs-CZ" altLang="x-none" dirty="0">
                <a:solidFill>
                  <a:schemeClr val="tx1"/>
                </a:solidFill>
                <a:effectLst/>
              </a:rPr>
              <a:t>proměnná – kardinální </a:t>
            </a:r>
            <a:endParaRPr lang="cs-CZ" altLang="x-none" i="1" dirty="0">
              <a:solidFill>
                <a:schemeClr val="tx1"/>
              </a:solidFill>
              <a:effectLst/>
            </a:endParaRPr>
          </a:p>
          <a:p>
            <a:pPr marL="0" indent="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 smtClean="0">
                <a:solidFill>
                  <a:schemeClr val="tx1"/>
                </a:solidFill>
                <a:effectLst/>
              </a:rPr>
              <a:t>- Nezávisle </a:t>
            </a:r>
            <a:r>
              <a:rPr lang="cs-CZ" altLang="x-none" dirty="0">
                <a:solidFill>
                  <a:schemeClr val="tx1"/>
                </a:solidFill>
                <a:effectLst/>
              </a:rPr>
              <a:t>proměnná: kategorizovaná pouze se dvěma </a:t>
            </a:r>
            <a:r>
              <a:rPr lang="cs-CZ" altLang="x-none" dirty="0" smtClean="0">
                <a:solidFill>
                  <a:schemeClr val="tx1"/>
                </a:solidFill>
                <a:effectLst/>
              </a:rPr>
              <a:t>kategoriemi</a:t>
            </a:r>
          </a:p>
          <a:p>
            <a:pPr marL="0" indent="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 smtClean="0">
                <a:solidFill>
                  <a:schemeClr val="tx1"/>
                </a:solidFill>
              </a:rPr>
              <a:t>- Test signifikance</a:t>
            </a:r>
            <a:endParaRPr lang="cs-CZ" altLang="x-none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13049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465797"/>
              </p:ext>
            </p:extLst>
          </p:nvPr>
        </p:nvGraphicFramePr>
        <p:xfrm>
          <a:off x="1919536" y="4218292"/>
          <a:ext cx="6096000" cy="1671320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5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Kategorie nezávisle prom.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Průměry z.p.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Muži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Ženy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367792"/>
            <a:ext cx="7729728" cy="118872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T-test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9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7076" y="1628800"/>
            <a:ext cx="8713788" cy="6248400"/>
          </a:xfrm>
        </p:spPr>
        <p:txBody>
          <a:bodyPr/>
          <a:lstStyle/>
          <a:p>
            <a:pPr marL="0" indent="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i="1" dirty="0" smtClean="0">
                <a:solidFill>
                  <a:schemeClr val="tx1"/>
                </a:solidFill>
              </a:rPr>
              <a:t>- </a:t>
            </a:r>
            <a:r>
              <a:rPr lang="cs-CZ" altLang="x-none" dirty="0" smtClean="0">
                <a:solidFill>
                  <a:schemeClr val="tx1"/>
                </a:solidFill>
                <a:effectLst/>
              </a:rPr>
              <a:t>Analýza </a:t>
            </a:r>
            <a:r>
              <a:rPr lang="cs-CZ" altLang="x-none" dirty="0">
                <a:solidFill>
                  <a:schemeClr val="tx1"/>
                </a:solidFill>
                <a:effectLst/>
              </a:rPr>
              <a:t>2 proměnných</a:t>
            </a:r>
            <a:endParaRPr lang="cs-CZ" altLang="x-none" i="1" dirty="0">
              <a:solidFill>
                <a:schemeClr val="tx1"/>
              </a:solidFill>
              <a:effectLst/>
            </a:endParaRPr>
          </a:p>
          <a:p>
            <a:pPr marL="0" indent="0">
              <a:spcAft>
                <a:spcPct val="1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 smtClean="0">
                <a:solidFill>
                  <a:schemeClr val="tx1"/>
                </a:solidFill>
                <a:effectLst/>
              </a:rPr>
              <a:t>- Závisle </a:t>
            </a:r>
            <a:r>
              <a:rPr lang="cs-CZ" altLang="x-none" dirty="0">
                <a:solidFill>
                  <a:schemeClr val="tx1"/>
                </a:solidFill>
                <a:effectLst/>
              </a:rPr>
              <a:t>proměnná – kardinální </a:t>
            </a:r>
            <a:endParaRPr lang="cs-CZ" altLang="x-none" i="1" dirty="0">
              <a:solidFill>
                <a:schemeClr val="tx1"/>
              </a:solidFill>
              <a:effectLst/>
            </a:endParaRPr>
          </a:p>
          <a:p>
            <a:pPr marL="0" indent="0">
              <a:spcAft>
                <a:spcPct val="1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 smtClean="0">
                <a:solidFill>
                  <a:schemeClr val="tx1"/>
                </a:solidFill>
                <a:effectLst/>
              </a:rPr>
              <a:t>- Nezávisle </a:t>
            </a:r>
            <a:r>
              <a:rPr lang="cs-CZ" altLang="x-none" dirty="0">
                <a:solidFill>
                  <a:schemeClr val="tx1"/>
                </a:solidFill>
                <a:effectLst/>
              </a:rPr>
              <a:t>proměnná: kategorizovaná s více než  dvěma </a:t>
            </a:r>
            <a:r>
              <a:rPr lang="cs-CZ" altLang="x-none" dirty="0" smtClean="0">
                <a:solidFill>
                  <a:schemeClr val="tx1"/>
                </a:solidFill>
                <a:effectLst/>
              </a:rPr>
              <a:t>kategoriemi</a:t>
            </a:r>
          </a:p>
          <a:p>
            <a:pPr marL="0" indent="0">
              <a:spcAft>
                <a:spcPct val="1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 smtClean="0">
                <a:solidFill>
                  <a:schemeClr val="tx1"/>
                </a:solidFill>
              </a:rPr>
              <a:t>- Test </a:t>
            </a:r>
            <a:r>
              <a:rPr lang="cs-CZ" altLang="x-none" dirty="0">
                <a:solidFill>
                  <a:schemeClr val="tx1"/>
                </a:solidFill>
              </a:rPr>
              <a:t>signifikance </a:t>
            </a:r>
            <a:r>
              <a:rPr lang="cs-CZ" altLang="x-none" u="sng" dirty="0">
                <a:solidFill>
                  <a:schemeClr val="tx1"/>
                </a:solidFill>
              </a:rPr>
              <a:t>vzájemných </a:t>
            </a:r>
            <a:r>
              <a:rPr lang="cs-CZ" altLang="x-none" dirty="0">
                <a:solidFill>
                  <a:schemeClr val="tx1"/>
                </a:solidFill>
              </a:rPr>
              <a:t>rozdílů mezi průměry</a:t>
            </a:r>
          </a:p>
          <a:p>
            <a:pPr>
              <a:spcAft>
                <a:spcPct val="10000"/>
              </a:spcAft>
              <a:buClr>
                <a:srgbClr val="FFCC00"/>
              </a:buClr>
              <a:buSzPct val="90000"/>
              <a:buFontTx/>
              <a:buChar char="-"/>
            </a:pPr>
            <a:endParaRPr lang="cs-CZ" altLang="x-none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12014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341397"/>
              </p:ext>
            </p:extLst>
          </p:nvPr>
        </p:nvGraphicFramePr>
        <p:xfrm>
          <a:off x="1247076" y="3717032"/>
          <a:ext cx="6096000" cy="2707640"/>
        </p:xfrm>
        <a:graphic>
          <a:graphicData uri="http://schemas.openxmlformats.org/drawingml/2006/table">
            <a:tbl>
              <a:tblPr/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5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Kategorie nezávisle prom.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Průměry z.p.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20-29 let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30-39 let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4,7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40-49 let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50 a více let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10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cs-CZ" altLang="x-non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charset="0"/>
                        </a:rPr>
                        <a:t>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076" y="440080"/>
            <a:ext cx="7729728" cy="118872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ANOVA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98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6" name="Rectangle 6"/>
          <p:cNvSpPr>
            <a:spLocks noGrp="1" noChangeArrowheads="1"/>
          </p:cNvSpPr>
          <p:nvPr>
            <p:ph type="title"/>
          </p:nvPr>
        </p:nvSpPr>
        <p:spPr>
          <a:xfrm>
            <a:off x="983432" y="620688"/>
            <a:ext cx="8640960" cy="1168400"/>
          </a:xfrm>
        </p:spPr>
        <p:txBody>
          <a:bodyPr>
            <a:noAutofit/>
          </a:bodyPr>
          <a:lstStyle/>
          <a:p>
            <a:pPr algn="ctr"/>
            <a:r>
              <a:rPr lang="cs-CZ" altLang="x-none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 je testování statistické signifikance?</a:t>
            </a:r>
          </a:p>
        </p:txBody>
      </p:sp>
      <p:sp>
        <p:nvSpPr>
          <p:cNvPr id="1894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055440" y="2276872"/>
            <a:ext cx="8713788" cy="3975100"/>
          </a:xfrm>
        </p:spPr>
        <p:txBody>
          <a:bodyPr/>
          <a:lstStyle/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 smtClean="0">
                <a:solidFill>
                  <a:schemeClr val="tx1"/>
                </a:solidFill>
                <a:effectLst/>
              </a:rPr>
              <a:t>- Oblast </a:t>
            </a:r>
            <a:r>
              <a:rPr lang="cs-CZ" altLang="x-none" dirty="0">
                <a:solidFill>
                  <a:schemeClr val="tx1"/>
                </a:solidFill>
                <a:effectLst/>
              </a:rPr>
              <a:t>statistického usuzování (statistické inference)</a:t>
            </a: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 smtClean="0">
                <a:solidFill>
                  <a:schemeClr val="tx1"/>
                </a:solidFill>
                <a:effectLst/>
              </a:rPr>
              <a:t>- TESTOVÁNÍ </a:t>
            </a:r>
            <a:r>
              <a:rPr lang="cs-CZ" altLang="x-none" dirty="0">
                <a:solidFill>
                  <a:schemeClr val="tx1"/>
                </a:solidFill>
                <a:effectLst/>
              </a:rPr>
              <a:t>směřuje </a:t>
            </a:r>
            <a:r>
              <a:rPr lang="cs-CZ" altLang="x-none" u="sng" dirty="0">
                <a:solidFill>
                  <a:schemeClr val="tx1"/>
                </a:solidFill>
                <a:effectLst/>
              </a:rPr>
              <a:t>k zobecnění dat výběrového souboru na základní soubor.</a:t>
            </a:r>
            <a:r>
              <a:rPr lang="cs-CZ" altLang="x-none" u="sng" dirty="0">
                <a:solidFill>
                  <a:schemeClr val="tx1"/>
                </a:solidFill>
              </a:rPr>
              <a:t> </a:t>
            </a:r>
            <a:r>
              <a:rPr lang="cs-CZ" altLang="x-none" u="sng" dirty="0">
                <a:solidFill>
                  <a:schemeClr val="tx1"/>
                </a:solidFill>
                <a:effectLst/>
              </a:rPr>
              <a:t> </a:t>
            </a: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 smtClean="0">
                <a:solidFill>
                  <a:schemeClr val="tx1"/>
                </a:solidFill>
                <a:effectLst/>
              </a:rPr>
              <a:t>- Děje </a:t>
            </a:r>
            <a:r>
              <a:rPr lang="cs-CZ" altLang="x-none" dirty="0">
                <a:solidFill>
                  <a:schemeClr val="tx1"/>
                </a:solidFill>
                <a:effectLst/>
              </a:rPr>
              <a:t>se prostřednictvím </a:t>
            </a:r>
            <a:r>
              <a:rPr lang="cs-CZ" altLang="x-none" u="sng" dirty="0">
                <a:solidFill>
                  <a:schemeClr val="tx1"/>
                </a:solidFill>
                <a:effectLst/>
              </a:rPr>
              <a:t>testů </a:t>
            </a:r>
            <a:r>
              <a:rPr lang="cs-CZ" altLang="x-none" u="sng" dirty="0" err="1">
                <a:solidFill>
                  <a:schemeClr val="tx1"/>
                </a:solidFill>
                <a:effectLst/>
              </a:rPr>
              <a:t>signfikance</a:t>
            </a:r>
            <a:endParaRPr lang="cs-CZ" altLang="x-none" u="sng" dirty="0">
              <a:solidFill>
                <a:schemeClr val="tx1"/>
              </a:solidFill>
              <a:effectLst/>
            </a:endParaRP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 smtClean="0">
                <a:solidFill>
                  <a:schemeClr val="tx1"/>
                </a:solidFill>
                <a:effectLst/>
              </a:rPr>
              <a:t>- Test </a:t>
            </a:r>
            <a:r>
              <a:rPr lang="cs-CZ" altLang="x-none" dirty="0">
                <a:solidFill>
                  <a:schemeClr val="tx1"/>
                </a:solidFill>
                <a:effectLst/>
              </a:rPr>
              <a:t>signifikance: </a:t>
            </a:r>
            <a:r>
              <a:rPr lang="cs-CZ" altLang="x-none" u="sng" dirty="0">
                <a:solidFill>
                  <a:schemeClr val="tx1"/>
                </a:solidFill>
                <a:effectLst/>
              </a:rPr>
              <a:t>test nulové hypotézy</a:t>
            </a:r>
            <a:r>
              <a:rPr lang="cs-CZ" altLang="x-none" dirty="0">
                <a:solidFill>
                  <a:schemeClr val="tx1"/>
                </a:solidFill>
                <a:effectLst/>
              </a:rPr>
              <a:t>, zdali je možné, nebo ji není možné zamítnout</a:t>
            </a: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endParaRPr lang="cs-CZ" altLang="x-none" dirty="0">
              <a:solidFill>
                <a:schemeClr val="tx1"/>
              </a:solidFill>
              <a:effectLst/>
            </a:endParaRP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>
                <a:solidFill>
                  <a:schemeClr val="tx1"/>
                </a:solidFill>
                <a:effectLst/>
              </a:rPr>
              <a:t>Co je nulová hypotéza?</a:t>
            </a:r>
            <a:endParaRPr lang="en-GB" altLang="x-none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72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448" y="548680"/>
            <a:ext cx="7772400" cy="685800"/>
          </a:xfrm>
        </p:spPr>
        <p:txBody>
          <a:bodyPr>
            <a:noAutofit/>
          </a:bodyPr>
          <a:lstStyle/>
          <a:p>
            <a:pPr algn="ctr"/>
            <a:r>
              <a:rPr lang="cs-CZ" altLang="x-none" dirty="0">
                <a:solidFill>
                  <a:schemeClr val="tx1"/>
                </a:solidFill>
              </a:rPr>
              <a:t>Testování hypotéz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0222" y="2132856"/>
            <a:ext cx="8713788" cy="4343400"/>
          </a:xfrm>
        </p:spPr>
        <p:txBody>
          <a:bodyPr/>
          <a:lstStyle/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>
                <a:solidFill>
                  <a:schemeClr val="tx1"/>
                </a:solidFill>
              </a:rPr>
              <a:t>Výzkumná hypotéza:</a:t>
            </a: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i="1" dirty="0">
                <a:solidFill>
                  <a:schemeClr val="tx1"/>
                </a:solidFill>
                <a:effectLst/>
              </a:rPr>
              <a:t>Barva vlasů ženy má vliv na míru její </a:t>
            </a:r>
            <a:r>
              <a:rPr lang="cs-CZ" altLang="x-none" i="1" dirty="0" smtClean="0">
                <a:solidFill>
                  <a:schemeClr val="tx1"/>
                </a:solidFill>
                <a:effectLst/>
              </a:rPr>
              <a:t>inteligence</a:t>
            </a: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endParaRPr lang="cs-CZ" altLang="x-none" i="1" dirty="0">
              <a:solidFill>
                <a:schemeClr val="tx1"/>
              </a:solidFill>
              <a:effectLst/>
            </a:endParaRP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dirty="0">
                <a:solidFill>
                  <a:schemeClr val="tx1"/>
                </a:solidFill>
              </a:rPr>
              <a:t>Statistická hypotéza jako operacionalizovaná výzkumná hypotéza:</a:t>
            </a: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i="1" dirty="0">
                <a:solidFill>
                  <a:schemeClr val="tx1"/>
                </a:solidFill>
                <a:effectLst/>
              </a:rPr>
              <a:t>Blondýnky se budou lišit od černovlásek ve výsledcích v testu inteligence </a:t>
            </a:r>
            <a:endParaRPr lang="cs-CZ" altLang="x-none" i="1" dirty="0" smtClean="0">
              <a:solidFill>
                <a:schemeClr val="tx1"/>
              </a:solidFill>
              <a:effectLst/>
            </a:endParaRP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endParaRPr lang="cs-CZ" altLang="x-none" i="1" dirty="0">
              <a:solidFill>
                <a:schemeClr val="tx1"/>
              </a:solidFill>
              <a:effectLst/>
            </a:endParaRP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b="1" u="sng" dirty="0">
                <a:solidFill>
                  <a:schemeClr val="tx1"/>
                </a:solidFill>
              </a:rPr>
              <a:t>Nulová hypotéza </a:t>
            </a:r>
            <a:r>
              <a:rPr lang="cs-CZ" altLang="x-none" dirty="0">
                <a:solidFill>
                  <a:schemeClr val="tx1"/>
                </a:solidFill>
              </a:rPr>
              <a:t>jako specifický případ statistické hypotézy:</a:t>
            </a:r>
          </a:p>
          <a:p>
            <a:pPr marL="609600" indent="-609600"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i="1" dirty="0">
                <a:solidFill>
                  <a:schemeClr val="tx1"/>
                </a:solidFill>
                <a:effectLst/>
              </a:rPr>
              <a:t>Mezi blondýnkami a černovláskami nebude v testech inteligence žádný rozdíl</a:t>
            </a:r>
            <a:endParaRPr lang="en-GB" altLang="x-none" i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479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400" y="1844824"/>
            <a:ext cx="10515600" cy="458470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sz="2000" dirty="0">
                <a:solidFill>
                  <a:schemeClr val="tx1"/>
                </a:solidFill>
              </a:rPr>
              <a:t>Nulová hypotéza jako specifický případ statistické hypotézy</a:t>
            </a:r>
          </a:p>
          <a:p>
            <a:pPr marL="609600" indent="-6096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sz="2000" i="1" dirty="0">
                <a:solidFill>
                  <a:schemeClr val="tx1"/>
                </a:solidFill>
              </a:rPr>
              <a:t>Mezi blondýnkami a černovláskami nebude v testech inteligence žádný rozdíl (rozdíl bude 0 nebo blízký 0)</a:t>
            </a:r>
          </a:p>
          <a:p>
            <a:pPr marL="609600" indent="-6096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endParaRPr lang="cs-CZ" altLang="x-none" sz="2000" u="sng" dirty="0" smtClean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sz="2000" u="sng" dirty="0" smtClean="0">
                <a:solidFill>
                  <a:schemeClr val="tx1"/>
                </a:solidFill>
              </a:rPr>
              <a:t>Alternativní </a:t>
            </a:r>
            <a:r>
              <a:rPr lang="cs-CZ" altLang="x-none" sz="2000" dirty="0">
                <a:solidFill>
                  <a:schemeClr val="tx1"/>
                </a:solidFill>
              </a:rPr>
              <a:t>hypotéza k hypotéze nulové: </a:t>
            </a:r>
            <a:r>
              <a:rPr lang="cs-CZ" altLang="x-none" sz="2000" u="sng" dirty="0">
                <a:solidFill>
                  <a:schemeClr val="tx1"/>
                </a:solidFill>
              </a:rPr>
              <a:t>nesměrová</a:t>
            </a:r>
          </a:p>
          <a:p>
            <a:pPr marL="609600" indent="-6096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sz="2000" i="1" dirty="0">
                <a:solidFill>
                  <a:schemeClr val="tx1"/>
                </a:solidFill>
              </a:rPr>
              <a:t>Blondýnky a černovlásky se budou v testech inteligence odlišovat (průměry budou odlišné)</a:t>
            </a:r>
            <a:endParaRPr lang="en-GB" altLang="x-none" sz="2000" i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endParaRPr lang="cs-CZ" altLang="x-none" sz="2000" dirty="0" smtClean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sz="2000" dirty="0" smtClean="0">
                <a:solidFill>
                  <a:schemeClr val="tx1"/>
                </a:solidFill>
              </a:rPr>
              <a:t>Alternativní </a:t>
            </a:r>
            <a:r>
              <a:rPr lang="cs-CZ" altLang="x-none" sz="2000" dirty="0">
                <a:solidFill>
                  <a:schemeClr val="tx1"/>
                </a:solidFill>
              </a:rPr>
              <a:t>hypotéza k hypotéze nulové: </a:t>
            </a:r>
            <a:r>
              <a:rPr lang="cs-CZ" altLang="x-none" sz="2000" u="sng" dirty="0">
                <a:solidFill>
                  <a:schemeClr val="tx1"/>
                </a:solidFill>
              </a:rPr>
              <a:t>směrová</a:t>
            </a:r>
          </a:p>
          <a:p>
            <a:pPr marL="609600" indent="-6096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sz="2000" i="1" dirty="0">
                <a:solidFill>
                  <a:schemeClr val="tx1"/>
                </a:solidFill>
              </a:rPr>
              <a:t>Blondýnky budou mít v testech inteligence nižší skóre než černovlásky (průměr B </a:t>
            </a:r>
            <a:r>
              <a:rPr lang="en-US" altLang="x-none" sz="2000" i="1" dirty="0">
                <a:solidFill>
                  <a:schemeClr val="tx1"/>
                </a:solidFill>
              </a:rPr>
              <a:t>&lt; p</a:t>
            </a:r>
            <a:r>
              <a:rPr lang="cs-CZ" altLang="x-none" sz="2000" i="1" dirty="0" err="1">
                <a:solidFill>
                  <a:schemeClr val="tx1"/>
                </a:solidFill>
              </a:rPr>
              <a:t>růměr</a:t>
            </a:r>
            <a:r>
              <a:rPr lang="cs-CZ" altLang="x-none" sz="2000" i="1" dirty="0">
                <a:solidFill>
                  <a:schemeClr val="tx1"/>
                </a:solidFill>
              </a:rPr>
              <a:t> </a:t>
            </a:r>
            <a:r>
              <a:rPr lang="cs-CZ" altLang="x-none" sz="2000" i="1" dirty="0" err="1">
                <a:solidFill>
                  <a:schemeClr val="tx1"/>
                </a:solidFill>
              </a:rPr>
              <a:t>Č</a:t>
            </a:r>
            <a:r>
              <a:rPr lang="cs-CZ" altLang="x-none" sz="2000" i="1" dirty="0">
                <a:solidFill>
                  <a:schemeClr val="tx1"/>
                </a:solidFill>
              </a:rPr>
              <a:t>)</a:t>
            </a:r>
            <a:endParaRPr lang="en-GB" altLang="x-none" sz="2000" i="1" dirty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endParaRPr lang="cs-CZ" altLang="x-none" sz="2000" dirty="0" smtClean="0">
              <a:solidFill>
                <a:schemeClr val="tx1"/>
              </a:solidFill>
            </a:endParaRPr>
          </a:p>
          <a:p>
            <a:pPr marL="609600" indent="-6096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sz="2000" dirty="0" smtClean="0">
                <a:solidFill>
                  <a:schemeClr val="tx1"/>
                </a:solidFill>
              </a:rPr>
              <a:t>Alternativní </a:t>
            </a:r>
            <a:r>
              <a:rPr lang="cs-CZ" altLang="x-none" sz="2000" dirty="0">
                <a:solidFill>
                  <a:schemeClr val="tx1"/>
                </a:solidFill>
              </a:rPr>
              <a:t>hypotéza k hypotéze nulové: </a:t>
            </a:r>
            <a:r>
              <a:rPr lang="cs-CZ" altLang="x-none" sz="2000" u="sng" dirty="0">
                <a:solidFill>
                  <a:schemeClr val="tx1"/>
                </a:solidFill>
              </a:rPr>
              <a:t>přesná</a:t>
            </a:r>
          </a:p>
          <a:p>
            <a:pPr marL="609600" indent="-609600">
              <a:lnSpc>
                <a:spcPct val="90000"/>
              </a:lnSpc>
              <a:spcAft>
                <a:spcPct val="20000"/>
              </a:spcAft>
              <a:buClr>
                <a:srgbClr val="FFCC00"/>
              </a:buClr>
              <a:buSzPct val="90000"/>
              <a:buNone/>
            </a:pPr>
            <a:r>
              <a:rPr lang="cs-CZ" altLang="x-none" sz="2000" i="1" dirty="0">
                <a:solidFill>
                  <a:schemeClr val="tx1"/>
                </a:solidFill>
              </a:rPr>
              <a:t>Černovlásky budou mít v testech inteligence skóre vyšší o 20 bodů než blondýnky (</a:t>
            </a:r>
            <a:r>
              <a:rPr lang="cs-CZ" altLang="x-none" sz="2000" i="1" dirty="0" err="1">
                <a:solidFill>
                  <a:schemeClr val="tx1"/>
                </a:solidFill>
              </a:rPr>
              <a:t>Č</a:t>
            </a:r>
            <a:r>
              <a:rPr lang="cs-CZ" altLang="x-none" sz="2000" i="1" dirty="0">
                <a:solidFill>
                  <a:schemeClr val="tx1"/>
                </a:solidFill>
              </a:rPr>
              <a:t> – B = 20)</a:t>
            </a:r>
            <a:endParaRPr lang="en-GB" altLang="x-none" sz="2000" i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342392"/>
            <a:ext cx="7729728" cy="118872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Testování hypotéz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9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448" y="836712"/>
            <a:ext cx="7772400" cy="1041400"/>
          </a:xfrm>
        </p:spPr>
        <p:txBody>
          <a:bodyPr>
            <a:normAutofit/>
          </a:bodyPr>
          <a:lstStyle/>
          <a:p>
            <a:pPr algn="ctr"/>
            <a:r>
              <a:rPr lang="cs-CZ" altLang="x-none" dirty="0">
                <a:solidFill>
                  <a:schemeClr val="tx1"/>
                </a:solidFill>
              </a:rPr>
              <a:t>Testy statistické významnosti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7448" y="3068960"/>
            <a:ext cx="8713788" cy="31115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cs-CZ" altLang="x-none" dirty="0">
                <a:solidFill>
                  <a:schemeClr val="tx1"/>
                </a:solidFill>
                <a:effectLst/>
              </a:rPr>
              <a:t>Na základě čeho rozhoduji o významnosti?</a:t>
            </a:r>
          </a:p>
          <a:p>
            <a:pPr>
              <a:buFont typeface="Wingdings" charset="2"/>
              <a:buNone/>
            </a:pPr>
            <a:endParaRPr lang="cs-CZ" altLang="x-none" dirty="0">
              <a:solidFill>
                <a:schemeClr val="tx1"/>
              </a:solidFill>
              <a:effectLst/>
            </a:endParaRPr>
          </a:p>
          <a:p>
            <a:pPr>
              <a:buFont typeface="Wingdings" charset="2"/>
              <a:buNone/>
            </a:pPr>
            <a:r>
              <a:rPr lang="cs-CZ" altLang="x-none" dirty="0">
                <a:solidFill>
                  <a:schemeClr val="bg1"/>
                </a:solidFill>
                <a:effectLst/>
              </a:rPr>
              <a:t>Na základě kritické hodnoty – hladina významnosti (alfa)</a:t>
            </a:r>
          </a:p>
          <a:p>
            <a:pPr>
              <a:buFont typeface="Wingdings" charset="2"/>
              <a:buNone/>
            </a:pPr>
            <a:endParaRPr lang="cs-CZ" altLang="x-none" dirty="0">
              <a:solidFill>
                <a:schemeClr val="bg1"/>
              </a:solidFill>
              <a:effectLst/>
            </a:endParaRPr>
          </a:p>
          <a:p>
            <a:pPr>
              <a:buFont typeface="Wingdings" charset="2"/>
              <a:buNone/>
            </a:pPr>
            <a:r>
              <a:rPr lang="cs-CZ" altLang="x-none" dirty="0">
                <a:solidFill>
                  <a:schemeClr val="bg1"/>
                </a:solidFill>
                <a:effectLst/>
              </a:rPr>
              <a:t>Magická hranice 95 % (p = 0,05).</a:t>
            </a:r>
          </a:p>
        </p:txBody>
      </p:sp>
    </p:spTree>
    <p:extLst>
      <p:ext uri="{BB962C8B-B14F-4D97-AF65-F5344CB8AC3E}">
        <p14:creationId xmlns:p14="http://schemas.microsoft.com/office/powerpoint/2010/main" val="56746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 animBg="1"/>
      <p:bldP spid="19968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1566889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2012-05-23T08:44:00+00:00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TP102901017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836753</LocLastLocAttemptVersionLookup>
    <IsSearchable xmlns="4873beb7-5857-4685-be1f-d57550cc96cc">true</IsSearchable>
    <TemplateTemplateType xmlns="4873beb7-5857-4685-be1f-d57550cc96cc">PowerPoint Design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REDMOND\v-anij</DisplayName>
        <AccountId>2469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4098515-0C12-46CF-BC7C-69B4A13CD5FA}">
  <ds:schemaRefs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4873beb7-5857-4685-be1f-d57550cc96cc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B5C6E15-39DC-470B-9445-F754B9458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6CFF6F-D9AA-4BC0-911A-0A13567719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2106</TotalTime>
  <Words>481</Words>
  <Application>Microsoft Office PowerPoint</Application>
  <PresentationFormat>Širokoúhlá obrazovka</PresentationFormat>
  <Paragraphs>99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Candara</vt:lpstr>
      <vt:lpstr>Times New Roman</vt:lpstr>
      <vt:lpstr>Tw Cen MT</vt:lpstr>
      <vt:lpstr>Tw Cen MT Condensed</vt:lpstr>
      <vt:lpstr>Wingdings</vt:lpstr>
      <vt:lpstr>Wingdings 3</vt:lpstr>
      <vt:lpstr>Integral</vt:lpstr>
      <vt:lpstr>Kontingenční tabulka. Standardizovaný reziduál.</vt:lpstr>
      <vt:lpstr>Dvourozměrná analýza – srovnávání průměrů</vt:lpstr>
      <vt:lpstr>Procedura MEANS</vt:lpstr>
      <vt:lpstr>T-test</vt:lpstr>
      <vt:lpstr>ANOVA</vt:lpstr>
      <vt:lpstr>Co je testování statistické signifikance?</vt:lpstr>
      <vt:lpstr>Testování hypotéz</vt:lpstr>
      <vt:lpstr>Testování hypotéz</vt:lpstr>
      <vt:lpstr>Testy statistické významnosti</vt:lpstr>
      <vt:lpstr>Prezentace aplikace PowerPoint</vt:lpstr>
      <vt:lpstr>Prezentace aplikace PowerPoint</vt:lpstr>
      <vt:lpstr>Kontingenční tabulky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hodina</dc:title>
  <dc:creator>Kateřina Škařupová</dc:creator>
  <cp:lastModifiedBy>Zaphod Beeblbrox</cp:lastModifiedBy>
  <cp:revision>34</cp:revision>
  <dcterms:created xsi:type="dcterms:W3CDTF">2017-09-20T15:13:39Z</dcterms:created>
  <dcterms:modified xsi:type="dcterms:W3CDTF">2017-11-21T15:21:06Z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