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25"/>
  </p:notesMasterIdLst>
  <p:handoutMasterIdLst>
    <p:handoutMasterId r:id="rId26"/>
  </p:handoutMasterIdLst>
  <p:sldIdLst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4" r:id="rId19"/>
    <p:sldId id="295" r:id="rId20"/>
    <p:sldId id="290" r:id="rId21"/>
    <p:sldId id="291" r:id="rId22"/>
    <p:sldId id="292" r:id="rId23"/>
    <p:sldId id="29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78" autoAdjust="0"/>
    <p:restoredTop sz="93730" autoAdjust="0"/>
  </p:normalViewPr>
  <p:slideViewPr>
    <p:cSldViewPr>
      <p:cViewPr varScale="1">
        <p:scale>
          <a:sx n="104" d="100"/>
          <a:sy n="104" d="100"/>
        </p:scale>
        <p:origin x="606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666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11/30/2017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11/30/2017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x-none" dirty="0" smtClean="0"/>
              <a:t>Čím vyšší je hodnota koeficientu asociace (v absolutní hodnotě), tím silnější je vztah.</a:t>
            </a:r>
          </a:p>
          <a:p>
            <a:pPr>
              <a:buFont typeface="Wingdings" charset="2"/>
              <a:buNone/>
            </a:pPr>
            <a:endParaRPr lang="cs-CZ" altLang="x-none" dirty="0" smtClean="0"/>
          </a:p>
          <a:p>
            <a:r>
              <a:rPr lang="cs-CZ" altLang="x-none" dirty="0" smtClean="0"/>
              <a:t>Znaménko koeficientu asociace určuje směr (asymetrického) vztahu. Neříká nic o síle vztahu </a:t>
            </a:r>
          </a:p>
          <a:p>
            <a:pPr>
              <a:buFont typeface="Wingdings" charset="2"/>
              <a:buNone/>
            </a:pPr>
            <a:r>
              <a:rPr lang="cs-CZ" altLang="x-none" dirty="0" smtClean="0"/>
              <a:t>	(o té vypovídá absolutní hodnota koeficientu).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D253D-20E0-FC44-8817-6CADF056D6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76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950E9-66D1-3941-93EE-814ECE6A49C8}" type="slidenum">
              <a:rPr lang="cs-CZ" altLang="x-none"/>
              <a:pPr/>
              <a:t>14</a:t>
            </a:fld>
            <a:endParaRPr lang="cs-CZ" altLang="x-none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altLang="x-none" sz="1800" b="1"/>
              <a:t>r = 0 </a:t>
            </a:r>
            <a:r>
              <a:rPr lang="cs-CZ" altLang="x-none" sz="1600"/>
              <a:t>(vztah není nebo není lineární).</a:t>
            </a:r>
          </a:p>
          <a:p>
            <a:pPr>
              <a:spcBef>
                <a:spcPct val="0"/>
              </a:spcBef>
            </a:pPr>
            <a:r>
              <a:rPr lang="cs-CZ" altLang="x-none" sz="1600"/>
              <a:t>Znalost hodnoty X nezlepší naši schopnost odhadnout správně hodnotu Y.</a:t>
            </a:r>
          </a:p>
          <a:p>
            <a:pPr>
              <a:spcBef>
                <a:spcPct val="0"/>
              </a:spcBef>
            </a:pPr>
            <a:endParaRPr lang="cs-CZ" altLang="x-none" sz="1600"/>
          </a:p>
          <a:p>
            <a:pPr>
              <a:spcBef>
                <a:spcPct val="0"/>
              </a:spcBef>
            </a:pPr>
            <a:r>
              <a:rPr lang="cs-CZ" altLang="x-none" sz="1700" b="1"/>
              <a:t>r = 1 </a:t>
            </a:r>
            <a:r>
              <a:rPr lang="cs-CZ" altLang="x-none" sz="1600"/>
              <a:t>(perfektní pozitivní korelace).</a:t>
            </a:r>
          </a:p>
          <a:p>
            <a:pPr>
              <a:spcBef>
                <a:spcPct val="0"/>
              </a:spcBef>
            </a:pPr>
            <a:r>
              <a:rPr lang="cs-CZ" altLang="x-none" sz="1600"/>
              <a:t>S rostoucí hodnotou X hodnota Y </a:t>
            </a:r>
            <a:r>
              <a:rPr lang="cs-CZ" altLang="x-none" sz="1600" u="sng"/>
              <a:t>roste</a:t>
            </a:r>
            <a:r>
              <a:rPr lang="cs-CZ" altLang="x-none" sz="1600"/>
              <a:t>. Hodnotu Y odhadneme na základě znalosti hodnoty X bez jakéhokoliv omylu.</a:t>
            </a:r>
          </a:p>
          <a:p>
            <a:r>
              <a:rPr lang="cs-CZ" altLang="x-none" sz="1700" b="1"/>
              <a:t>r = - 1 </a:t>
            </a:r>
            <a:r>
              <a:rPr lang="cs-CZ" altLang="x-none" sz="1600"/>
              <a:t>(perfektní negativní korelace).</a:t>
            </a:r>
          </a:p>
          <a:p>
            <a:pPr>
              <a:spcBef>
                <a:spcPct val="0"/>
              </a:spcBef>
            </a:pPr>
            <a:r>
              <a:rPr lang="cs-CZ" altLang="x-none" sz="1600"/>
              <a:t>S rostoucí hodnotou X hodnota Y </a:t>
            </a:r>
            <a:r>
              <a:rPr lang="cs-CZ" altLang="x-none" sz="1600" u="sng"/>
              <a:t>klesá</a:t>
            </a:r>
            <a:r>
              <a:rPr lang="cs-CZ" altLang="x-none" sz="1600"/>
              <a:t>. Hodnotu Y odhadneme na základě znalosti hodnoty X bez jakéhokoliv omylu.</a:t>
            </a:r>
          </a:p>
          <a:p>
            <a:pPr>
              <a:spcBef>
                <a:spcPct val="0"/>
              </a:spcBef>
            </a:pPr>
            <a:endParaRPr lang="cs-CZ" altLang="x-none" sz="1600"/>
          </a:p>
          <a:p>
            <a:pPr>
              <a:spcBef>
                <a:spcPct val="0"/>
              </a:spcBef>
            </a:pPr>
            <a:r>
              <a:rPr lang="cs-CZ" altLang="x-none" sz="1600" b="1"/>
              <a:t>	</a:t>
            </a:r>
          </a:p>
          <a:p>
            <a:pPr>
              <a:spcBef>
                <a:spcPct val="0"/>
              </a:spcBef>
            </a:pPr>
            <a:r>
              <a:rPr lang="cs-CZ" altLang="x-none" sz="1600" b="1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94311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CC0096-1860-4642-9CD2-0079EA5E7CD1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51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656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Míry asociace, korelace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1" algn="l">
              <a:spcBef>
                <a:spcPts val="1000"/>
              </a:spcBef>
            </a:pPr>
            <a:r>
              <a:rPr lang="cs-CZ" dirty="0">
                <a:solidFill>
                  <a:schemeClr val="accent1"/>
                </a:solidFill>
                <a:latin typeface="+mj-lt"/>
              </a:rPr>
              <a:t>ZUR357 Statistická analýza </a:t>
            </a:r>
            <a:r>
              <a:rPr lang="cs-CZ" dirty="0" smtClean="0">
                <a:solidFill>
                  <a:schemeClr val="accent1"/>
                </a:solidFill>
                <a:latin typeface="+mj-lt"/>
              </a:rPr>
              <a:t>dat  -- </a:t>
            </a:r>
          </a:p>
          <a:p>
            <a:pPr marL="0" lvl="1" algn="l">
              <a:spcBef>
                <a:spcPts val="1000"/>
              </a:spcBef>
            </a:pPr>
            <a:r>
              <a:rPr lang="cs-CZ" dirty="0" smtClean="0">
                <a:solidFill>
                  <a:schemeClr val="accent1"/>
                </a:solidFill>
                <a:latin typeface="+mj-lt"/>
              </a:rPr>
              <a:t>30. listopadu </a:t>
            </a:r>
            <a:r>
              <a:rPr lang="cs-CZ" dirty="0">
                <a:solidFill>
                  <a:schemeClr val="accent1"/>
                </a:solidFill>
                <a:latin typeface="+mj-lt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2652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692696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cs-CZ" altLang="x-none" dirty="0"/>
              <a:t>KOEFICIENTY ASOCIACE</a:t>
            </a:r>
            <a:br>
              <a:rPr lang="cs-CZ" altLang="x-none" dirty="0"/>
            </a:br>
            <a:r>
              <a:rPr lang="cs-CZ" altLang="x-none" dirty="0"/>
              <a:t>ORDINÁLNÍCH PROMĚNNÝCH</a:t>
            </a:r>
            <a:r>
              <a:rPr lang="cs-CZ" altLang="x-none" sz="4000" dirty="0"/>
              <a:t> 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>
          <a:xfrm>
            <a:off x="647113" y="2300986"/>
            <a:ext cx="10818055" cy="465640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x-none" sz="2400" dirty="0" smtClean="0">
                <a:solidFill>
                  <a:schemeClr val="tx1"/>
                </a:solidFill>
              </a:rPr>
              <a:t>Nabývají </a:t>
            </a:r>
            <a:r>
              <a:rPr lang="cs-CZ" altLang="x-none" sz="2400" dirty="0">
                <a:solidFill>
                  <a:schemeClr val="tx1"/>
                </a:solidFill>
              </a:rPr>
              <a:t>hodnot &lt;-1;1</a:t>
            </a:r>
            <a:r>
              <a:rPr lang="cs-CZ" altLang="x-none" sz="2400" dirty="0" smtClean="0">
                <a:solidFill>
                  <a:schemeClr val="tx1"/>
                </a:solidFill>
              </a:rPr>
              <a:t>&gt;</a:t>
            </a:r>
            <a:endParaRPr lang="cs-CZ" altLang="x-none" sz="24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cs-CZ" altLang="x-none" sz="2400" dirty="0">
                <a:solidFill>
                  <a:schemeClr val="tx1"/>
                </a:solidFill>
              </a:rPr>
              <a:t>Pro lineární vztahy. U nelineárních vztahů se použije míra asociace pro nominální proměnné</a:t>
            </a:r>
            <a:r>
              <a:rPr lang="cs-CZ" altLang="x-none" sz="2400" dirty="0" smtClean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cs-CZ" altLang="x-none" sz="2400" dirty="0">
                <a:solidFill>
                  <a:schemeClr val="tx1"/>
                </a:solidFill>
              </a:rPr>
              <a:t>Pro symetrické vztahy</a:t>
            </a:r>
          </a:p>
          <a:p>
            <a:pPr lvl="1">
              <a:spcBef>
                <a:spcPts val="600"/>
              </a:spcBef>
            </a:pPr>
            <a:r>
              <a:rPr lang="cs-CZ" altLang="x-none" sz="2400" dirty="0" err="1">
                <a:solidFill>
                  <a:schemeClr val="tx1"/>
                </a:solidFill>
              </a:rPr>
              <a:t>Goodman-Kruskalovo</a:t>
            </a:r>
            <a:r>
              <a:rPr lang="cs-CZ" altLang="x-none" sz="2400" dirty="0">
                <a:solidFill>
                  <a:schemeClr val="tx1"/>
                </a:solidFill>
              </a:rPr>
              <a:t> </a:t>
            </a:r>
            <a:r>
              <a:rPr lang="cs-CZ" altLang="x-none" sz="2400" dirty="0" err="1">
                <a:solidFill>
                  <a:schemeClr val="tx1"/>
                </a:solidFill>
              </a:rPr>
              <a:t>Gamma</a:t>
            </a:r>
            <a:r>
              <a:rPr lang="cs-CZ" altLang="x-none" sz="2400" dirty="0">
                <a:solidFill>
                  <a:schemeClr val="tx1"/>
                </a:solidFill>
              </a:rPr>
              <a:t>. </a:t>
            </a:r>
          </a:p>
          <a:p>
            <a:pPr lvl="1">
              <a:spcBef>
                <a:spcPts val="600"/>
              </a:spcBef>
            </a:pPr>
            <a:r>
              <a:rPr lang="cs-CZ" altLang="x-none" sz="2400" dirty="0" err="1">
                <a:solidFill>
                  <a:schemeClr val="tx1"/>
                </a:solidFill>
              </a:rPr>
              <a:t>Kendallovo</a:t>
            </a:r>
            <a:r>
              <a:rPr lang="cs-CZ" altLang="x-none" sz="2400" dirty="0">
                <a:solidFill>
                  <a:schemeClr val="tx1"/>
                </a:solidFill>
              </a:rPr>
              <a:t> </a:t>
            </a:r>
            <a:r>
              <a:rPr lang="cs-CZ" altLang="x-none" sz="2400" dirty="0" err="1">
                <a:solidFill>
                  <a:schemeClr val="tx1"/>
                </a:solidFill>
              </a:rPr>
              <a:t>tau</a:t>
            </a:r>
            <a:r>
              <a:rPr lang="cs-CZ" altLang="x-none" sz="2400" baseline="-25000" dirty="0" err="1">
                <a:solidFill>
                  <a:schemeClr val="tx1"/>
                </a:solidFill>
              </a:rPr>
              <a:t>b</a:t>
            </a:r>
            <a:r>
              <a:rPr lang="cs-CZ" altLang="x-none" sz="2400" dirty="0">
                <a:solidFill>
                  <a:schemeClr val="tx1"/>
                </a:solidFill>
              </a:rPr>
              <a:t> (čtvercová tabulka). </a:t>
            </a:r>
          </a:p>
          <a:p>
            <a:pPr lvl="1">
              <a:spcBef>
                <a:spcPts val="600"/>
              </a:spcBef>
            </a:pPr>
            <a:r>
              <a:rPr lang="cs-CZ" altLang="x-none" sz="2400" dirty="0" err="1">
                <a:solidFill>
                  <a:schemeClr val="tx1"/>
                </a:solidFill>
              </a:rPr>
              <a:t>Kendallovo</a:t>
            </a:r>
            <a:r>
              <a:rPr lang="cs-CZ" altLang="x-none" sz="2400" dirty="0">
                <a:solidFill>
                  <a:schemeClr val="tx1"/>
                </a:solidFill>
              </a:rPr>
              <a:t> </a:t>
            </a:r>
            <a:r>
              <a:rPr lang="cs-CZ" altLang="x-none" sz="2400" dirty="0" err="1">
                <a:solidFill>
                  <a:schemeClr val="tx1"/>
                </a:solidFill>
              </a:rPr>
              <a:t>tau</a:t>
            </a:r>
            <a:r>
              <a:rPr lang="cs-CZ" altLang="x-none" sz="2400" baseline="-25000" dirty="0" err="1">
                <a:solidFill>
                  <a:schemeClr val="tx1"/>
                </a:solidFill>
              </a:rPr>
              <a:t>c</a:t>
            </a:r>
            <a:r>
              <a:rPr lang="cs-CZ" altLang="x-none" sz="2400" dirty="0">
                <a:solidFill>
                  <a:schemeClr val="tx1"/>
                </a:solidFill>
              </a:rPr>
              <a:t> (obdélníkové tabulky).</a:t>
            </a:r>
          </a:p>
          <a:p>
            <a:pPr lvl="1">
              <a:spcBef>
                <a:spcPts val="600"/>
              </a:spcBef>
            </a:pPr>
            <a:r>
              <a:rPr lang="cs-CZ" altLang="x-none" sz="2400" dirty="0" err="1">
                <a:solidFill>
                  <a:schemeClr val="tx1"/>
                </a:solidFill>
              </a:rPr>
              <a:t>Spearmanův</a:t>
            </a:r>
            <a:r>
              <a:rPr lang="cs-CZ" altLang="x-none" sz="2400" dirty="0">
                <a:solidFill>
                  <a:schemeClr val="tx1"/>
                </a:solidFill>
              </a:rPr>
              <a:t> koeficient pořadové korelace</a:t>
            </a:r>
          </a:p>
          <a:p>
            <a:pPr>
              <a:spcBef>
                <a:spcPts val="600"/>
              </a:spcBef>
            </a:pPr>
            <a:r>
              <a:rPr lang="cs-CZ" altLang="x-none" sz="2400" dirty="0">
                <a:solidFill>
                  <a:schemeClr val="tx1"/>
                </a:solidFill>
              </a:rPr>
              <a:t>Pro asymetrické vztahy </a:t>
            </a:r>
          </a:p>
          <a:p>
            <a:pPr lvl="1">
              <a:spcBef>
                <a:spcPts val="600"/>
              </a:spcBef>
            </a:pPr>
            <a:r>
              <a:rPr lang="cs-CZ" altLang="x-none" sz="2400" dirty="0" err="1">
                <a:solidFill>
                  <a:schemeClr val="tx1"/>
                </a:solidFill>
              </a:rPr>
              <a:t>Somersovo</a:t>
            </a:r>
            <a:r>
              <a:rPr lang="cs-CZ" altLang="x-none" sz="2400" dirty="0">
                <a:solidFill>
                  <a:schemeClr val="tx1"/>
                </a:solidFill>
              </a:rPr>
              <a:t> D –  jedna z proměnných brána jako závislá. </a:t>
            </a:r>
          </a:p>
          <a:p>
            <a:pPr>
              <a:spcBef>
                <a:spcPct val="0"/>
              </a:spcBef>
              <a:buFont typeface="Wingdings" charset="2"/>
              <a:buNone/>
            </a:pPr>
            <a:endParaRPr lang="cs-CZ" altLang="x-none" sz="2800" dirty="0"/>
          </a:p>
        </p:txBody>
      </p:sp>
    </p:spTree>
    <p:extLst>
      <p:ext uri="{BB962C8B-B14F-4D97-AF65-F5344CB8AC3E}">
        <p14:creationId xmlns:p14="http://schemas.microsoft.com/office/powerpoint/2010/main" val="140675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368" y="2137057"/>
            <a:ext cx="11408898" cy="4244271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cs-CZ" altLang="x-none" dirty="0"/>
              <a:t>PŘÍKLAD:</a:t>
            </a:r>
          </a:p>
          <a:p>
            <a:pPr>
              <a:spcBef>
                <a:spcPct val="0"/>
              </a:spcBef>
            </a:pPr>
            <a:r>
              <a:rPr lang="cs-CZ" altLang="x-none" sz="3000" dirty="0"/>
              <a:t>Předpokládejme, že míra </a:t>
            </a:r>
            <a:r>
              <a:rPr lang="cs-CZ" altLang="x-none" sz="3000" dirty="0" smtClean="0"/>
              <a:t>religiozity pozitivně </a:t>
            </a:r>
            <a:r>
              <a:rPr lang="cs-CZ" altLang="x-none" sz="3000" dirty="0"/>
              <a:t>koresponduje s </a:t>
            </a:r>
            <a:r>
              <a:rPr lang="cs-CZ" altLang="x-none" sz="3000" dirty="0" smtClean="0"/>
              <a:t>mírou</a:t>
            </a:r>
            <a:endParaRPr lang="cs-CZ" altLang="x-none" sz="3000" dirty="0"/>
          </a:p>
          <a:p>
            <a:pPr>
              <a:spcBef>
                <a:spcPct val="0"/>
              </a:spcBef>
              <a:buFont typeface="Wingdings" charset="2"/>
              <a:buNone/>
            </a:pPr>
            <a:r>
              <a:rPr lang="cs-CZ" altLang="x-none" sz="3000" dirty="0"/>
              <a:t>odporu vůči potratům (obě ordinální!). </a:t>
            </a:r>
          </a:p>
          <a:p>
            <a:pPr>
              <a:spcBef>
                <a:spcPct val="0"/>
              </a:spcBef>
              <a:buFont typeface="Wingdings" charset="2"/>
              <a:buNone/>
            </a:pPr>
            <a:endParaRPr lang="cs-CZ" altLang="x-none" sz="3000" dirty="0"/>
          </a:p>
          <a:p>
            <a:pPr>
              <a:spcBef>
                <a:spcPct val="0"/>
              </a:spcBef>
            </a:pPr>
            <a:r>
              <a:rPr lang="cs-CZ" altLang="x-none" sz="3000" dirty="0"/>
              <a:t>Je-li tedy osoba A religióznější </a:t>
            </a:r>
            <a:r>
              <a:rPr lang="cs-CZ" altLang="x-none" sz="3000" dirty="0" smtClean="0"/>
              <a:t>než osoba </a:t>
            </a:r>
            <a:r>
              <a:rPr lang="cs-CZ" altLang="x-none" sz="3000" dirty="0"/>
              <a:t>B, lze předpokládat, že i míra</a:t>
            </a:r>
          </a:p>
          <a:p>
            <a:pPr>
              <a:spcBef>
                <a:spcPct val="0"/>
              </a:spcBef>
              <a:buFont typeface="Wingdings" charset="2"/>
              <a:buNone/>
            </a:pPr>
            <a:r>
              <a:rPr lang="cs-CZ" altLang="x-none" sz="3000" dirty="0"/>
              <a:t>odporu proti potratům u ní bude </a:t>
            </a:r>
            <a:r>
              <a:rPr lang="cs-CZ" altLang="x-none" sz="3000" dirty="0" smtClean="0"/>
              <a:t>větší než </a:t>
            </a:r>
            <a:r>
              <a:rPr lang="cs-CZ" altLang="x-none" sz="3000" dirty="0"/>
              <a:t>u osoby B. </a:t>
            </a:r>
          </a:p>
          <a:p>
            <a:pPr>
              <a:spcBef>
                <a:spcPct val="0"/>
              </a:spcBef>
              <a:buFont typeface="Wingdings" charset="2"/>
              <a:buNone/>
            </a:pPr>
            <a:endParaRPr lang="cs-CZ" altLang="x-none" sz="3000" dirty="0"/>
          </a:p>
          <a:p>
            <a:pPr>
              <a:spcBef>
                <a:spcPct val="0"/>
              </a:spcBef>
            </a:pPr>
            <a:r>
              <a:rPr lang="cs-CZ" altLang="x-none" sz="3000" dirty="0"/>
              <a:t>Porovnáváme všechny páry a </a:t>
            </a:r>
            <a:r>
              <a:rPr lang="cs-CZ" altLang="x-none" sz="3000" dirty="0" smtClean="0"/>
              <a:t>GAMA je </a:t>
            </a:r>
            <a:r>
              <a:rPr lang="cs-CZ" altLang="x-none" sz="3000" dirty="0"/>
              <a:t>podílem párových srovnání, </a:t>
            </a:r>
            <a:r>
              <a:rPr lang="cs-CZ" altLang="x-none" sz="3000" dirty="0" smtClean="0"/>
              <a:t>která tomuto </a:t>
            </a:r>
            <a:r>
              <a:rPr lang="cs-CZ" altLang="x-none" sz="3000" dirty="0"/>
              <a:t>předpokladu vyhovují.</a:t>
            </a:r>
          </a:p>
        </p:txBody>
      </p:sp>
    </p:spTree>
    <p:extLst>
      <p:ext uri="{BB962C8B-B14F-4D97-AF65-F5344CB8AC3E}">
        <p14:creationId xmlns:p14="http://schemas.microsoft.com/office/powerpoint/2010/main" val="160789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692870"/>
            <a:ext cx="8388350" cy="1223962"/>
          </a:xfrm>
        </p:spPr>
        <p:txBody>
          <a:bodyPr>
            <a:normAutofit/>
          </a:bodyPr>
          <a:lstStyle/>
          <a:p>
            <a:r>
              <a:rPr lang="cs-CZ" altLang="x-none" sz="2400" dirty="0"/>
              <a:t>KOEFICIENTY ZALOŽENÉ </a:t>
            </a:r>
            <a:br>
              <a:rPr lang="cs-CZ" altLang="x-none" sz="2400" dirty="0"/>
            </a:br>
            <a:r>
              <a:rPr lang="cs-CZ" altLang="x-none" sz="2400" dirty="0"/>
              <a:t>NA POŘADOVÉ KORELACI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3432" y="3064193"/>
            <a:ext cx="8280400" cy="3173119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" charset="2"/>
              <a:buNone/>
            </a:pPr>
            <a:r>
              <a:rPr lang="cs-CZ" altLang="x-none" sz="2000" dirty="0" smtClean="0">
                <a:solidFill>
                  <a:schemeClr val="tx1"/>
                </a:solidFill>
              </a:rPr>
              <a:t>SPEARMANŮV </a:t>
            </a:r>
            <a:r>
              <a:rPr lang="cs-CZ" altLang="x-none" sz="2000" dirty="0">
                <a:solidFill>
                  <a:schemeClr val="tx1"/>
                </a:solidFill>
              </a:rPr>
              <a:t>koeficient pořadové korelace je </a:t>
            </a:r>
            <a:r>
              <a:rPr lang="cs-CZ" altLang="x-none" sz="2000" dirty="0" err="1">
                <a:solidFill>
                  <a:schemeClr val="tx1"/>
                </a:solidFill>
              </a:rPr>
              <a:t>neparametrickou</a:t>
            </a:r>
            <a:r>
              <a:rPr lang="cs-CZ" altLang="x-none" sz="2000" dirty="0">
                <a:solidFill>
                  <a:schemeClr val="tx1"/>
                </a:solidFill>
              </a:rPr>
              <a:t> metodou </a:t>
            </a:r>
            <a:r>
              <a:rPr lang="cs-CZ" altLang="x-none" sz="2000" dirty="0" smtClean="0">
                <a:solidFill>
                  <a:schemeClr val="tx1"/>
                </a:solidFill>
              </a:rPr>
              <a:t>a nabývá </a:t>
            </a:r>
            <a:r>
              <a:rPr lang="cs-CZ" altLang="x-none" sz="2000" dirty="0">
                <a:solidFill>
                  <a:schemeClr val="tx1"/>
                </a:solidFill>
              </a:rPr>
              <a:t>hodnot &lt;-1;+1&gt;.</a:t>
            </a:r>
          </a:p>
          <a:p>
            <a:pPr>
              <a:spcBef>
                <a:spcPct val="0"/>
              </a:spcBef>
              <a:buFont typeface="Wingdings" charset="2"/>
              <a:buNone/>
            </a:pPr>
            <a:r>
              <a:rPr lang="cs-CZ" altLang="x-none" sz="2000" dirty="0">
                <a:solidFill>
                  <a:schemeClr val="tx1"/>
                </a:solidFill>
              </a:rPr>
              <a:t>	</a:t>
            </a:r>
          </a:p>
          <a:p>
            <a:pPr>
              <a:spcBef>
                <a:spcPct val="0"/>
              </a:spcBef>
              <a:buFont typeface="Wingdings" charset="2"/>
              <a:buNone/>
            </a:pPr>
            <a:r>
              <a:rPr lang="cs-CZ" altLang="x-none" sz="2000" dirty="0">
                <a:solidFill>
                  <a:schemeClr val="tx1"/>
                </a:solidFill>
              </a:rPr>
              <a:t>Je vhodný pro ordinální proměnné s větším počtem hodnot. </a:t>
            </a:r>
          </a:p>
        </p:txBody>
      </p:sp>
    </p:spTree>
    <p:extLst>
      <p:ext uri="{BB962C8B-B14F-4D97-AF65-F5344CB8AC3E}">
        <p14:creationId xmlns:p14="http://schemas.microsoft.com/office/powerpoint/2010/main" val="676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x-none" dirty="0"/>
              <a:t>KOEFICIENTY KOREALCE</a:t>
            </a:r>
            <a:br>
              <a:rPr lang="cs-CZ" altLang="x-none" dirty="0"/>
            </a:br>
            <a:r>
              <a:rPr lang="cs-CZ" altLang="x-none" dirty="0"/>
              <a:t>PRO KARDINÁLNÍ PROMĚNNÉ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idx="1"/>
          </p:nvPr>
        </p:nvSpPr>
        <p:spPr>
          <a:xfrm>
            <a:off x="953601" y="3083218"/>
            <a:ext cx="8958823" cy="34163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cs-CZ" altLang="x-none" sz="3600" dirty="0"/>
              <a:t>PEARSONŮV KORELAČNÍ KOEFICIENT </a:t>
            </a:r>
            <a:r>
              <a:rPr lang="cs-CZ" altLang="x-none" sz="3600" b="1" dirty="0" err="1"/>
              <a:t>r</a:t>
            </a:r>
            <a:endParaRPr lang="cs-CZ" altLang="x-none" sz="3600" b="1" dirty="0"/>
          </a:p>
          <a:p>
            <a:pPr>
              <a:buFont typeface="Wingdings" charset="2"/>
              <a:buNone/>
            </a:pPr>
            <a:endParaRPr lang="cs-CZ" altLang="x-none" sz="3600" dirty="0"/>
          </a:p>
          <a:p>
            <a:pPr eaLnBrk="0" hangingPunct="0">
              <a:spcBef>
                <a:spcPct val="50000"/>
              </a:spcBef>
              <a:buSzPct val="70000"/>
              <a:buFont typeface="Wingdings" charset="2"/>
              <a:buNone/>
            </a:pPr>
            <a:r>
              <a:rPr kumimoji="1" lang="cs-CZ" altLang="x-none" dirty="0">
                <a:effectLst/>
              </a:rPr>
              <a:t>Koeficient nerozlišuje co je příčina a co důsledek (nezávislá a závislá proměnná).</a:t>
            </a:r>
            <a:endParaRPr lang="cs-CZ" altLang="x-none" dirty="0"/>
          </a:p>
        </p:txBody>
      </p:sp>
    </p:spTree>
    <p:extLst>
      <p:ext uri="{BB962C8B-B14F-4D97-AF65-F5344CB8AC3E}">
        <p14:creationId xmlns:p14="http://schemas.microsoft.com/office/powerpoint/2010/main" val="205134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8214" y="195263"/>
            <a:ext cx="3671887" cy="3200400"/>
          </a:xfrm>
          <a:solidFill>
            <a:srgbClr val="993300"/>
          </a:solidFill>
        </p:spPr>
        <p:txBody>
          <a:bodyPr/>
          <a:lstStyle/>
          <a:p>
            <a:pPr>
              <a:buFont typeface="Wingdings" charset="2"/>
              <a:buNone/>
            </a:pPr>
            <a:r>
              <a:rPr lang="cs-CZ" altLang="x-none" sz="2400"/>
              <a:t>PERFEKTNÍ KORELACE</a:t>
            </a:r>
          </a:p>
          <a:p>
            <a:pPr>
              <a:buFont typeface="Wingdings" charset="2"/>
              <a:buNone/>
            </a:pPr>
            <a:r>
              <a:rPr lang="cs-CZ" altLang="x-none" sz="2800" b="1"/>
              <a:t>                         </a:t>
            </a:r>
          </a:p>
        </p:txBody>
      </p:sp>
      <p:sp>
        <p:nvSpPr>
          <p:cNvPr id="247811" name="Line 3"/>
          <p:cNvSpPr>
            <a:spLocks noChangeShapeType="1"/>
          </p:cNvSpPr>
          <p:nvPr/>
        </p:nvSpPr>
        <p:spPr bwMode="auto">
          <a:xfrm>
            <a:off x="2547938" y="981076"/>
            <a:ext cx="0" cy="20875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12" name="Line 4"/>
          <p:cNvSpPr>
            <a:spLocks noChangeShapeType="1"/>
          </p:cNvSpPr>
          <p:nvPr/>
        </p:nvSpPr>
        <p:spPr bwMode="auto">
          <a:xfrm>
            <a:off x="2544764" y="3068638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6743700" y="3613150"/>
            <a:ext cx="3600450" cy="3200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9pPr>
          </a:lstStyle>
          <a:p>
            <a:pPr>
              <a:buFont typeface="Wingdings" charset="2"/>
              <a:buNone/>
            </a:pPr>
            <a:r>
              <a:rPr lang="cs-CZ" altLang="x-none" sz="2400"/>
              <a:t>PERFEKTNÍ NEZÁVISLOST</a:t>
            </a:r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2208214" y="3627438"/>
            <a:ext cx="3671887" cy="3200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9pPr>
          </a:lstStyle>
          <a:p>
            <a:pPr>
              <a:buFont typeface="Wingdings" charset="2"/>
              <a:buNone/>
            </a:pPr>
            <a:r>
              <a:rPr lang="cs-CZ" altLang="x-none" sz="2400"/>
              <a:t>SILNÁ KORELACE</a:t>
            </a:r>
          </a:p>
          <a:p>
            <a:pPr>
              <a:buFont typeface="Wingdings" charset="2"/>
              <a:buNone/>
            </a:pPr>
            <a:r>
              <a:rPr lang="cs-CZ" altLang="x-none" sz="2400"/>
              <a:t>(pozitivní)</a:t>
            </a:r>
          </a:p>
        </p:txBody>
      </p:sp>
      <p:sp>
        <p:nvSpPr>
          <p:cNvPr id="247815" name="Line 7"/>
          <p:cNvSpPr>
            <a:spLocks noChangeShapeType="1"/>
          </p:cNvSpPr>
          <p:nvPr/>
        </p:nvSpPr>
        <p:spPr bwMode="auto">
          <a:xfrm>
            <a:off x="2566988" y="4437063"/>
            <a:ext cx="0" cy="20875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16" name="Line 8"/>
          <p:cNvSpPr>
            <a:spLocks noChangeShapeType="1"/>
          </p:cNvSpPr>
          <p:nvPr/>
        </p:nvSpPr>
        <p:spPr bwMode="auto">
          <a:xfrm>
            <a:off x="7104063" y="4437063"/>
            <a:ext cx="0" cy="20875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17" name="Line 9"/>
          <p:cNvSpPr>
            <a:spLocks noChangeShapeType="1"/>
          </p:cNvSpPr>
          <p:nvPr/>
        </p:nvSpPr>
        <p:spPr bwMode="auto">
          <a:xfrm>
            <a:off x="2547939" y="6524625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18" name="Line 10"/>
          <p:cNvSpPr>
            <a:spLocks noChangeShapeType="1"/>
          </p:cNvSpPr>
          <p:nvPr/>
        </p:nvSpPr>
        <p:spPr bwMode="auto">
          <a:xfrm>
            <a:off x="7085014" y="6524625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19" name="Line 11"/>
          <p:cNvSpPr>
            <a:spLocks noChangeShapeType="1"/>
          </p:cNvSpPr>
          <p:nvPr/>
        </p:nvSpPr>
        <p:spPr bwMode="auto">
          <a:xfrm flipV="1">
            <a:off x="2566989" y="1196976"/>
            <a:ext cx="1512887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20" name="Line 12"/>
          <p:cNvSpPr>
            <a:spLocks noChangeShapeType="1"/>
          </p:cNvSpPr>
          <p:nvPr/>
        </p:nvSpPr>
        <p:spPr bwMode="auto">
          <a:xfrm flipV="1">
            <a:off x="2601914" y="5373688"/>
            <a:ext cx="2701925" cy="1098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23" name="AutoShape 15"/>
          <p:cNvSpPr>
            <a:spLocks noChangeArrowheads="1"/>
          </p:cNvSpPr>
          <p:nvPr/>
        </p:nvSpPr>
        <p:spPr bwMode="auto">
          <a:xfrm>
            <a:off x="7896226" y="530066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24" name="AutoShape 16"/>
          <p:cNvSpPr>
            <a:spLocks noChangeArrowheads="1"/>
          </p:cNvSpPr>
          <p:nvPr/>
        </p:nvSpPr>
        <p:spPr bwMode="auto">
          <a:xfrm>
            <a:off x="4800601" y="573246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25" name="AutoShape 17"/>
          <p:cNvSpPr>
            <a:spLocks noChangeArrowheads="1"/>
          </p:cNvSpPr>
          <p:nvPr/>
        </p:nvSpPr>
        <p:spPr bwMode="auto">
          <a:xfrm>
            <a:off x="4583113" y="5373688"/>
            <a:ext cx="144462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26" name="AutoShape 18"/>
          <p:cNvSpPr>
            <a:spLocks noChangeArrowheads="1"/>
          </p:cNvSpPr>
          <p:nvPr/>
        </p:nvSpPr>
        <p:spPr bwMode="auto">
          <a:xfrm>
            <a:off x="4295776" y="58769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27" name="AutoShape 19"/>
          <p:cNvSpPr>
            <a:spLocks noChangeArrowheads="1"/>
          </p:cNvSpPr>
          <p:nvPr/>
        </p:nvSpPr>
        <p:spPr bwMode="auto">
          <a:xfrm>
            <a:off x="4511676" y="5805488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28" name="AutoShape 20"/>
          <p:cNvSpPr>
            <a:spLocks noChangeArrowheads="1"/>
          </p:cNvSpPr>
          <p:nvPr/>
        </p:nvSpPr>
        <p:spPr bwMode="auto">
          <a:xfrm>
            <a:off x="3719513" y="6165851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29" name="AutoShape 21"/>
          <p:cNvSpPr>
            <a:spLocks noChangeArrowheads="1"/>
          </p:cNvSpPr>
          <p:nvPr/>
        </p:nvSpPr>
        <p:spPr bwMode="auto">
          <a:xfrm>
            <a:off x="3359151" y="6021388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0" name="AutoShape 22"/>
          <p:cNvSpPr>
            <a:spLocks noChangeArrowheads="1"/>
          </p:cNvSpPr>
          <p:nvPr/>
        </p:nvSpPr>
        <p:spPr bwMode="auto">
          <a:xfrm>
            <a:off x="3359151" y="6237288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1" name="AutoShape 23"/>
          <p:cNvSpPr>
            <a:spLocks noChangeArrowheads="1"/>
          </p:cNvSpPr>
          <p:nvPr/>
        </p:nvSpPr>
        <p:spPr bwMode="auto">
          <a:xfrm>
            <a:off x="2855913" y="6237288"/>
            <a:ext cx="144462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2" name="AutoShape 24"/>
          <p:cNvSpPr>
            <a:spLocks noChangeArrowheads="1"/>
          </p:cNvSpPr>
          <p:nvPr/>
        </p:nvSpPr>
        <p:spPr bwMode="auto">
          <a:xfrm>
            <a:off x="3863976" y="5734051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3" name="AutoShape 25"/>
          <p:cNvSpPr>
            <a:spLocks noChangeArrowheads="1"/>
          </p:cNvSpPr>
          <p:nvPr/>
        </p:nvSpPr>
        <p:spPr bwMode="auto">
          <a:xfrm>
            <a:off x="3071813" y="6165851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4" name="AutoShape 26"/>
          <p:cNvSpPr>
            <a:spLocks noChangeArrowheads="1"/>
          </p:cNvSpPr>
          <p:nvPr/>
        </p:nvSpPr>
        <p:spPr bwMode="auto">
          <a:xfrm>
            <a:off x="9047163" y="5516563"/>
            <a:ext cx="144462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5" name="AutoShape 27"/>
          <p:cNvSpPr>
            <a:spLocks noChangeArrowheads="1"/>
          </p:cNvSpPr>
          <p:nvPr/>
        </p:nvSpPr>
        <p:spPr bwMode="auto">
          <a:xfrm>
            <a:off x="8328026" y="573246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6" name="AutoShape 28"/>
          <p:cNvSpPr>
            <a:spLocks noChangeArrowheads="1"/>
          </p:cNvSpPr>
          <p:nvPr/>
        </p:nvSpPr>
        <p:spPr bwMode="auto">
          <a:xfrm>
            <a:off x="8543926" y="594836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7" name="AutoShape 29"/>
          <p:cNvSpPr>
            <a:spLocks noChangeArrowheads="1"/>
          </p:cNvSpPr>
          <p:nvPr/>
        </p:nvSpPr>
        <p:spPr bwMode="auto">
          <a:xfrm>
            <a:off x="8831263" y="5876926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8" name="AutoShape 30"/>
          <p:cNvSpPr>
            <a:spLocks noChangeArrowheads="1"/>
          </p:cNvSpPr>
          <p:nvPr/>
        </p:nvSpPr>
        <p:spPr bwMode="auto">
          <a:xfrm>
            <a:off x="8975726" y="486886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39" name="AutoShape 31"/>
          <p:cNvSpPr>
            <a:spLocks noChangeArrowheads="1"/>
          </p:cNvSpPr>
          <p:nvPr/>
        </p:nvSpPr>
        <p:spPr bwMode="auto">
          <a:xfrm>
            <a:off x="8112126" y="60928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0" name="AutoShape 32"/>
          <p:cNvSpPr>
            <a:spLocks noChangeArrowheads="1"/>
          </p:cNvSpPr>
          <p:nvPr/>
        </p:nvSpPr>
        <p:spPr bwMode="auto">
          <a:xfrm>
            <a:off x="7751763" y="4724401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1" name="AutoShape 33"/>
          <p:cNvSpPr>
            <a:spLocks noChangeArrowheads="1"/>
          </p:cNvSpPr>
          <p:nvPr/>
        </p:nvSpPr>
        <p:spPr bwMode="auto">
          <a:xfrm>
            <a:off x="9336088" y="5084763"/>
            <a:ext cx="144462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2" name="AutoShape 34"/>
          <p:cNvSpPr>
            <a:spLocks noChangeArrowheads="1"/>
          </p:cNvSpPr>
          <p:nvPr/>
        </p:nvSpPr>
        <p:spPr bwMode="auto">
          <a:xfrm>
            <a:off x="8543926" y="4508501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3" name="AutoShape 35"/>
          <p:cNvSpPr>
            <a:spLocks noChangeArrowheads="1"/>
          </p:cNvSpPr>
          <p:nvPr/>
        </p:nvSpPr>
        <p:spPr bwMode="auto">
          <a:xfrm>
            <a:off x="8616951" y="54451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4" name="AutoShape 36"/>
          <p:cNvSpPr>
            <a:spLocks noChangeArrowheads="1"/>
          </p:cNvSpPr>
          <p:nvPr/>
        </p:nvSpPr>
        <p:spPr bwMode="auto">
          <a:xfrm>
            <a:off x="8256588" y="4797426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5" name="AutoShape 37"/>
          <p:cNvSpPr>
            <a:spLocks noChangeArrowheads="1"/>
          </p:cNvSpPr>
          <p:nvPr/>
        </p:nvSpPr>
        <p:spPr bwMode="auto">
          <a:xfrm>
            <a:off x="8256588" y="5157788"/>
            <a:ext cx="144462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6" name="AutoShape 38"/>
          <p:cNvSpPr>
            <a:spLocks noChangeArrowheads="1"/>
          </p:cNvSpPr>
          <p:nvPr/>
        </p:nvSpPr>
        <p:spPr bwMode="auto">
          <a:xfrm>
            <a:off x="8472488" y="6237288"/>
            <a:ext cx="144462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7" name="AutoShape 39"/>
          <p:cNvSpPr>
            <a:spLocks noChangeArrowheads="1"/>
          </p:cNvSpPr>
          <p:nvPr/>
        </p:nvSpPr>
        <p:spPr bwMode="auto">
          <a:xfrm>
            <a:off x="7464426" y="508476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8" name="AutoShape 40"/>
          <p:cNvSpPr>
            <a:spLocks noChangeArrowheads="1"/>
          </p:cNvSpPr>
          <p:nvPr/>
        </p:nvSpPr>
        <p:spPr bwMode="auto">
          <a:xfrm>
            <a:off x="7896226" y="56610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49" name="Line 41"/>
          <p:cNvSpPr>
            <a:spLocks noChangeShapeType="1"/>
          </p:cNvSpPr>
          <p:nvPr/>
        </p:nvSpPr>
        <p:spPr bwMode="auto">
          <a:xfrm>
            <a:off x="7104064" y="5362575"/>
            <a:ext cx="2879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50" name="Oval 42"/>
          <p:cNvSpPr>
            <a:spLocks noChangeArrowheads="1"/>
          </p:cNvSpPr>
          <p:nvPr/>
        </p:nvSpPr>
        <p:spPr bwMode="auto">
          <a:xfrm>
            <a:off x="7391401" y="4365625"/>
            <a:ext cx="2017713" cy="1943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51" name="AutoShape 43"/>
          <p:cNvSpPr>
            <a:spLocks noChangeArrowheads="1"/>
          </p:cNvSpPr>
          <p:nvPr/>
        </p:nvSpPr>
        <p:spPr bwMode="auto">
          <a:xfrm>
            <a:off x="8832851" y="508476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52" name="AutoShape 44"/>
          <p:cNvSpPr>
            <a:spLocks noChangeArrowheads="1"/>
          </p:cNvSpPr>
          <p:nvPr/>
        </p:nvSpPr>
        <p:spPr bwMode="auto">
          <a:xfrm>
            <a:off x="8616951" y="486886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53" name="AutoShape 45"/>
          <p:cNvSpPr>
            <a:spLocks noChangeArrowheads="1"/>
          </p:cNvSpPr>
          <p:nvPr/>
        </p:nvSpPr>
        <p:spPr bwMode="auto">
          <a:xfrm>
            <a:off x="8040688" y="4508501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54" name="AutoShape 46"/>
          <p:cNvSpPr>
            <a:spLocks noChangeArrowheads="1"/>
          </p:cNvSpPr>
          <p:nvPr/>
        </p:nvSpPr>
        <p:spPr bwMode="auto">
          <a:xfrm>
            <a:off x="7608888" y="5661026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55" name="AutoShape 47"/>
          <p:cNvSpPr>
            <a:spLocks noChangeArrowheads="1"/>
          </p:cNvSpPr>
          <p:nvPr/>
        </p:nvSpPr>
        <p:spPr bwMode="auto">
          <a:xfrm>
            <a:off x="8832851" y="56610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57" name="AutoShape 49"/>
          <p:cNvSpPr>
            <a:spLocks noChangeArrowheads="1"/>
          </p:cNvSpPr>
          <p:nvPr/>
        </p:nvSpPr>
        <p:spPr bwMode="auto">
          <a:xfrm>
            <a:off x="7896226" y="58769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58" name="AutoShape 50"/>
          <p:cNvSpPr>
            <a:spLocks noChangeArrowheads="1"/>
          </p:cNvSpPr>
          <p:nvPr/>
        </p:nvSpPr>
        <p:spPr bwMode="auto">
          <a:xfrm>
            <a:off x="7751763" y="5013326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59" name="Oval 51"/>
          <p:cNvSpPr>
            <a:spLocks noChangeArrowheads="1"/>
          </p:cNvSpPr>
          <p:nvPr/>
        </p:nvSpPr>
        <p:spPr bwMode="auto">
          <a:xfrm rot="-1312403">
            <a:off x="2782888" y="5589588"/>
            <a:ext cx="2520950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60" name="AutoShape 52"/>
          <p:cNvSpPr>
            <a:spLocks noChangeArrowheads="1"/>
          </p:cNvSpPr>
          <p:nvPr/>
        </p:nvSpPr>
        <p:spPr bwMode="auto">
          <a:xfrm>
            <a:off x="3935413" y="6021388"/>
            <a:ext cx="144462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61" name="AutoShape 53"/>
          <p:cNvSpPr>
            <a:spLocks noChangeArrowheads="1"/>
          </p:cNvSpPr>
          <p:nvPr/>
        </p:nvSpPr>
        <p:spPr bwMode="auto">
          <a:xfrm>
            <a:off x="4224338" y="5661026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62" name="AutoShape 54"/>
          <p:cNvSpPr>
            <a:spLocks noChangeArrowheads="1"/>
          </p:cNvSpPr>
          <p:nvPr/>
        </p:nvSpPr>
        <p:spPr bwMode="auto">
          <a:xfrm>
            <a:off x="4440238" y="5445126"/>
            <a:ext cx="144462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63" name="AutoShape 55"/>
          <p:cNvSpPr>
            <a:spLocks noChangeArrowheads="1"/>
          </p:cNvSpPr>
          <p:nvPr/>
        </p:nvSpPr>
        <p:spPr bwMode="auto">
          <a:xfrm>
            <a:off x="3575051" y="56610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64" name="Text Box 56"/>
          <p:cNvSpPr txBox="1">
            <a:spLocks noChangeArrowheads="1"/>
          </p:cNvSpPr>
          <p:nvPr/>
        </p:nvSpPr>
        <p:spPr bwMode="auto">
          <a:xfrm>
            <a:off x="9264651" y="4221163"/>
            <a:ext cx="1152525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hlink"/>
              </a:buClr>
              <a:buSzPct val="70000"/>
              <a:buFont typeface="Wingdings" charset="2"/>
              <a:buNone/>
            </a:pPr>
            <a:r>
              <a:rPr kumimoji="1" lang="cs-CZ" altLang="x-none" sz="3200" b="1">
                <a:latin typeface="Arial" charset="0"/>
              </a:rPr>
              <a:t>r = 0</a:t>
            </a:r>
          </a:p>
        </p:txBody>
      </p:sp>
      <p:sp>
        <p:nvSpPr>
          <p:cNvPr id="247866" name="Text Box 58"/>
          <p:cNvSpPr txBox="1">
            <a:spLocks noChangeArrowheads="1"/>
          </p:cNvSpPr>
          <p:nvPr/>
        </p:nvSpPr>
        <p:spPr bwMode="auto">
          <a:xfrm>
            <a:off x="4008438" y="692150"/>
            <a:ext cx="1439862" cy="893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buClr>
                <a:schemeClr val="hlink"/>
              </a:buClr>
              <a:buSzPct val="70000"/>
              <a:buFont typeface="Wingdings" charset="2"/>
              <a:buNone/>
            </a:pPr>
            <a:r>
              <a:rPr kumimoji="1" lang="cs-CZ" altLang="x-none" sz="3200" b="1">
                <a:latin typeface="Arial" charset="0"/>
              </a:rPr>
              <a:t>r = 1</a:t>
            </a:r>
          </a:p>
          <a:p>
            <a:pPr eaLnBrk="0" hangingPunct="0">
              <a:buClr>
                <a:schemeClr val="hlink"/>
              </a:buClr>
              <a:buSzPct val="70000"/>
              <a:buFont typeface="Wingdings" charset="2"/>
              <a:buNone/>
            </a:pPr>
            <a:r>
              <a:rPr kumimoji="1" lang="cs-CZ" altLang="x-none" sz="2000" b="1">
                <a:latin typeface="Arial" charset="0"/>
              </a:rPr>
              <a:t>(pozitivní) </a:t>
            </a:r>
          </a:p>
        </p:txBody>
      </p:sp>
      <p:sp>
        <p:nvSpPr>
          <p:cNvPr id="247867" name="Rectangle 59"/>
          <p:cNvSpPr>
            <a:spLocks noChangeArrowheads="1"/>
          </p:cNvSpPr>
          <p:nvPr/>
        </p:nvSpPr>
        <p:spPr bwMode="auto">
          <a:xfrm>
            <a:off x="6705600" y="182563"/>
            <a:ext cx="3671888" cy="3200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9pPr>
          </a:lstStyle>
          <a:p>
            <a:pPr>
              <a:buFont typeface="Wingdings" charset="2"/>
              <a:buNone/>
            </a:pPr>
            <a:r>
              <a:rPr lang="cs-CZ" altLang="x-none" sz="2400"/>
              <a:t>SILNÁ KORELACE</a:t>
            </a:r>
          </a:p>
          <a:p>
            <a:pPr>
              <a:buFont typeface="Wingdings" charset="2"/>
              <a:buNone/>
            </a:pPr>
            <a:r>
              <a:rPr lang="cs-CZ" altLang="x-none" sz="2400"/>
              <a:t>(negativní)</a:t>
            </a:r>
          </a:p>
        </p:txBody>
      </p:sp>
      <p:sp>
        <p:nvSpPr>
          <p:cNvPr id="247868" name="Line 60"/>
          <p:cNvSpPr>
            <a:spLocks noChangeShapeType="1"/>
          </p:cNvSpPr>
          <p:nvPr/>
        </p:nvSpPr>
        <p:spPr bwMode="auto">
          <a:xfrm>
            <a:off x="7175500" y="981076"/>
            <a:ext cx="0" cy="20875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69" name="Line 61"/>
          <p:cNvSpPr>
            <a:spLocks noChangeShapeType="1"/>
          </p:cNvSpPr>
          <p:nvPr/>
        </p:nvSpPr>
        <p:spPr bwMode="auto">
          <a:xfrm>
            <a:off x="7177089" y="3068638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70" name="Line 62"/>
          <p:cNvSpPr>
            <a:spLocks noChangeShapeType="1"/>
          </p:cNvSpPr>
          <p:nvPr/>
        </p:nvSpPr>
        <p:spPr bwMode="auto">
          <a:xfrm>
            <a:off x="7175500" y="1196976"/>
            <a:ext cx="2376488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71" name="AutoShape 63"/>
          <p:cNvSpPr>
            <a:spLocks noChangeArrowheads="1"/>
          </p:cNvSpPr>
          <p:nvPr/>
        </p:nvSpPr>
        <p:spPr bwMode="auto">
          <a:xfrm>
            <a:off x="7823201" y="1989138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72" name="Oval 64"/>
          <p:cNvSpPr>
            <a:spLocks noChangeArrowheads="1"/>
          </p:cNvSpPr>
          <p:nvPr/>
        </p:nvSpPr>
        <p:spPr bwMode="auto">
          <a:xfrm rot="13243142">
            <a:off x="6959600" y="1773238"/>
            <a:ext cx="2520950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73" name="AutoShape 65"/>
          <p:cNvSpPr>
            <a:spLocks noChangeArrowheads="1"/>
          </p:cNvSpPr>
          <p:nvPr/>
        </p:nvSpPr>
        <p:spPr bwMode="auto">
          <a:xfrm>
            <a:off x="8039101" y="2205038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74" name="AutoShape 66"/>
          <p:cNvSpPr>
            <a:spLocks noChangeArrowheads="1"/>
          </p:cNvSpPr>
          <p:nvPr/>
        </p:nvSpPr>
        <p:spPr bwMode="auto">
          <a:xfrm>
            <a:off x="8255001" y="2420938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75" name="AutoShape 67"/>
          <p:cNvSpPr>
            <a:spLocks noChangeArrowheads="1"/>
          </p:cNvSpPr>
          <p:nvPr/>
        </p:nvSpPr>
        <p:spPr bwMode="auto">
          <a:xfrm>
            <a:off x="8470901" y="2133601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76" name="AutoShape 68"/>
          <p:cNvSpPr>
            <a:spLocks noChangeArrowheads="1"/>
          </p:cNvSpPr>
          <p:nvPr/>
        </p:nvSpPr>
        <p:spPr bwMode="auto">
          <a:xfrm>
            <a:off x="8543926" y="249237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77" name="AutoShape 69"/>
          <p:cNvSpPr>
            <a:spLocks noChangeArrowheads="1"/>
          </p:cNvSpPr>
          <p:nvPr/>
        </p:nvSpPr>
        <p:spPr bwMode="auto">
          <a:xfrm>
            <a:off x="8759826" y="227647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78" name="AutoShape 70"/>
          <p:cNvSpPr>
            <a:spLocks noChangeArrowheads="1"/>
          </p:cNvSpPr>
          <p:nvPr/>
        </p:nvSpPr>
        <p:spPr bwMode="auto">
          <a:xfrm>
            <a:off x="8759826" y="270827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79" name="AutoShape 71"/>
          <p:cNvSpPr>
            <a:spLocks noChangeArrowheads="1"/>
          </p:cNvSpPr>
          <p:nvPr/>
        </p:nvSpPr>
        <p:spPr bwMode="auto">
          <a:xfrm>
            <a:off x="8975726" y="249237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0" name="AutoShape 72"/>
          <p:cNvSpPr>
            <a:spLocks noChangeArrowheads="1"/>
          </p:cNvSpPr>
          <p:nvPr/>
        </p:nvSpPr>
        <p:spPr bwMode="auto">
          <a:xfrm>
            <a:off x="7464426" y="170021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1" name="AutoShape 73"/>
          <p:cNvSpPr>
            <a:spLocks noChangeArrowheads="1"/>
          </p:cNvSpPr>
          <p:nvPr/>
        </p:nvSpPr>
        <p:spPr bwMode="auto">
          <a:xfrm>
            <a:off x="7680326" y="12795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2" name="AutoShape 74"/>
          <p:cNvSpPr>
            <a:spLocks noChangeArrowheads="1"/>
          </p:cNvSpPr>
          <p:nvPr/>
        </p:nvSpPr>
        <p:spPr bwMode="auto">
          <a:xfrm>
            <a:off x="7896226" y="14954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3" name="AutoShape 75"/>
          <p:cNvSpPr>
            <a:spLocks noChangeArrowheads="1"/>
          </p:cNvSpPr>
          <p:nvPr/>
        </p:nvSpPr>
        <p:spPr bwMode="auto">
          <a:xfrm>
            <a:off x="8112126" y="17113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4" name="AutoShape 76"/>
          <p:cNvSpPr>
            <a:spLocks noChangeArrowheads="1"/>
          </p:cNvSpPr>
          <p:nvPr/>
        </p:nvSpPr>
        <p:spPr bwMode="auto">
          <a:xfrm>
            <a:off x="8328026" y="1927226"/>
            <a:ext cx="144463" cy="144463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5" name="AutoShape 77"/>
          <p:cNvSpPr>
            <a:spLocks noChangeArrowheads="1"/>
          </p:cNvSpPr>
          <p:nvPr/>
        </p:nvSpPr>
        <p:spPr bwMode="auto">
          <a:xfrm>
            <a:off x="7823201" y="1773238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6" name="AutoShape 78"/>
          <p:cNvSpPr>
            <a:spLocks noChangeArrowheads="1"/>
          </p:cNvSpPr>
          <p:nvPr/>
        </p:nvSpPr>
        <p:spPr bwMode="auto">
          <a:xfrm>
            <a:off x="8039101" y="1989138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7" name="AutoShape 79"/>
          <p:cNvSpPr>
            <a:spLocks noChangeArrowheads="1"/>
          </p:cNvSpPr>
          <p:nvPr/>
        </p:nvSpPr>
        <p:spPr bwMode="auto">
          <a:xfrm>
            <a:off x="8255001" y="2205038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8" name="AutoShape 80"/>
          <p:cNvSpPr>
            <a:spLocks noChangeArrowheads="1"/>
          </p:cNvSpPr>
          <p:nvPr/>
        </p:nvSpPr>
        <p:spPr bwMode="auto">
          <a:xfrm>
            <a:off x="7391401" y="1484313"/>
            <a:ext cx="144463" cy="144462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47889" name="Line 81"/>
          <p:cNvSpPr>
            <a:spLocks noChangeShapeType="1"/>
          </p:cNvSpPr>
          <p:nvPr/>
        </p:nvSpPr>
        <p:spPr bwMode="auto">
          <a:xfrm>
            <a:off x="2424114" y="981076"/>
            <a:ext cx="1584325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7890" name="Text Box 82"/>
          <p:cNvSpPr txBox="1">
            <a:spLocks noChangeArrowheads="1"/>
          </p:cNvSpPr>
          <p:nvPr/>
        </p:nvSpPr>
        <p:spPr bwMode="auto">
          <a:xfrm>
            <a:off x="3719513" y="2112963"/>
            <a:ext cx="1511300" cy="893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buClr>
                <a:schemeClr val="hlink"/>
              </a:buClr>
              <a:buSzPct val="70000"/>
              <a:buFont typeface="Wingdings" charset="2"/>
              <a:buNone/>
            </a:pPr>
            <a:r>
              <a:rPr kumimoji="1" lang="cs-CZ" altLang="x-none" sz="3200" b="1">
                <a:latin typeface="Arial" charset="0"/>
              </a:rPr>
              <a:t>r = -1</a:t>
            </a:r>
          </a:p>
          <a:p>
            <a:pPr eaLnBrk="0" hangingPunct="0">
              <a:buClr>
                <a:schemeClr val="hlink"/>
              </a:buClr>
              <a:buSzPct val="70000"/>
              <a:buFont typeface="Wingdings" charset="2"/>
              <a:buNone/>
            </a:pPr>
            <a:r>
              <a:rPr kumimoji="1" lang="cs-CZ" altLang="x-none" sz="2000" b="1">
                <a:latin typeface="Arial" charset="0"/>
              </a:rPr>
              <a:t>(negativní)</a:t>
            </a:r>
          </a:p>
        </p:txBody>
      </p:sp>
      <p:sp>
        <p:nvSpPr>
          <p:cNvPr id="247891" name="Text Box 83"/>
          <p:cNvSpPr txBox="1">
            <a:spLocks noChangeArrowheads="1"/>
          </p:cNvSpPr>
          <p:nvPr/>
        </p:nvSpPr>
        <p:spPr bwMode="auto">
          <a:xfrm>
            <a:off x="8183563" y="1038226"/>
            <a:ext cx="2087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buClr>
                <a:schemeClr val="hlink"/>
              </a:buClr>
              <a:buSzPct val="70000"/>
              <a:buFont typeface="Wingdings" charset="2"/>
              <a:buNone/>
            </a:pPr>
            <a:r>
              <a:rPr kumimoji="1" lang="cs-CZ" altLang="x-none" sz="2800" b="1">
                <a:latin typeface="Arial" charset="0"/>
              </a:rPr>
              <a:t>r se blíží -1</a:t>
            </a:r>
          </a:p>
        </p:txBody>
      </p:sp>
      <p:sp>
        <p:nvSpPr>
          <p:cNvPr id="247892" name="Text Box 84"/>
          <p:cNvSpPr txBox="1">
            <a:spLocks noChangeArrowheads="1"/>
          </p:cNvSpPr>
          <p:nvPr/>
        </p:nvSpPr>
        <p:spPr bwMode="auto">
          <a:xfrm>
            <a:off x="2782888" y="4781551"/>
            <a:ext cx="2087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buClr>
                <a:schemeClr val="hlink"/>
              </a:buClr>
              <a:buSzPct val="70000"/>
              <a:buFont typeface="Wingdings" charset="2"/>
              <a:buNone/>
            </a:pPr>
            <a:r>
              <a:rPr kumimoji="1" lang="cs-CZ" altLang="x-none" sz="2800" b="1">
                <a:latin typeface="Arial" charset="0"/>
              </a:rPr>
              <a:t>r se blíží 1</a:t>
            </a:r>
          </a:p>
        </p:txBody>
      </p:sp>
    </p:spTree>
    <p:extLst>
      <p:ext uri="{BB962C8B-B14F-4D97-AF65-F5344CB8AC3E}">
        <p14:creationId xmlns:p14="http://schemas.microsoft.com/office/powerpoint/2010/main" val="131281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7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7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 animBg="1"/>
      <p:bldP spid="247813" grpId="0" animBg="1"/>
      <p:bldP spid="247814" grpId="0" animBg="1"/>
      <p:bldP spid="2478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365" y="1124744"/>
            <a:ext cx="8575115" cy="5128418"/>
          </a:xfrm>
        </p:spPr>
      </p:pic>
    </p:spTree>
    <p:extLst>
      <p:ext uri="{BB962C8B-B14F-4D97-AF65-F5344CB8AC3E}">
        <p14:creationId xmlns:p14="http://schemas.microsoft.com/office/powerpoint/2010/main" val="1673775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636" y="1206475"/>
            <a:ext cx="9577916" cy="4022725"/>
          </a:xfrm>
        </p:spPr>
      </p:pic>
    </p:spTree>
    <p:extLst>
      <p:ext uri="{BB962C8B-B14F-4D97-AF65-F5344CB8AC3E}">
        <p14:creationId xmlns:p14="http://schemas.microsoft.com/office/powerpoint/2010/main" val="1393338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962151"/>
            <a:ext cx="9927772" cy="208733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altLang="x-none" sz="2400" dirty="0"/>
              <a:t>ETA koeficient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x-none" sz="2400" dirty="0"/>
          </a:p>
          <a:p>
            <a:pPr marL="0" indent="0">
              <a:spcBef>
                <a:spcPct val="0"/>
              </a:spcBef>
              <a:buNone/>
            </a:pPr>
            <a:r>
              <a:rPr lang="cs-CZ" altLang="x-none" sz="2400" dirty="0" smtClean="0"/>
              <a:t>- když </a:t>
            </a:r>
            <a:r>
              <a:rPr lang="cs-CZ" altLang="x-none" sz="2400" dirty="0">
                <a:solidFill>
                  <a:schemeClr val="tx2"/>
                </a:solidFill>
              </a:rPr>
              <a:t>závisle </a:t>
            </a:r>
            <a:r>
              <a:rPr lang="cs-CZ" altLang="x-none" sz="2400" dirty="0" smtClean="0">
                <a:solidFill>
                  <a:schemeClr val="tx2"/>
                </a:solidFill>
              </a:rPr>
              <a:t>proměnná </a:t>
            </a:r>
            <a:r>
              <a:rPr lang="cs-CZ" altLang="x-none" sz="2400" dirty="0" smtClean="0"/>
              <a:t>je </a:t>
            </a:r>
            <a:r>
              <a:rPr lang="cs-CZ" altLang="x-none" sz="2400" dirty="0"/>
              <a:t>kardinální (měřená na intervalové škále) a </a:t>
            </a:r>
          </a:p>
          <a:p>
            <a:pPr marL="0" indent="0">
              <a:buNone/>
            </a:pPr>
            <a:r>
              <a:rPr lang="cs-CZ" altLang="x-none" sz="2400" dirty="0" smtClean="0">
                <a:solidFill>
                  <a:schemeClr val="tx2"/>
                </a:solidFill>
              </a:rPr>
              <a:t>- nezávisle </a:t>
            </a:r>
            <a:r>
              <a:rPr lang="cs-CZ" altLang="x-none" sz="2400" dirty="0">
                <a:solidFill>
                  <a:schemeClr val="tx2"/>
                </a:solidFill>
              </a:rPr>
              <a:t>proměnná </a:t>
            </a:r>
            <a:r>
              <a:rPr lang="cs-CZ" altLang="x-none" sz="2400" dirty="0" smtClean="0"/>
              <a:t>je </a:t>
            </a:r>
            <a:r>
              <a:rPr lang="cs-CZ" altLang="x-none" sz="2400" dirty="0"/>
              <a:t>nominální nebo ordinální (</a:t>
            </a:r>
            <a:r>
              <a:rPr lang="cs-CZ" altLang="x-none" sz="2400" dirty="0" smtClean="0"/>
              <a:t>měřená na </a:t>
            </a:r>
            <a:r>
              <a:rPr lang="cs-CZ" altLang="x-none" sz="2400" dirty="0"/>
              <a:t>nominální nebo ordinální škále).</a:t>
            </a:r>
          </a:p>
        </p:txBody>
      </p:sp>
    </p:spTree>
    <p:extLst>
      <p:ext uri="{BB962C8B-B14F-4D97-AF65-F5344CB8AC3E}">
        <p14:creationId xmlns:p14="http://schemas.microsoft.com/office/powerpoint/2010/main" val="26699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864642"/>
            <a:ext cx="8421688" cy="692150"/>
          </a:xfrm>
        </p:spPr>
        <p:txBody>
          <a:bodyPr>
            <a:normAutofit fontScale="90000"/>
          </a:bodyPr>
          <a:lstStyle/>
          <a:p>
            <a:r>
              <a:rPr lang="cs-CZ" altLang="x-none" b="1"/>
              <a:t>TEST LINEARITY ASOCIACE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2497" y="2421334"/>
            <a:ext cx="10025743" cy="44640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altLang="x-none" sz="3000" dirty="0"/>
              <a:t>Použít kontingenční tabulku.</a:t>
            </a:r>
          </a:p>
          <a:p>
            <a:pPr>
              <a:spcBef>
                <a:spcPct val="0"/>
              </a:spcBef>
            </a:pPr>
            <a:endParaRPr lang="cs-CZ" altLang="x-none" sz="3000" dirty="0"/>
          </a:p>
          <a:p>
            <a:pPr>
              <a:spcBef>
                <a:spcPct val="0"/>
              </a:spcBef>
            </a:pPr>
            <a:r>
              <a:rPr lang="cs-CZ" altLang="x-none" sz="3000" dirty="0"/>
              <a:t>Porovnat skupinové průměry.</a:t>
            </a:r>
          </a:p>
          <a:p>
            <a:pPr>
              <a:spcBef>
                <a:spcPct val="0"/>
              </a:spcBef>
            </a:pPr>
            <a:endParaRPr lang="cs-CZ" altLang="x-none" sz="3000" dirty="0"/>
          </a:p>
          <a:p>
            <a:pPr>
              <a:spcBef>
                <a:spcPct val="0"/>
              </a:spcBef>
            </a:pPr>
            <a:r>
              <a:rPr lang="cs-CZ" altLang="x-none" sz="3000" dirty="0"/>
              <a:t>Porovnat lineární a nelineární koeficienty.</a:t>
            </a:r>
          </a:p>
          <a:p>
            <a:pPr>
              <a:spcBef>
                <a:spcPct val="0"/>
              </a:spcBef>
              <a:buFont typeface="Wingdings" charset="2"/>
              <a:buNone/>
            </a:pPr>
            <a:endParaRPr lang="cs-CZ" altLang="x-none" sz="3000" dirty="0"/>
          </a:p>
          <a:p>
            <a:pPr>
              <a:spcBef>
                <a:spcPct val="0"/>
              </a:spcBef>
            </a:pPr>
            <a:r>
              <a:rPr lang="cs-CZ" altLang="x-none" sz="3000" dirty="0"/>
              <a:t>Analyzovat </a:t>
            </a:r>
            <a:r>
              <a:rPr lang="cs-CZ" altLang="x-none" sz="3000" dirty="0" err="1"/>
              <a:t>residuály</a:t>
            </a:r>
            <a:r>
              <a:rPr lang="cs-CZ" altLang="x-none" sz="3000" dirty="0" smtClean="0"/>
              <a:t>.</a:t>
            </a:r>
            <a:endParaRPr lang="cs-CZ" altLang="x-none" sz="3000" dirty="0"/>
          </a:p>
        </p:txBody>
      </p:sp>
    </p:spTree>
    <p:extLst>
      <p:ext uri="{BB962C8B-B14F-4D97-AF65-F5344CB8AC3E}">
        <p14:creationId xmlns:p14="http://schemas.microsoft.com/office/powerpoint/2010/main" val="125043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8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00150" y="0"/>
            <a:ext cx="95758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38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634492"/>
            <a:ext cx="7729728" cy="1188720"/>
          </a:xfrm>
        </p:spPr>
        <p:txBody>
          <a:bodyPr/>
          <a:lstStyle/>
          <a:p>
            <a:r>
              <a:rPr lang="cs-CZ" dirty="0" smtClean="0"/>
              <a:t>Korelace – míry asociace</a:t>
            </a:r>
            <a:endParaRPr lang="cs-CZ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1847528" y="3063321"/>
            <a:ext cx="8113336" cy="31019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x-none" dirty="0" smtClean="0"/>
              <a:t>- Úkolem </a:t>
            </a:r>
            <a:r>
              <a:rPr lang="cs-CZ" altLang="x-none" dirty="0"/>
              <a:t>dvourozměrné analýzy nebo vícerozměrné analýzy (více proměnných) je zjistit, je-li mezi nimi prokazatelná souvislost (matematická – kterou nelze zaměnit za vztah příčiny a následku).</a:t>
            </a:r>
          </a:p>
          <a:p>
            <a:pPr marL="0" indent="0">
              <a:buNone/>
            </a:pPr>
            <a:endParaRPr lang="cs-CZ" altLang="x-none" dirty="0"/>
          </a:p>
          <a:p>
            <a:pPr marL="0" indent="0" algn="ctr">
              <a:buNone/>
            </a:pPr>
            <a:r>
              <a:rPr lang="cs-CZ" altLang="x-none" dirty="0">
                <a:solidFill>
                  <a:schemeClr val="tx1"/>
                </a:solidFill>
              </a:rPr>
              <a:t>	„Osoby s vysokoškolským vzděláním mají vyšší příjmy“. </a:t>
            </a:r>
            <a:endParaRPr lang="cs-CZ" altLang="x-none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altLang="x-none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altLang="x-none" dirty="0" smtClean="0">
                <a:solidFill>
                  <a:schemeClr val="tx1"/>
                </a:solidFill>
              </a:rPr>
              <a:t>- Prokázání </a:t>
            </a:r>
            <a:r>
              <a:rPr lang="cs-CZ" altLang="x-none" dirty="0">
                <a:solidFill>
                  <a:schemeClr val="tx1"/>
                </a:solidFill>
              </a:rPr>
              <a:t>ASOCIACE není důkazem její KAUZALITY.</a:t>
            </a:r>
            <a:r>
              <a:rPr lang="cs-CZ" altLang="x-none" sz="1600" dirty="0">
                <a:solidFill>
                  <a:schemeClr val="tx1"/>
                </a:solidFill>
              </a:rPr>
              <a:t/>
            </a:r>
            <a:br>
              <a:rPr lang="cs-CZ" altLang="x-none" sz="1600" dirty="0">
                <a:solidFill>
                  <a:schemeClr val="tx1"/>
                </a:solidFill>
              </a:rPr>
            </a:br>
            <a:r>
              <a:rPr lang="cs-CZ" altLang="x-none" sz="1600" dirty="0">
                <a:solidFill>
                  <a:schemeClr val="tx1"/>
                </a:solidFill>
              </a:rPr>
              <a:t/>
            </a:r>
            <a:br>
              <a:rPr lang="cs-CZ" altLang="x-none" sz="1600" dirty="0">
                <a:solidFill>
                  <a:schemeClr val="tx1"/>
                </a:solidFill>
              </a:rPr>
            </a:br>
            <a:r>
              <a:rPr lang="cs-CZ" altLang="x-none" sz="1600" dirty="0" smtClean="0">
                <a:solidFill>
                  <a:schemeClr val="tx1"/>
                </a:solidFill>
              </a:rPr>
              <a:t>- </a:t>
            </a:r>
            <a:r>
              <a:rPr lang="cs-CZ" altLang="x-none" dirty="0" smtClean="0">
                <a:solidFill>
                  <a:schemeClr val="tx1"/>
                </a:solidFill>
              </a:rPr>
              <a:t>Souvislost </a:t>
            </a:r>
            <a:r>
              <a:rPr lang="cs-CZ" altLang="x-none" dirty="0">
                <a:solidFill>
                  <a:schemeClr val="tx1"/>
                </a:solidFill>
              </a:rPr>
              <a:t>či vztah je vlastně </a:t>
            </a:r>
            <a:r>
              <a:rPr lang="cs-CZ" altLang="x-none" dirty="0" smtClean="0">
                <a:solidFill>
                  <a:schemeClr val="tx1"/>
                </a:solidFill>
              </a:rPr>
              <a:t>jen   </a:t>
            </a:r>
            <a:r>
              <a:rPr lang="cs-CZ" altLang="x-none" dirty="0">
                <a:solidFill>
                  <a:schemeClr val="tx1"/>
                </a:solidFill>
              </a:rPr>
              <a:t>pravděpodobnosti uhádnout správně</a:t>
            </a:r>
            <a:r>
              <a:rPr lang="cs-CZ" altLang="x-none" sz="1600" dirty="0">
                <a:solidFill>
                  <a:schemeClr val="tx1"/>
                </a:solidFill>
              </a:rPr>
              <a:t> </a:t>
            </a:r>
            <a:r>
              <a:rPr lang="cs-CZ" altLang="x-none" dirty="0">
                <a:solidFill>
                  <a:schemeClr val="tx1"/>
                </a:solidFill>
              </a:rPr>
              <a:t>stav (hodnotu) jedné proměnné na základě stavu (hodnoty) druhé proměnné.</a:t>
            </a:r>
          </a:p>
        </p:txBody>
      </p:sp>
    </p:spTree>
    <p:extLst>
      <p:ext uri="{BB962C8B-B14F-4D97-AF65-F5344CB8AC3E}">
        <p14:creationId xmlns:p14="http://schemas.microsoft.com/office/powerpoint/2010/main" val="46865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704" y="2319963"/>
            <a:ext cx="7729728" cy="1188720"/>
          </a:xfrm>
        </p:spPr>
        <p:txBody>
          <a:bodyPr/>
          <a:lstStyle/>
          <a:p>
            <a:r>
              <a:rPr lang="cs-CZ" dirty="0" smtClean="0"/>
              <a:t>R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 smtClean="0"/>
              <a:t>= </a:t>
            </a:r>
            <a:r>
              <a:rPr lang="cs-CZ" dirty="0" smtClean="0"/>
              <a:t>koeficient </a:t>
            </a:r>
            <a:r>
              <a:rPr lang="cs-CZ" dirty="0" err="1" smtClean="0"/>
              <a:t>determinance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448" y="864642"/>
            <a:ext cx="8421688" cy="692150"/>
          </a:xfrm>
        </p:spPr>
        <p:txBody>
          <a:bodyPr>
            <a:normAutofit fontScale="90000"/>
          </a:bodyPr>
          <a:lstStyle/>
          <a:p>
            <a:r>
              <a:rPr lang="cs-CZ" altLang="x-none" b="1">
                <a:solidFill>
                  <a:schemeClr val="tx1"/>
                </a:solidFill>
              </a:rPr>
              <a:t>3 PODMÍNKY KAUZALITY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4525" y="2505077"/>
            <a:ext cx="8150225" cy="2790824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charset="2"/>
              <a:buAutoNum type="arabicPeriod"/>
            </a:pPr>
            <a:r>
              <a:rPr lang="cs-CZ" altLang="x-none" dirty="0">
                <a:effectLst/>
              </a:rPr>
              <a:t>EXISTUJÍ SOUBĚŽNÉ ZMĚNY V OBOU PROMĚNNÝCH.</a:t>
            </a:r>
          </a:p>
          <a:p>
            <a:pPr marL="609600" indent="-609600">
              <a:buClr>
                <a:schemeClr val="tx1"/>
              </a:buClr>
              <a:buFont typeface="Wingdings" charset="2"/>
              <a:buAutoNum type="arabicPeriod"/>
            </a:pPr>
            <a:endParaRPr lang="cs-CZ" altLang="x-none" dirty="0">
              <a:effectLst/>
            </a:endParaRPr>
          </a:p>
          <a:p>
            <a:pPr marL="609600" indent="-609600">
              <a:buClr>
                <a:schemeClr val="tx1"/>
              </a:buClr>
              <a:buFont typeface="Wingdings" charset="2"/>
              <a:buAutoNum type="arabicPeriod"/>
            </a:pPr>
            <a:r>
              <a:rPr lang="cs-CZ" altLang="x-none" dirty="0">
                <a:effectLst/>
              </a:rPr>
              <a:t>JE VYLOUČENA EXISTENCE NĚJAKÉ DALŠÍ, VNĚJŠÍ PŘÍČINY.</a:t>
            </a:r>
          </a:p>
          <a:p>
            <a:pPr marL="609600" indent="-609600">
              <a:buClr>
                <a:schemeClr val="tx1"/>
              </a:buClr>
              <a:buFont typeface="Wingdings" charset="2"/>
              <a:buAutoNum type="arabicPeriod"/>
            </a:pPr>
            <a:endParaRPr lang="cs-CZ" altLang="x-none" dirty="0">
              <a:effectLst/>
            </a:endParaRPr>
          </a:p>
          <a:p>
            <a:pPr marL="609600" indent="-609600">
              <a:buClr>
                <a:schemeClr val="tx1"/>
              </a:buClr>
              <a:buFont typeface="Wingdings" charset="2"/>
              <a:buAutoNum type="arabicPeriod"/>
            </a:pPr>
            <a:r>
              <a:rPr lang="cs-CZ" altLang="x-none" dirty="0">
                <a:effectLst/>
              </a:rPr>
              <a:t>ZMĚNY V OBOU PROMĚNNÝCH SE OBJEVUJÍ V LOGICKÉM POŘADÍ (ROZLIŠENÍ PŘÍČINY A DŮSLEDKU).</a:t>
            </a:r>
          </a:p>
        </p:txBody>
      </p:sp>
    </p:spTree>
    <p:extLst>
      <p:ext uri="{BB962C8B-B14F-4D97-AF65-F5344CB8AC3E}">
        <p14:creationId xmlns:p14="http://schemas.microsoft.com/office/powerpoint/2010/main" val="1834874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 animBg="1"/>
      <p:bldP spid="2007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3432" y="943000"/>
            <a:ext cx="8421688" cy="685800"/>
          </a:xfrm>
        </p:spPr>
        <p:txBody>
          <a:bodyPr>
            <a:normAutofit/>
          </a:bodyPr>
          <a:lstStyle/>
          <a:p>
            <a:r>
              <a:rPr lang="cs-CZ" altLang="x-none" sz="3200" b="1"/>
              <a:t>V PŘÍPADĚ ASOCIACE ŘEŠÍME</a:t>
            </a:r>
            <a:endParaRPr lang="cs-CZ" altLang="x-none" sz="320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424" y="2590827"/>
            <a:ext cx="10519295" cy="3646485"/>
          </a:xfrm>
        </p:spPr>
        <p:txBody>
          <a:bodyPr>
            <a:noAutofit/>
          </a:bodyPr>
          <a:lstStyle/>
          <a:p>
            <a:pPr lvl="1">
              <a:spcBef>
                <a:spcPct val="0"/>
              </a:spcBef>
              <a:spcAft>
                <a:spcPct val="20000"/>
              </a:spcAft>
            </a:pPr>
            <a:r>
              <a:rPr lang="cs-CZ" altLang="x-none" sz="2800" dirty="0">
                <a:solidFill>
                  <a:schemeClr val="tx1"/>
                </a:solidFill>
              </a:rPr>
              <a:t>Zda-</a:t>
            </a:r>
            <a:r>
              <a:rPr lang="cs-CZ" altLang="x-none" sz="2800" dirty="0" err="1">
                <a:solidFill>
                  <a:schemeClr val="tx1"/>
                </a:solidFill>
              </a:rPr>
              <a:t>li</a:t>
            </a:r>
            <a:r>
              <a:rPr lang="cs-CZ" altLang="x-none" sz="2800" dirty="0">
                <a:solidFill>
                  <a:schemeClr val="tx1"/>
                </a:solidFill>
              </a:rPr>
              <a:t> vůbec </a:t>
            </a:r>
            <a:r>
              <a:rPr lang="cs-CZ" altLang="x-none" sz="2800" i="1" dirty="0">
                <a:solidFill>
                  <a:schemeClr val="tx1"/>
                </a:solidFill>
              </a:rPr>
              <a:t>existuje</a:t>
            </a:r>
            <a:r>
              <a:rPr lang="cs-CZ" altLang="x-none" sz="2800" dirty="0">
                <a:solidFill>
                  <a:schemeClr val="tx1"/>
                </a:solidFill>
              </a:rPr>
              <a:t>, či nikoliv.</a:t>
            </a:r>
          </a:p>
          <a:p>
            <a:pPr lvl="1">
              <a:spcBef>
                <a:spcPct val="0"/>
              </a:spcBef>
              <a:spcAft>
                <a:spcPct val="20000"/>
              </a:spcAft>
            </a:pPr>
            <a:r>
              <a:rPr lang="cs-CZ" altLang="x-none" sz="2800" dirty="0">
                <a:solidFill>
                  <a:schemeClr val="tx1"/>
                </a:solidFill>
              </a:rPr>
              <a:t>Zda je </a:t>
            </a:r>
            <a:r>
              <a:rPr lang="cs-CZ" altLang="x-none" sz="2800" i="1" dirty="0">
                <a:solidFill>
                  <a:schemeClr val="tx1"/>
                </a:solidFill>
              </a:rPr>
              <a:t>symetrická</a:t>
            </a:r>
            <a:r>
              <a:rPr lang="cs-CZ" altLang="x-none" sz="2800" dirty="0">
                <a:solidFill>
                  <a:schemeClr val="tx1"/>
                </a:solidFill>
              </a:rPr>
              <a:t> či </a:t>
            </a:r>
            <a:r>
              <a:rPr lang="cs-CZ" altLang="x-none" sz="2800" i="1" dirty="0">
                <a:solidFill>
                  <a:schemeClr val="tx1"/>
                </a:solidFill>
              </a:rPr>
              <a:t>nesymetrická </a:t>
            </a:r>
          </a:p>
          <a:p>
            <a:pPr lvl="1">
              <a:spcBef>
                <a:spcPct val="0"/>
              </a:spcBef>
              <a:spcAft>
                <a:spcPct val="20000"/>
              </a:spcAft>
            </a:pPr>
            <a:r>
              <a:rPr lang="cs-CZ" altLang="x-none" sz="2800" dirty="0">
                <a:solidFill>
                  <a:schemeClr val="tx1"/>
                </a:solidFill>
              </a:rPr>
              <a:t>Jaký má </a:t>
            </a:r>
            <a:r>
              <a:rPr lang="cs-CZ" altLang="x-none" sz="2800" i="1" dirty="0">
                <a:solidFill>
                  <a:schemeClr val="tx1"/>
                </a:solidFill>
              </a:rPr>
              <a:t>směr:</a:t>
            </a:r>
            <a:r>
              <a:rPr lang="cs-CZ" altLang="x-none" sz="2800" dirty="0">
                <a:solidFill>
                  <a:schemeClr val="tx1"/>
                </a:solidFill>
              </a:rPr>
              <a:t> je-li pozitivní, či negativní</a:t>
            </a:r>
          </a:p>
          <a:p>
            <a:pPr lvl="1">
              <a:spcBef>
                <a:spcPct val="0"/>
              </a:spcBef>
              <a:spcAft>
                <a:spcPct val="20000"/>
              </a:spcAft>
            </a:pPr>
            <a:r>
              <a:rPr lang="cs-CZ" altLang="x-none" sz="2800" dirty="0">
                <a:solidFill>
                  <a:schemeClr val="tx1"/>
                </a:solidFill>
              </a:rPr>
              <a:t>Jakou má </a:t>
            </a:r>
            <a:r>
              <a:rPr lang="cs-CZ" altLang="x-none" sz="2800" i="1" dirty="0">
                <a:solidFill>
                  <a:schemeClr val="tx1"/>
                </a:solidFill>
              </a:rPr>
              <a:t>sílu </a:t>
            </a:r>
            <a:r>
              <a:rPr lang="cs-CZ" altLang="x-none" sz="2800" dirty="0">
                <a:solidFill>
                  <a:schemeClr val="tx1"/>
                </a:solidFill>
              </a:rPr>
              <a:t>(</a:t>
            </a:r>
            <a:r>
              <a:rPr lang="cs-CZ" altLang="x-none" sz="2800" i="1" dirty="0">
                <a:solidFill>
                  <a:schemeClr val="tx1"/>
                </a:solidFill>
              </a:rPr>
              <a:t>těsnost</a:t>
            </a:r>
            <a:r>
              <a:rPr lang="cs-CZ" altLang="x-none" sz="2800" dirty="0">
                <a:solidFill>
                  <a:schemeClr val="tx1"/>
                </a:solidFill>
              </a:rPr>
              <a:t>): Do jaké míry rozložení variant jedné proměnné určuje rozložení variant druhé proměnné (rozdíly párového výskytu jednotlivých variant proměnných).</a:t>
            </a:r>
          </a:p>
          <a:p>
            <a:pPr lvl="1">
              <a:spcBef>
                <a:spcPct val="0"/>
              </a:spcBef>
              <a:spcAft>
                <a:spcPct val="20000"/>
              </a:spcAft>
            </a:pPr>
            <a:r>
              <a:rPr lang="cs-CZ" altLang="x-none" sz="2800" dirty="0">
                <a:solidFill>
                  <a:schemeClr val="tx1"/>
                </a:solidFill>
              </a:rPr>
              <a:t>Jakou má </a:t>
            </a:r>
            <a:r>
              <a:rPr lang="cs-CZ" altLang="x-none" sz="2800" i="1" dirty="0">
                <a:solidFill>
                  <a:schemeClr val="tx1"/>
                </a:solidFill>
              </a:rPr>
              <a:t>povahu</a:t>
            </a:r>
            <a:r>
              <a:rPr lang="cs-CZ" altLang="x-none" sz="2800" dirty="0">
                <a:solidFill>
                  <a:schemeClr val="tx1"/>
                </a:solidFill>
              </a:rPr>
              <a:t>: je-li monotónní (lineární) či jiného druhu.</a:t>
            </a:r>
          </a:p>
          <a:p>
            <a:pPr lvl="1">
              <a:buFontTx/>
              <a:buNone/>
            </a:pPr>
            <a:r>
              <a:rPr lang="cs-CZ" altLang="x-none" sz="2800" dirty="0" smtClean="0">
                <a:solidFill>
                  <a:schemeClr val="tx1"/>
                </a:solidFill>
              </a:rPr>
              <a:t>+ Určujeme </a:t>
            </a:r>
            <a:r>
              <a:rPr lang="cs-CZ" altLang="x-none" sz="2800" dirty="0">
                <a:solidFill>
                  <a:schemeClr val="tx1"/>
                </a:solidFill>
              </a:rPr>
              <a:t>i významnost (když máme reprezentativní výběrové soubory).</a:t>
            </a:r>
          </a:p>
        </p:txBody>
      </p:sp>
    </p:spTree>
    <p:extLst>
      <p:ext uri="{BB962C8B-B14F-4D97-AF65-F5344CB8AC3E}">
        <p14:creationId xmlns:p14="http://schemas.microsoft.com/office/powerpoint/2010/main" val="87108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980083"/>
            <a:ext cx="8421688" cy="720725"/>
          </a:xfrm>
        </p:spPr>
        <p:txBody>
          <a:bodyPr>
            <a:noAutofit/>
          </a:bodyPr>
          <a:lstStyle/>
          <a:p>
            <a:r>
              <a:rPr lang="cs-CZ" altLang="x-none" sz="3600" dirty="0"/>
              <a:t>SÍLA ASOCIACE</a:t>
            </a:r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60400" y="1864123"/>
            <a:ext cx="11340256" cy="5021261"/>
          </a:xfrm>
        </p:spPr>
        <p:txBody>
          <a:bodyPr>
            <a:normAutofit lnSpcReduction="10000"/>
          </a:bodyPr>
          <a:lstStyle/>
          <a:p>
            <a:pPr lvl="1" indent="-563563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x-none" sz="2000" dirty="0"/>
              <a:t>Měří statistické koeficienty asociace. </a:t>
            </a:r>
          </a:p>
          <a:p>
            <a:pPr lvl="1" indent="-563563">
              <a:lnSpc>
                <a:spcPct val="80000"/>
              </a:lnSpc>
              <a:spcBef>
                <a:spcPct val="0"/>
              </a:spcBef>
              <a:buNone/>
            </a:pPr>
            <a:endParaRPr lang="cs-CZ" altLang="x-none" sz="2000" dirty="0"/>
          </a:p>
          <a:p>
            <a:pPr lvl="1" indent="-563563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x-none" sz="2000" dirty="0"/>
              <a:t>Použití konkrétních koeficientů je určeno:</a:t>
            </a:r>
          </a:p>
          <a:p>
            <a:pPr lvl="1" indent="-563563">
              <a:lnSpc>
                <a:spcPct val="80000"/>
              </a:lnSpc>
              <a:spcBef>
                <a:spcPct val="0"/>
              </a:spcBef>
              <a:buNone/>
            </a:pPr>
            <a:endParaRPr lang="cs-CZ" altLang="x-none" sz="2000" dirty="0"/>
          </a:p>
          <a:p>
            <a:pPr lvl="2" indent="-563563">
              <a:lnSpc>
                <a:spcPct val="80000"/>
              </a:lnSpc>
              <a:spcBef>
                <a:spcPts val="0"/>
              </a:spcBef>
              <a:spcAft>
                <a:spcPct val="20000"/>
              </a:spcAft>
            </a:pPr>
            <a:r>
              <a:rPr lang="cs-CZ" altLang="x-none" sz="2000" dirty="0"/>
              <a:t>Úrovní měření.</a:t>
            </a:r>
          </a:p>
          <a:p>
            <a:pPr lvl="2" indent="-563563">
              <a:lnSpc>
                <a:spcPct val="80000"/>
              </a:lnSpc>
              <a:spcBef>
                <a:spcPts val="0"/>
              </a:spcBef>
              <a:spcAft>
                <a:spcPct val="20000"/>
              </a:spcAft>
            </a:pPr>
            <a:r>
              <a:rPr lang="cs-CZ" altLang="x-none" sz="2000" dirty="0"/>
              <a:t>Velikostí či tvarem kontingenční tabulky.</a:t>
            </a:r>
          </a:p>
          <a:p>
            <a:pPr lvl="2" indent="-563563">
              <a:lnSpc>
                <a:spcPct val="80000"/>
              </a:lnSpc>
              <a:spcBef>
                <a:spcPts val="0"/>
              </a:spcBef>
              <a:spcAft>
                <a:spcPct val="20000"/>
              </a:spcAft>
            </a:pPr>
            <a:r>
              <a:rPr lang="cs-CZ" altLang="x-none" sz="2000" dirty="0"/>
              <a:t>Linearitou či nelinearitou vztahu.</a:t>
            </a:r>
          </a:p>
          <a:p>
            <a:pPr lvl="2" indent="-563563">
              <a:lnSpc>
                <a:spcPct val="80000"/>
              </a:lnSpc>
              <a:spcBef>
                <a:spcPts val="0"/>
              </a:spcBef>
              <a:spcAft>
                <a:spcPct val="20000"/>
              </a:spcAft>
            </a:pPr>
            <a:r>
              <a:rPr lang="cs-CZ" altLang="x-none" sz="2000" dirty="0"/>
              <a:t>Symetrií či asymetrií vztahu</a:t>
            </a:r>
            <a:r>
              <a:rPr lang="cs-CZ" altLang="x-none" sz="2000" dirty="0" smtClean="0"/>
              <a:t>.</a:t>
            </a:r>
          </a:p>
          <a:p>
            <a:pPr lvl="1" indent="-563563">
              <a:lnSpc>
                <a:spcPct val="80000"/>
              </a:lnSpc>
              <a:spcAft>
                <a:spcPct val="20000"/>
              </a:spcAft>
            </a:pPr>
            <a:endParaRPr lang="cs-CZ" altLang="x-none" sz="2000" dirty="0"/>
          </a:p>
          <a:p>
            <a:pPr marL="0" lvl="1" indent="0">
              <a:lnSpc>
                <a:spcPct val="80000"/>
              </a:lnSpc>
              <a:spcAft>
                <a:spcPct val="20000"/>
              </a:spcAft>
              <a:buNone/>
            </a:pPr>
            <a:r>
              <a:rPr lang="cs-CZ" altLang="x-none" sz="2000" dirty="0"/>
              <a:t>Pro každou úroveň měření  (nominální, ordinální a kardinální) jsou určeny zvláštní koeficienty. </a:t>
            </a:r>
            <a:endParaRPr lang="cs-CZ" altLang="x-none" sz="2000" dirty="0" smtClean="0"/>
          </a:p>
          <a:p>
            <a:pPr>
              <a:buFont typeface="Wingdings" charset="2"/>
              <a:buNone/>
            </a:pPr>
            <a:endParaRPr lang="cs-CZ" altLang="x-none" sz="300" dirty="0" smtClean="0"/>
          </a:p>
          <a:p>
            <a:pPr>
              <a:buFont typeface="Wingdings" charset="2"/>
              <a:buNone/>
            </a:pPr>
            <a:r>
              <a:rPr lang="cs-CZ" altLang="x-none" sz="1900" b="1" u="sng" dirty="0" smtClean="0"/>
              <a:t>Hodnoty </a:t>
            </a:r>
            <a:r>
              <a:rPr lang="cs-CZ" altLang="x-none" sz="1900" b="1" u="sng" dirty="0"/>
              <a:t>koeficientů se většinou pohybují v intervalech</a:t>
            </a:r>
            <a:r>
              <a:rPr lang="cs-CZ" altLang="x-none" sz="1900" b="1" u="sng" dirty="0" smtClean="0"/>
              <a:t>:</a:t>
            </a:r>
            <a:endParaRPr lang="cs-CZ" altLang="x-none" b="1" u="sng" dirty="0"/>
          </a:p>
          <a:p>
            <a:pPr>
              <a:buFont typeface="Wingdings" charset="2"/>
              <a:buNone/>
            </a:pPr>
            <a:r>
              <a:rPr lang="cs-CZ" altLang="x-none" sz="2100" dirty="0" smtClean="0">
                <a:solidFill>
                  <a:schemeClr val="tx1"/>
                </a:solidFill>
              </a:rPr>
              <a:t>	&lt;</a:t>
            </a:r>
            <a:r>
              <a:rPr lang="cs-CZ" altLang="x-none" sz="2100" dirty="0">
                <a:solidFill>
                  <a:schemeClr val="tx1"/>
                </a:solidFill>
              </a:rPr>
              <a:t>0;1&gt; K</a:t>
            </a:r>
            <a:r>
              <a:rPr lang="cs-CZ" altLang="x-none" sz="2100" dirty="0"/>
              <a:t>oeficient vypovídá o síle tohoto vztahu, ne o jeho směru </a:t>
            </a:r>
            <a:r>
              <a:rPr lang="cs-CZ" altLang="x-none" sz="2100" dirty="0" smtClean="0"/>
              <a:t>(u </a:t>
            </a:r>
            <a:r>
              <a:rPr lang="cs-CZ" altLang="x-none" sz="2100" dirty="0"/>
              <a:t>nominálního znaku nemá směr žádný smysl).</a:t>
            </a:r>
          </a:p>
          <a:p>
            <a:pPr marL="0" lvl="1" indent="0">
              <a:lnSpc>
                <a:spcPct val="80000"/>
              </a:lnSpc>
              <a:spcAft>
                <a:spcPct val="20000"/>
              </a:spcAft>
              <a:buNone/>
            </a:pPr>
            <a:endParaRPr lang="cs-CZ" altLang="x-none" sz="2000" dirty="0"/>
          </a:p>
          <a:p>
            <a:pPr marL="0" lvl="1" indent="0">
              <a:lnSpc>
                <a:spcPct val="80000"/>
              </a:lnSpc>
              <a:spcAft>
                <a:spcPct val="20000"/>
              </a:spcAft>
              <a:buNone/>
            </a:pPr>
            <a:r>
              <a:rPr lang="cs-CZ" altLang="x-none" sz="2000" dirty="0" smtClean="0">
                <a:solidFill>
                  <a:schemeClr val="tx1"/>
                </a:solidFill>
              </a:rPr>
              <a:t>&lt;-</a:t>
            </a:r>
            <a:r>
              <a:rPr lang="cs-CZ" altLang="x-none" sz="2000" dirty="0">
                <a:solidFill>
                  <a:schemeClr val="tx1"/>
                </a:solidFill>
              </a:rPr>
              <a:t>1;+1&gt; Koeficient vypovídá o síle tohoto vztahu, znaménko o jeho směru (ordinální a kardinální proměnné).</a:t>
            </a:r>
          </a:p>
          <a:p>
            <a:pPr marL="0" lvl="1" indent="0">
              <a:lnSpc>
                <a:spcPct val="80000"/>
              </a:lnSpc>
              <a:spcAft>
                <a:spcPct val="20000"/>
              </a:spcAft>
              <a:buNone/>
            </a:pPr>
            <a:endParaRPr lang="cs-CZ" altLang="x-none" sz="2000" dirty="0"/>
          </a:p>
        </p:txBody>
      </p:sp>
    </p:spTree>
    <p:extLst>
      <p:ext uri="{BB962C8B-B14F-4D97-AF65-F5344CB8AC3E}">
        <p14:creationId xmlns:p14="http://schemas.microsoft.com/office/powerpoint/2010/main" val="98678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978" name="Object 2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847850" y="1268414"/>
          <a:ext cx="8496300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kument" r:id="rId3" imgW="4200480" imgH="2994840" progId="Word.Document.8">
                  <p:embed/>
                </p:oleObj>
              </mc:Choice>
              <mc:Fallback>
                <p:oleObj name="dokument" r:id="rId3" imgW="4200480" imgH="29948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268414"/>
                        <a:ext cx="8496300" cy="540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979" name="Oval 3"/>
          <p:cNvSpPr>
            <a:spLocks noChangeArrowheads="1"/>
          </p:cNvSpPr>
          <p:nvPr/>
        </p:nvSpPr>
        <p:spPr bwMode="auto">
          <a:xfrm>
            <a:off x="1992314" y="2133600"/>
            <a:ext cx="1582737" cy="431800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54980" name="Oval 4"/>
          <p:cNvSpPr>
            <a:spLocks noChangeArrowheads="1"/>
          </p:cNvSpPr>
          <p:nvPr/>
        </p:nvSpPr>
        <p:spPr bwMode="auto">
          <a:xfrm>
            <a:off x="2063750" y="4221163"/>
            <a:ext cx="1582738" cy="431800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54981" name="Oval 5"/>
          <p:cNvSpPr>
            <a:spLocks noChangeArrowheads="1"/>
          </p:cNvSpPr>
          <p:nvPr/>
        </p:nvSpPr>
        <p:spPr bwMode="auto">
          <a:xfrm>
            <a:off x="5737225" y="2190750"/>
            <a:ext cx="1582738" cy="393700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54982" name="Text Box 6"/>
          <p:cNvSpPr txBox="1">
            <a:spLocks noChangeArrowheads="1"/>
          </p:cNvSpPr>
          <p:nvPr/>
        </p:nvSpPr>
        <p:spPr bwMode="auto">
          <a:xfrm>
            <a:off x="4151314" y="404813"/>
            <a:ext cx="5761037" cy="519112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hlink"/>
              </a:buClr>
              <a:buSzPct val="70000"/>
              <a:buFont typeface="Wingdings" charset="2"/>
              <a:buNone/>
            </a:pPr>
            <a:r>
              <a:rPr kumimoji="1" lang="cs-CZ" altLang="x-none" sz="2800" b="1">
                <a:latin typeface="Arial" charset="0"/>
              </a:rPr>
              <a:t>ukrývá i Spearmanův koeficient</a:t>
            </a:r>
          </a:p>
        </p:txBody>
      </p:sp>
      <p:sp>
        <p:nvSpPr>
          <p:cNvPr id="254983" name="Oval 7"/>
          <p:cNvSpPr>
            <a:spLocks noChangeArrowheads="1"/>
          </p:cNvSpPr>
          <p:nvPr/>
        </p:nvSpPr>
        <p:spPr bwMode="auto">
          <a:xfrm>
            <a:off x="6030914" y="1692275"/>
            <a:ext cx="1582737" cy="431800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54984" name="AutoShape 8"/>
          <p:cNvSpPr>
            <a:spLocks noChangeArrowheads="1"/>
          </p:cNvSpPr>
          <p:nvPr/>
        </p:nvSpPr>
        <p:spPr bwMode="auto">
          <a:xfrm>
            <a:off x="6672264" y="908051"/>
            <a:ext cx="287337" cy="792163"/>
          </a:xfrm>
          <a:prstGeom prst="downArrow">
            <a:avLst>
              <a:gd name="adj1" fmla="val 50000"/>
              <a:gd name="adj2" fmla="val 68923"/>
            </a:avLst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839082"/>
            <a:ext cx="8421688" cy="1005742"/>
          </a:xfrm>
        </p:spPr>
        <p:txBody>
          <a:bodyPr>
            <a:normAutofit/>
          </a:bodyPr>
          <a:lstStyle/>
          <a:p>
            <a:r>
              <a:rPr lang="cs-CZ" altLang="x-none" sz="3600" b="1"/>
              <a:t>HODNOTA KOEFICIENTU ASOCIACE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52600" y="1704976"/>
            <a:ext cx="8534400" cy="4543425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cs-CZ" altLang="x-none" sz="4000" b="1"/>
              <a:t>	</a:t>
            </a:r>
          </a:p>
          <a:p>
            <a:pPr>
              <a:buFont typeface="Wingdings" charset="2"/>
              <a:buNone/>
            </a:pPr>
            <a:endParaRPr lang="cs-CZ" altLang="x-none" sz="4000" b="1"/>
          </a:p>
          <a:p>
            <a:endParaRPr lang="cs-CZ" altLang="x-none"/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88144" y="3813366"/>
            <a:ext cx="10663311" cy="163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buSzPct val="85000"/>
              <a:buFont typeface="Wingdings" charset="2"/>
              <a:buChar char="u"/>
            </a:pPr>
            <a:r>
              <a:rPr kumimoji="1" lang="cs-CZ" altLang="x-none" sz="2000" dirty="0">
                <a:latin typeface="Arial" charset="0"/>
              </a:rPr>
              <a:t> Nulová hodnota </a:t>
            </a:r>
            <a:r>
              <a:rPr kumimoji="1" lang="cs-CZ" altLang="x-none" sz="2000" u="sng" dirty="0">
                <a:latin typeface="Arial" charset="0"/>
              </a:rPr>
              <a:t>obvykle</a:t>
            </a:r>
            <a:r>
              <a:rPr kumimoji="1" lang="cs-CZ" altLang="x-none" sz="2000" dirty="0">
                <a:latin typeface="Arial" charset="0"/>
              </a:rPr>
              <a:t> znamená, že </a:t>
            </a:r>
            <a:r>
              <a:rPr kumimoji="1" lang="cs-CZ" altLang="x-none" sz="2000" dirty="0" smtClean="0">
                <a:latin typeface="Arial" charset="0"/>
              </a:rPr>
              <a:t>vztah </a:t>
            </a:r>
            <a:r>
              <a:rPr kumimoji="1" lang="cs-CZ" altLang="x-none" sz="2000" dirty="0">
                <a:latin typeface="Arial" charset="0"/>
              </a:rPr>
              <a:t>neexistuje. </a:t>
            </a:r>
          </a:p>
          <a:p>
            <a:pPr lvl="1" eaLnBrk="0" hangingPunct="0">
              <a:buSzPct val="85000"/>
              <a:buFont typeface="Wingdings" charset="2"/>
              <a:buNone/>
            </a:pPr>
            <a:endParaRPr kumimoji="1" lang="cs-CZ" altLang="x-none" sz="2000" dirty="0">
              <a:latin typeface="Arial" charset="0"/>
            </a:endParaRPr>
          </a:p>
          <a:p>
            <a:pPr eaLnBrk="0" hangingPunct="0">
              <a:buSzPct val="85000"/>
              <a:buFont typeface="Wingdings" charset="2"/>
              <a:buChar char="u"/>
            </a:pPr>
            <a:r>
              <a:rPr kumimoji="1" lang="cs-CZ" altLang="x-none" sz="2000" dirty="0">
                <a:latin typeface="Arial" charset="0"/>
              </a:rPr>
              <a:t> Někdy ovšem je to jen výraz toho, že </a:t>
            </a:r>
            <a:r>
              <a:rPr kumimoji="1" lang="cs-CZ" altLang="x-none" sz="2000" dirty="0" smtClean="0">
                <a:latin typeface="Arial" charset="0"/>
              </a:rPr>
              <a:t>vztah </a:t>
            </a:r>
            <a:r>
              <a:rPr kumimoji="1" lang="cs-CZ" altLang="x-none" sz="2000" dirty="0">
                <a:latin typeface="Arial" charset="0"/>
              </a:rPr>
              <a:t>není lineární.</a:t>
            </a:r>
          </a:p>
          <a:p>
            <a:pPr lvl="1" eaLnBrk="0" hangingPunct="0">
              <a:buSzPct val="85000"/>
              <a:buFont typeface="Wingdings" charset="2"/>
              <a:buNone/>
            </a:pPr>
            <a:endParaRPr kumimoji="1" lang="cs-CZ" altLang="x-none" sz="2000" dirty="0">
              <a:latin typeface="Arial" charset="0"/>
            </a:endParaRPr>
          </a:p>
          <a:p>
            <a:pPr eaLnBrk="0" hangingPunct="0">
              <a:buSzPct val="85000"/>
              <a:buFont typeface="Wingdings" charset="2"/>
              <a:buChar char="u"/>
            </a:pPr>
            <a:r>
              <a:rPr kumimoji="1" lang="cs-CZ" altLang="x-none" sz="2000" dirty="0">
                <a:latin typeface="Arial" charset="0"/>
              </a:rPr>
              <a:t> Hodnota 1,00 znamená perfektní vztah.</a:t>
            </a:r>
          </a:p>
        </p:txBody>
      </p:sp>
    </p:spTree>
    <p:extLst>
      <p:ext uri="{BB962C8B-B14F-4D97-AF65-F5344CB8AC3E}">
        <p14:creationId xmlns:p14="http://schemas.microsoft.com/office/powerpoint/2010/main" val="88387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983432" y="548680"/>
            <a:ext cx="10441160" cy="1727200"/>
          </a:xfrm>
        </p:spPr>
        <p:txBody>
          <a:bodyPr>
            <a:normAutofit/>
          </a:bodyPr>
          <a:lstStyle/>
          <a:p>
            <a:r>
              <a:rPr lang="cs-CZ" altLang="x-none" sz="3600" b="1" dirty="0"/>
              <a:t>KOEFICIENTY </a:t>
            </a:r>
            <a:r>
              <a:rPr lang="cs-CZ" altLang="x-none" sz="3600" b="1" dirty="0" smtClean="0"/>
              <a:t>PRO </a:t>
            </a:r>
            <a:r>
              <a:rPr lang="cs-CZ" altLang="x-none" sz="3600" b="1" dirty="0"/>
              <a:t>NOMINÁLNÍ PROMĚNNÉ</a:t>
            </a:r>
            <a:br>
              <a:rPr lang="cs-CZ" altLang="x-none" sz="3600" b="1" dirty="0"/>
            </a:br>
            <a:r>
              <a:rPr lang="cs-CZ" altLang="x-none" sz="3600" b="1" dirty="0"/>
              <a:t> ZALOŽENÉ NA CHÍ</a:t>
            </a:r>
            <a:r>
              <a:rPr lang="cs-CZ" altLang="x-none" sz="3600" b="1" baseline="30000" dirty="0"/>
              <a:t>2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7286" y="3388906"/>
            <a:ext cx="11157306" cy="3280454"/>
          </a:xfrm>
        </p:spPr>
        <p:txBody>
          <a:bodyPr/>
          <a:lstStyle/>
          <a:p>
            <a:pPr>
              <a:spcBef>
                <a:spcPct val="0"/>
              </a:spcBef>
              <a:buFont typeface="Wingdings" charset="2"/>
              <a:buNone/>
            </a:pPr>
            <a:r>
              <a:rPr lang="cs-CZ" altLang="x-none" dirty="0"/>
              <a:t>	- </a:t>
            </a:r>
            <a:r>
              <a:rPr lang="cs-CZ" altLang="x-none" dirty="0" err="1"/>
              <a:t>Phi</a:t>
            </a:r>
            <a:r>
              <a:rPr lang="cs-CZ" altLang="x-none" dirty="0"/>
              <a:t>: Pro tabulky 2x2, u větších může </a:t>
            </a:r>
            <a:r>
              <a:rPr lang="cs-CZ" altLang="x-none" dirty="0" smtClean="0"/>
              <a:t>nabývat </a:t>
            </a:r>
            <a:r>
              <a:rPr lang="cs-CZ" altLang="x-none" dirty="0"/>
              <a:t>hodnot nad 1,00.</a:t>
            </a:r>
          </a:p>
          <a:p>
            <a:pPr>
              <a:spcBef>
                <a:spcPct val="0"/>
              </a:spcBef>
              <a:buFont typeface="Wingdings" charset="2"/>
              <a:buNone/>
            </a:pPr>
            <a:endParaRPr lang="cs-CZ" altLang="x-none" dirty="0"/>
          </a:p>
          <a:p>
            <a:pPr lvl="1">
              <a:spcBef>
                <a:spcPct val="0"/>
              </a:spcBef>
            </a:pPr>
            <a:r>
              <a:rPr lang="cs-CZ" altLang="x-none" sz="3200" dirty="0"/>
              <a:t>C: </a:t>
            </a:r>
            <a:r>
              <a:rPr lang="cs-CZ" altLang="x-none" sz="3200" dirty="0" err="1"/>
              <a:t>Pearsonův</a:t>
            </a:r>
            <a:r>
              <a:rPr lang="cs-CZ" altLang="x-none" sz="3200" dirty="0"/>
              <a:t> koeficient </a:t>
            </a:r>
            <a:r>
              <a:rPr lang="cs-CZ" altLang="x-none" sz="3200" dirty="0" smtClean="0"/>
              <a:t>kontingence. Nabývá </a:t>
            </a:r>
            <a:r>
              <a:rPr lang="cs-CZ" altLang="x-none" sz="3200" dirty="0"/>
              <a:t>hodnot &lt;0;1&gt;.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cs-CZ" altLang="x-none" sz="3200" dirty="0"/>
          </a:p>
          <a:p>
            <a:pPr lvl="1">
              <a:spcBef>
                <a:spcPct val="0"/>
              </a:spcBef>
            </a:pPr>
            <a:r>
              <a:rPr lang="cs-CZ" altLang="x-none" sz="3200" dirty="0" err="1"/>
              <a:t>Cramer</a:t>
            </a:r>
            <a:r>
              <a:rPr lang="en-US" altLang="x-none" sz="3200" dirty="0"/>
              <a:t>’s V</a:t>
            </a:r>
            <a:r>
              <a:rPr lang="cs-CZ" altLang="x-none" sz="3200" dirty="0"/>
              <a:t>:</a:t>
            </a:r>
            <a:r>
              <a:rPr lang="en-US" altLang="x-none" sz="3200" dirty="0"/>
              <a:t> </a:t>
            </a:r>
            <a:r>
              <a:rPr lang="cs-CZ" altLang="x-none" sz="3200" dirty="0"/>
              <a:t>Pro větší tabulky </a:t>
            </a:r>
            <a:r>
              <a:rPr lang="cs-CZ" altLang="x-none" sz="3200" dirty="0" smtClean="0"/>
              <a:t>(</a:t>
            </a:r>
            <a:r>
              <a:rPr lang="cs-CZ" altLang="x-none" sz="3200" dirty="0"/>
              <a:t>u tabulky 2x2 je identický s </a:t>
            </a:r>
            <a:r>
              <a:rPr lang="cs-CZ" altLang="x-none" sz="3200" dirty="0" err="1"/>
              <a:t>Phi</a:t>
            </a:r>
            <a:r>
              <a:rPr lang="en-US" altLang="x-none" sz="3200" dirty="0"/>
              <a:t>)</a:t>
            </a:r>
            <a:r>
              <a:rPr lang="cs-CZ" altLang="x-none" sz="3200" dirty="0"/>
              <a:t>.</a:t>
            </a:r>
          </a:p>
          <a:p>
            <a:pPr>
              <a:spcBef>
                <a:spcPct val="0"/>
              </a:spcBef>
              <a:buFont typeface="Wingdings" charset="2"/>
              <a:buNone/>
            </a:pPr>
            <a:endParaRPr lang="cs-CZ" altLang="x-none" dirty="0"/>
          </a:p>
        </p:txBody>
      </p:sp>
    </p:spTree>
    <p:extLst>
      <p:ext uri="{BB962C8B-B14F-4D97-AF65-F5344CB8AC3E}">
        <p14:creationId xmlns:p14="http://schemas.microsoft.com/office/powerpoint/2010/main" val="116147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4525" y="333376"/>
            <a:ext cx="8421688" cy="2303463"/>
          </a:xfrm>
        </p:spPr>
        <p:txBody>
          <a:bodyPr>
            <a:normAutofit/>
          </a:bodyPr>
          <a:lstStyle/>
          <a:p>
            <a:r>
              <a:rPr lang="cs-CZ" altLang="x-none" sz="3600" dirty="0"/>
              <a:t>KOEFICIENTY </a:t>
            </a:r>
            <a:br>
              <a:rPr lang="cs-CZ" altLang="x-none" sz="3600" dirty="0"/>
            </a:br>
            <a:r>
              <a:rPr lang="cs-CZ" altLang="x-none" sz="3600" dirty="0"/>
              <a:t>PRO NOMINÁLNÍ PROMĚNNÉ</a:t>
            </a:r>
            <a:br>
              <a:rPr lang="cs-CZ" altLang="x-none" sz="3600" dirty="0"/>
            </a:br>
            <a:r>
              <a:rPr lang="cs-CZ" altLang="x-none" sz="3600" dirty="0"/>
              <a:t> ZALOŽENÉ NA PROPORCIÁLNÍ REDUKCI CHYBY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8805" y="3772512"/>
            <a:ext cx="10691447" cy="3743325"/>
          </a:xfrm>
        </p:spPr>
        <p:txBody>
          <a:bodyPr/>
          <a:lstStyle/>
          <a:p>
            <a:pPr lvl="1">
              <a:spcBef>
                <a:spcPct val="0"/>
              </a:spcBef>
              <a:spcAft>
                <a:spcPct val="20000"/>
              </a:spcAft>
            </a:pPr>
            <a:r>
              <a:rPr lang="cs-CZ" altLang="x-none" sz="3200" dirty="0"/>
              <a:t>Symetrické LAMBDA.</a:t>
            </a:r>
          </a:p>
          <a:p>
            <a:pPr lvl="1">
              <a:spcBef>
                <a:spcPct val="0"/>
              </a:spcBef>
              <a:spcAft>
                <a:spcPct val="20000"/>
              </a:spcAft>
            </a:pPr>
            <a:r>
              <a:rPr lang="cs-CZ" altLang="x-none" sz="3200" dirty="0"/>
              <a:t>Asymetrické LAMBDA. Hodnota závisí na tom, která proměnná predikuje druhou proměnnou. </a:t>
            </a:r>
          </a:p>
          <a:p>
            <a:pPr>
              <a:spcBef>
                <a:spcPct val="0"/>
              </a:spcBef>
              <a:spcAft>
                <a:spcPct val="20000"/>
              </a:spcAft>
              <a:buFont typeface="Wingdings" charset="2"/>
              <a:buNone/>
            </a:pPr>
            <a:endParaRPr lang="cs-CZ" altLang="x-none" dirty="0"/>
          </a:p>
        </p:txBody>
      </p:sp>
    </p:spTree>
    <p:extLst>
      <p:ext uri="{BB962C8B-B14F-4D97-AF65-F5344CB8AC3E}">
        <p14:creationId xmlns:p14="http://schemas.microsoft.com/office/powerpoint/2010/main" val="34289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1566889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2012-05-23T08:44:00+00:00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TP102901017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836753</LocLastLocAttemptVersionLookup>
    <IsSearchable xmlns="4873beb7-5857-4685-be1f-d57550cc96cc">true</IsSearchable>
    <TemplateTemplateType xmlns="4873beb7-5857-4685-be1f-d57550cc96cc">PowerPoint Design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REDMOND\v-anij</DisplayName>
        <AccountId>2469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B5C6E15-39DC-470B-9445-F754B9458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098515-0C12-46CF-BC7C-69B4A13CD5FA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4873beb7-5857-4685-be1f-d57550cc96c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2125</TotalTime>
  <Words>632</Words>
  <Application>Microsoft Office PowerPoint</Application>
  <PresentationFormat>Širokoúhlá obrazovka</PresentationFormat>
  <Paragraphs>124</Paragraphs>
  <Slides>20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Candara</vt:lpstr>
      <vt:lpstr>Tw Cen MT</vt:lpstr>
      <vt:lpstr>Tw Cen MT Condensed</vt:lpstr>
      <vt:lpstr>Verdana</vt:lpstr>
      <vt:lpstr>Wingdings</vt:lpstr>
      <vt:lpstr>Wingdings 3</vt:lpstr>
      <vt:lpstr>Integral</vt:lpstr>
      <vt:lpstr>dokument</vt:lpstr>
      <vt:lpstr>Míry asociace, korelace</vt:lpstr>
      <vt:lpstr>Korelace – míry asociace</vt:lpstr>
      <vt:lpstr>3 PODMÍNKY KAUZALITY</vt:lpstr>
      <vt:lpstr>V PŘÍPADĚ ASOCIACE ŘEŠÍME</vt:lpstr>
      <vt:lpstr>SÍLA ASOCIACE</vt:lpstr>
      <vt:lpstr>Prezentace aplikace PowerPoint</vt:lpstr>
      <vt:lpstr>HODNOTA KOEFICIENTU ASOCIACE</vt:lpstr>
      <vt:lpstr>KOEFICIENTY PRO NOMINÁLNÍ PROMĚNNÉ  ZALOŽENÉ NA CHÍ2</vt:lpstr>
      <vt:lpstr>KOEFICIENTY  PRO NOMINÁLNÍ PROMĚNNÉ  ZALOŽENÉ NA PROPORCIÁLNÍ REDUKCI CHYBY </vt:lpstr>
      <vt:lpstr>KOEFICIENTY ASOCIACE ORDINÁLNÍCH PROMĚNNÝCH </vt:lpstr>
      <vt:lpstr>Prezentace aplikace PowerPoint</vt:lpstr>
      <vt:lpstr>KOEFICIENTY ZALOŽENÉ  NA POŘADOVÉ KORELACI</vt:lpstr>
      <vt:lpstr>KOEFICIENTY KOREALCE PRO KARDINÁLNÍ PROMĚNNÉ</vt:lpstr>
      <vt:lpstr>Prezentace aplikace PowerPoint</vt:lpstr>
      <vt:lpstr>Prezentace aplikace PowerPoint</vt:lpstr>
      <vt:lpstr>Prezentace aplikace PowerPoint</vt:lpstr>
      <vt:lpstr>Prezentace aplikace PowerPoint</vt:lpstr>
      <vt:lpstr>TEST LINEARITY ASOCIACE</vt:lpstr>
      <vt:lpstr>Prezentace aplikace PowerPoint</vt:lpstr>
      <vt:lpstr>R2 = koeficient determinance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Kateřina Škařupová</dc:creator>
  <cp:lastModifiedBy>Zaphod Beeblbrox</cp:lastModifiedBy>
  <cp:revision>39</cp:revision>
  <dcterms:created xsi:type="dcterms:W3CDTF">2017-09-20T15:13:39Z</dcterms:created>
  <dcterms:modified xsi:type="dcterms:W3CDTF">2017-11-30T07:34:48Z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