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50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1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75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8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56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79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8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5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0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7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D1FE-6247-4421-9DA1-80B19EDD1DD0}" type="datetimeFigureOut">
              <a:rPr lang="en-GB" smtClean="0"/>
              <a:t>24/11/2016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736A-0739-4EB5-88D8-CDBF0EDC8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39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Klasická</a:t>
            </a:r>
            <a:r>
              <a:rPr lang="en-GB" dirty="0"/>
              <a:t> </a:t>
            </a:r>
            <a:r>
              <a:rPr lang="en-GB" dirty="0" err="1"/>
              <a:t>naratívna</a:t>
            </a:r>
            <a:r>
              <a:rPr lang="en-GB" dirty="0"/>
              <a:t> </a:t>
            </a:r>
            <a:r>
              <a:rPr lang="en-GB" dirty="0" err="1"/>
              <a:t>štruktúra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americká</a:t>
            </a:r>
            <a:r>
              <a:rPr lang="en-GB" dirty="0"/>
              <a:t> </a:t>
            </a:r>
            <a:r>
              <a:rPr lang="en-GB" dirty="0" err="1"/>
              <a:t>trojaktovka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330" y="5404334"/>
            <a:ext cx="9144000" cy="1655762"/>
          </a:xfrm>
        </p:spPr>
        <p:txBody>
          <a:bodyPr/>
          <a:lstStyle/>
          <a:p>
            <a:r>
              <a:rPr lang="en-GB" dirty="0"/>
              <a:t>Miroslav Vlček</a:t>
            </a:r>
          </a:p>
          <a:p>
            <a:r>
              <a:rPr lang="en-GB" dirty="0" err="1"/>
              <a:t>Dramaturgické</a:t>
            </a:r>
            <a:r>
              <a:rPr lang="en-GB" dirty="0"/>
              <a:t> </a:t>
            </a:r>
            <a:r>
              <a:rPr lang="en-GB" dirty="0" err="1"/>
              <a:t>praktikum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35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Image result for scenar pro 21 stolet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02" y="365125"/>
            <a:ext cx="5045619" cy="629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00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Image result for save the 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2" y="150881"/>
            <a:ext cx="4382492" cy="656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34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Image result for syd field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524" y="223935"/>
            <a:ext cx="4057431" cy="644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27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 descr="Image result for writers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74" y="0"/>
            <a:ext cx="464975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78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Kompozícia</a:t>
            </a:r>
            <a:r>
              <a:rPr lang="en-GB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Aristoteles: </a:t>
            </a:r>
            <a:r>
              <a:rPr lang="en-GB" dirty="0" err="1"/>
              <a:t>Poetika</a:t>
            </a:r>
            <a:r>
              <a:rPr lang="en-GB" dirty="0"/>
              <a:t>.</a:t>
            </a:r>
          </a:p>
          <a:p>
            <a:pPr lvl="1"/>
            <a:r>
              <a:rPr lang="sk-SK" dirty="0"/>
              <a:t>Príbeh = “štruktúra incidentov” (akcií) – logicky nadväzujúcich na seba, uvedomenie a utrpenie protagonistu</a:t>
            </a:r>
            <a:r>
              <a:rPr lang="en-GB" dirty="0"/>
              <a:t>.</a:t>
            </a:r>
            <a:endParaRPr lang="sk-SK" dirty="0"/>
          </a:p>
          <a:p>
            <a:pPr lvl="1"/>
            <a:r>
              <a:rPr lang="sk-SK" dirty="0"/>
              <a:t>Protagonista trpí (“</a:t>
            </a:r>
            <a:r>
              <a:rPr lang="sk-SK" dirty="0" err="1"/>
              <a:t>pathos</a:t>
            </a:r>
            <a:r>
              <a:rPr lang="sk-SK" dirty="0"/>
              <a:t>”), lebo sa mu dejú zlé veci (“peripetia”) až nakoniec si uvedomí (“</a:t>
            </a:r>
            <a:r>
              <a:rPr lang="sk-SK" dirty="0" err="1"/>
              <a:t>anagnorisis</a:t>
            </a:r>
            <a:r>
              <a:rPr lang="sk-SK" dirty="0"/>
              <a:t>”) ako problémy vyriešiť.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Freytag, G.:  Die </a:t>
            </a:r>
            <a:r>
              <a:rPr lang="en-GB" dirty="0" err="1"/>
              <a:t>Technik</a:t>
            </a:r>
            <a:r>
              <a:rPr lang="en-GB" dirty="0"/>
              <a:t> des Dramas. 1944.</a:t>
            </a:r>
          </a:p>
          <a:p>
            <a:pPr lvl="1"/>
            <a:r>
              <a:rPr lang="sk-SK" dirty="0"/>
              <a:t>Expozícia		</a:t>
            </a:r>
          </a:p>
          <a:p>
            <a:pPr lvl="1"/>
            <a:r>
              <a:rPr lang="sk-SK" dirty="0"/>
              <a:t>Kolízia</a:t>
            </a:r>
          </a:p>
          <a:p>
            <a:pPr lvl="1"/>
            <a:r>
              <a:rPr lang="sk-SK" dirty="0"/>
              <a:t>Kríza </a:t>
            </a:r>
          </a:p>
          <a:p>
            <a:pPr lvl="1"/>
            <a:r>
              <a:rPr lang="sk-SK" dirty="0"/>
              <a:t>Peripetia</a:t>
            </a:r>
          </a:p>
          <a:p>
            <a:pPr lvl="1"/>
            <a:r>
              <a:rPr lang="sk-SK" dirty="0"/>
              <a:t>Katastrofa</a:t>
            </a:r>
          </a:p>
        </p:txBody>
      </p:sp>
    </p:spTree>
    <p:extLst>
      <p:ext uri="{BB962C8B-B14F-4D97-AF65-F5344CB8AC3E}">
        <p14:creationId xmlns:p14="http://schemas.microsoft.com/office/powerpoint/2010/main" val="37439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in USA!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“Nejdůležitější u scénářů […] jsou emoce. </a:t>
            </a:r>
            <a:r>
              <a:rPr lang="cs-CZ" sz="4000" dirty="0" err="1"/>
              <a:t>Přesneji</a:t>
            </a:r>
            <a:r>
              <a:rPr lang="cs-CZ" sz="4000" dirty="0"/>
              <a:t> řečeno – jde o ovládání a usměrňování diváckých emocí tak chladnokrevně a vypočítavě, aby publikum reagovalo daným způsobem a v danou chvíli přesně podle přání scenáristy.”</a:t>
            </a:r>
            <a:endParaRPr lang="en-GB" sz="4000" dirty="0"/>
          </a:p>
          <a:p>
            <a:endParaRPr lang="en-GB" sz="4000" dirty="0"/>
          </a:p>
          <a:p>
            <a:pPr marL="457200" lvl="1" indent="0">
              <a:buNone/>
            </a:pPr>
            <a:r>
              <a:rPr lang="en-GB" sz="2000" dirty="0"/>
              <a:t>						</a:t>
            </a:r>
            <a:r>
              <a:rPr lang="en-GB" sz="2000" dirty="0" err="1"/>
              <a:t>Aronsonová</a:t>
            </a:r>
            <a:r>
              <a:rPr lang="en-GB" sz="2000" dirty="0"/>
              <a:t>, L: </a:t>
            </a:r>
            <a:r>
              <a:rPr lang="en-GB" sz="2000" dirty="0" err="1"/>
              <a:t>Scenář</a:t>
            </a:r>
            <a:r>
              <a:rPr lang="en-GB" sz="2000" dirty="0"/>
              <a:t> pro 21. </a:t>
            </a:r>
            <a:r>
              <a:rPr lang="en-GB" sz="2000" dirty="0" err="1"/>
              <a:t>století</a:t>
            </a:r>
            <a:r>
              <a:rPr lang="en-GB" sz="2000" dirty="0"/>
              <a:t>. 2014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2258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Americká</a:t>
            </a:r>
            <a:r>
              <a:rPr lang="en-GB" dirty="0"/>
              <a:t> </a:t>
            </a:r>
            <a:r>
              <a:rPr lang="en-GB" dirty="0" err="1"/>
              <a:t>trojaktovka</a:t>
            </a:r>
            <a:r>
              <a:rPr lang="en-GB" dirty="0"/>
              <a:t> = </a:t>
            </a:r>
            <a:r>
              <a:rPr lang="en-GB" dirty="0" err="1"/>
              <a:t>konvenčný</a:t>
            </a:r>
            <a:r>
              <a:rPr lang="en-GB" dirty="0"/>
              <a:t> model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Najrozšírenejší </a:t>
            </a:r>
          </a:p>
          <a:p>
            <a:r>
              <a:rPr lang="sk-SK" dirty="0"/>
              <a:t>Najefektívnejší</a:t>
            </a:r>
          </a:p>
          <a:p>
            <a:r>
              <a:rPr lang="sk-SK" dirty="0"/>
              <a:t>Naj</a:t>
            </a:r>
            <a:r>
              <a:rPr lang="en-GB" dirty="0"/>
              <a:t>z</a:t>
            </a:r>
            <a:r>
              <a:rPr lang="sk-SK" dirty="0" err="1"/>
              <a:t>ákladnejší</a:t>
            </a:r>
            <a:endParaRPr lang="sk-SK" dirty="0"/>
          </a:p>
          <a:p>
            <a:r>
              <a:rPr lang="sk-SK" dirty="0"/>
              <a:t>Najbezpečnejší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čo</a:t>
            </a:r>
            <a:r>
              <a:rPr lang="en-GB" dirty="0"/>
              <a:t> to je? </a:t>
            </a:r>
            <a:endParaRPr lang="sk-SK" dirty="0"/>
          </a:p>
          <a:p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dejové</a:t>
            </a:r>
            <a:r>
              <a:rPr lang="en-GB" dirty="0"/>
              <a:t> </a:t>
            </a:r>
            <a:r>
              <a:rPr lang="en-GB" dirty="0" err="1"/>
              <a:t>úseky</a:t>
            </a:r>
            <a:r>
              <a:rPr lang="en-GB" dirty="0"/>
              <a:t>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smerujú</a:t>
            </a:r>
            <a:r>
              <a:rPr lang="en-GB" dirty="0"/>
              <a:t> k </a:t>
            </a:r>
            <a:r>
              <a:rPr lang="en-GB" dirty="0" err="1"/>
              <a:t>jasnému</a:t>
            </a:r>
            <a:r>
              <a:rPr lang="en-GB" dirty="0"/>
              <a:t> </a:t>
            </a:r>
            <a:r>
              <a:rPr lang="en-GB" dirty="0" err="1"/>
              <a:t>záveru</a:t>
            </a:r>
            <a:r>
              <a:rPr lang="en-GB" dirty="0"/>
              <a:t>. </a:t>
            </a:r>
          </a:p>
          <a:p>
            <a:r>
              <a:rPr lang="en-GB" dirty="0" err="1"/>
              <a:t>Postave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niečo</a:t>
            </a:r>
            <a:r>
              <a:rPr lang="en-GB" dirty="0"/>
              <a:t> </a:t>
            </a:r>
            <a:r>
              <a:rPr lang="en-GB" dirty="0" err="1"/>
              <a:t>stane</a:t>
            </a:r>
            <a:r>
              <a:rPr lang="en-GB" dirty="0"/>
              <a:t>, </a:t>
            </a:r>
            <a:r>
              <a:rPr lang="en-GB" dirty="0" err="1"/>
              <a:t>dá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 to do </a:t>
            </a:r>
            <a:r>
              <a:rPr lang="en-GB" dirty="0" err="1"/>
              <a:t>pohybu</a:t>
            </a:r>
            <a:r>
              <a:rPr lang="en-GB" dirty="0"/>
              <a:t> a </a:t>
            </a:r>
            <a:r>
              <a:rPr lang="en-GB" dirty="0" err="1"/>
              <a:t>niekde</a:t>
            </a:r>
            <a:r>
              <a:rPr lang="en-GB" dirty="0"/>
              <a:t> </a:t>
            </a:r>
            <a:r>
              <a:rPr lang="en-GB" dirty="0" err="1"/>
              <a:t>skončí</a:t>
            </a:r>
            <a:r>
              <a:rPr lang="en-GB" dirty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670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Prvé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predstavenie</a:t>
            </a:r>
            <a:r>
              <a:rPr lang="en-GB" dirty="0"/>
              <a:t> </a:t>
            </a:r>
            <a:r>
              <a:rPr lang="en-GB" dirty="0" err="1"/>
              <a:t>sveta</a:t>
            </a:r>
            <a:r>
              <a:rPr lang="en-GB" dirty="0"/>
              <a:t> (“</a:t>
            </a:r>
            <a:r>
              <a:rPr lang="en-GB" dirty="0" err="1"/>
              <a:t>expozícia</a:t>
            </a:r>
            <a:r>
              <a:rPr lang="en-GB" dirty="0"/>
              <a:t>”) (25 – 30 min):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Počiatočný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</a:t>
            </a:r>
            <a:r>
              <a:rPr lang="en-GB" dirty="0" err="1"/>
              <a:t>narušenie</a:t>
            </a:r>
            <a:r>
              <a:rPr lang="en-GB" dirty="0"/>
              <a:t> </a:t>
            </a:r>
            <a:r>
              <a:rPr lang="en-GB" dirty="0" err="1"/>
              <a:t>rovnováhy</a:t>
            </a:r>
            <a:r>
              <a:rPr lang="en-GB" dirty="0"/>
              <a:t> (“catalyst”/ “call to adventure” / “</a:t>
            </a:r>
            <a:r>
              <a:rPr lang="en-GB" dirty="0" err="1"/>
              <a:t>čo</a:t>
            </a:r>
            <a:r>
              <a:rPr lang="en-GB" dirty="0"/>
              <a:t> to – </a:t>
            </a:r>
            <a:r>
              <a:rPr lang="en-GB" dirty="0" err="1"/>
              <a:t>čo</a:t>
            </a:r>
            <a:r>
              <a:rPr lang="en-GB" dirty="0"/>
              <a:t> to?”)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bod </a:t>
            </a:r>
            <a:r>
              <a:rPr lang="en-GB" dirty="0" err="1"/>
              <a:t>obratu</a:t>
            </a:r>
            <a:r>
              <a:rPr lang="en-GB" dirty="0"/>
              <a:t>: “climax”/ ”first act break” / “</a:t>
            </a:r>
            <a:r>
              <a:rPr lang="en-GB" dirty="0" err="1"/>
              <a:t>nedá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inač</a:t>
            </a:r>
            <a:r>
              <a:rPr lang="en-GB" dirty="0"/>
              <a:t>”.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705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Druhé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Hrdina</a:t>
            </a:r>
            <a:r>
              <a:rPr lang="en-GB" dirty="0"/>
              <a:t> </a:t>
            </a:r>
            <a:r>
              <a:rPr lang="en-GB" dirty="0" err="1"/>
              <a:t>zažíva</a:t>
            </a:r>
            <a:r>
              <a:rPr lang="en-GB" dirty="0"/>
              <a:t> </a:t>
            </a:r>
            <a:r>
              <a:rPr lang="en-GB" dirty="0" err="1"/>
              <a:t>dobrodružstvo</a:t>
            </a:r>
            <a:r>
              <a:rPr lang="en-GB" dirty="0"/>
              <a:t> v </a:t>
            </a:r>
            <a:r>
              <a:rPr lang="en-GB" dirty="0" err="1"/>
              <a:t>svete</a:t>
            </a:r>
            <a:r>
              <a:rPr lang="en-GB" dirty="0"/>
              <a:t> </a:t>
            </a:r>
            <a:r>
              <a:rPr lang="en-GB" dirty="0" err="1"/>
              <a:t>plnom</a:t>
            </a:r>
            <a:r>
              <a:rPr lang="en-GB" dirty="0"/>
              <a:t> </a:t>
            </a:r>
            <a:r>
              <a:rPr lang="en-GB" dirty="0" err="1"/>
              <a:t>prekážok</a:t>
            </a:r>
            <a:r>
              <a:rPr lang="en-GB" dirty="0"/>
              <a:t>, </a:t>
            </a:r>
            <a:r>
              <a:rPr lang="en-GB" dirty="0" err="1"/>
              <a:t>prekvapení</a:t>
            </a:r>
            <a:r>
              <a:rPr lang="en-GB" dirty="0"/>
              <a:t> a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spojencov</a:t>
            </a:r>
            <a:r>
              <a:rPr lang="en-GB" dirty="0"/>
              <a:t> (“fun and games”)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THE MIDPOINT = </a:t>
            </a:r>
            <a:r>
              <a:rPr lang="en-GB" dirty="0" err="1"/>
              <a:t>obrovský</a:t>
            </a:r>
            <a:r>
              <a:rPr lang="en-GB" dirty="0"/>
              <a:t> (ne)</a:t>
            </a:r>
            <a:r>
              <a:rPr lang="en-GB" dirty="0" err="1"/>
              <a:t>úspech</a:t>
            </a:r>
            <a:r>
              <a:rPr lang="en-GB" dirty="0"/>
              <a:t> =&gt; </a:t>
            </a:r>
            <a:r>
              <a:rPr lang="en-GB" dirty="0" err="1"/>
              <a:t>dosť</a:t>
            </a:r>
            <a:r>
              <a:rPr lang="en-GB" dirty="0"/>
              <a:t> bolo </a:t>
            </a:r>
            <a:r>
              <a:rPr lang="en-GB" dirty="0" err="1"/>
              <a:t>srandy</a:t>
            </a:r>
            <a:r>
              <a:rPr lang="en-GB" dirty="0"/>
              <a:t> =&gt;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</a:t>
            </a:r>
            <a:r>
              <a:rPr lang="en-GB" dirty="0" err="1"/>
              <a:t>blízkosť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(“page 80 crash”): “all is lost” &amp; “dark night of the soul”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bod </a:t>
            </a:r>
            <a:r>
              <a:rPr lang="en-GB" dirty="0" err="1"/>
              <a:t>obratu</a:t>
            </a:r>
            <a:r>
              <a:rPr lang="en-GB" dirty="0"/>
              <a:t>: “aha moment”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97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Tretie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(15 – 30 min)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Vyvrcholenie</a:t>
            </a:r>
            <a:r>
              <a:rPr lang="en-GB" dirty="0"/>
              <a:t> (“climax”) – a </a:t>
            </a:r>
            <a:r>
              <a:rPr lang="en-GB" dirty="0" err="1"/>
              <a:t>žili</a:t>
            </a:r>
            <a:r>
              <a:rPr lang="en-GB" dirty="0"/>
              <a:t> (ne)</a:t>
            </a:r>
            <a:r>
              <a:rPr lang="en-GB" dirty="0" err="1"/>
              <a:t>šťastne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kým</a:t>
            </a:r>
            <a:r>
              <a:rPr lang="en-GB" dirty="0"/>
              <a:t> </a:t>
            </a:r>
            <a:r>
              <a:rPr lang="en-GB" dirty="0" err="1"/>
              <a:t>nepomreli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47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err="1"/>
              <a:t>Prvé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predstavenie</a:t>
            </a:r>
            <a:r>
              <a:rPr lang="en-GB" dirty="0"/>
              <a:t> </a:t>
            </a:r>
            <a:r>
              <a:rPr lang="en-GB" dirty="0" err="1"/>
              <a:t>sveta</a:t>
            </a:r>
            <a:r>
              <a:rPr lang="en-GB" dirty="0"/>
              <a:t> (“</a:t>
            </a:r>
            <a:r>
              <a:rPr lang="en-GB" dirty="0" err="1"/>
              <a:t>expozícia</a:t>
            </a:r>
            <a:r>
              <a:rPr lang="en-GB" dirty="0"/>
              <a:t>”) (25 – 30 min):</a:t>
            </a:r>
          </a:p>
          <a:p>
            <a:pPr marL="0" indent="0">
              <a:buNone/>
            </a:pPr>
            <a:r>
              <a:rPr lang="en-GB" dirty="0" err="1"/>
              <a:t>Počiatočný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 =&gt; </a:t>
            </a:r>
          </a:p>
          <a:p>
            <a:pPr marL="0" indent="0">
              <a:buNone/>
            </a:pPr>
            <a:r>
              <a:rPr lang="en-GB" dirty="0" err="1"/>
              <a:t>narušenie</a:t>
            </a:r>
            <a:r>
              <a:rPr lang="en-GB" dirty="0"/>
              <a:t> </a:t>
            </a:r>
            <a:r>
              <a:rPr lang="en-GB" dirty="0" err="1"/>
              <a:t>rovnováhy</a:t>
            </a:r>
            <a:r>
              <a:rPr lang="en-GB" dirty="0"/>
              <a:t> (“catalyst”/ “call to adventure” / “</a:t>
            </a:r>
            <a:r>
              <a:rPr lang="en-GB" dirty="0" err="1"/>
              <a:t>čo</a:t>
            </a:r>
            <a:r>
              <a:rPr lang="en-GB" dirty="0"/>
              <a:t> to – </a:t>
            </a:r>
            <a:r>
              <a:rPr lang="en-GB" dirty="0" err="1"/>
              <a:t>čo</a:t>
            </a:r>
            <a:r>
              <a:rPr lang="en-GB" dirty="0"/>
              <a:t> to?”) =&gt; </a:t>
            </a:r>
          </a:p>
          <a:p>
            <a:pPr marL="0" indent="0">
              <a:buNone/>
            </a:pPr>
            <a:r>
              <a:rPr lang="en-GB" dirty="0"/>
              <a:t>bod </a:t>
            </a:r>
            <a:r>
              <a:rPr lang="en-GB" dirty="0" err="1"/>
              <a:t>obratu</a:t>
            </a:r>
            <a:r>
              <a:rPr lang="en-GB" dirty="0"/>
              <a:t>: (“climax”/ ”first act break” / “</a:t>
            </a:r>
            <a:r>
              <a:rPr lang="en-GB" dirty="0" err="1"/>
              <a:t>nedá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inač</a:t>
            </a:r>
            <a:r>
              <a:rPr lang="en-GB" dirty="0"/>
              <a:t>”).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Druhé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/>
              <a:t>Hrdina</a:t>
            </a:r>
            <a:r>
              <a:rPr lang="en-GB" dirty="0"/>
              <a:t> </a:t>
            </a:r>
            <a:r>
              <a:rPr lang="en-GB" dirty="0" err="1"/>
              <a:t>zažíva</a:t>
            </a:r>
            <a:r>
              <a:rPr lang="en-GB" dirty="0"/>
              <a:t> </a:t>
            </a:r>
            <a:r>
              <a:rPr lang="en-GB" dirty="0" err="1"/>
              <a:t>dobrodružstvo</a:t>
            </a:r>
            <a:r>
              <a:rPr lang="en-GB" dirty="0"/>
              <a:t> v </a:t>
            </a:r>
            <a:r>
              <a:rPr lang="en-GB" dirty="0" err="1"/>
              <a:t>svete</a:t>
            </a:r>
            <a:r>
              <a:rPr lang="en-GB" dirty="0"/>
              <a:t> </a:t>
            </a:r>
            <a:r>
              <a:rPr lang="en-GB" dirty="0" err="1"/>
              <a:t>plnom</a:t>
            </a:r>
            <a:r>
              <a:rPr lang="en-GB" dirty="0"/>
              <a:t> </a:t>
            </a:r>
            <a:r>
              <a:rPr lang="en-GB" dirty="0" err="1"/>
              <a:t>prekážok</a:t>
            </a:r>
            <a:r>
              <a:rPr lang="en-GB" dirty="0"/>
              <a:t>, </a:t>
            </a:r>
            <a:r>
              <a:rPr lang="en-GB" dirty="0" err="1"/>
              <a:t>prekvapení</a:t>
            </a:r>
            <a:r>
              <a:rPr lang="en-GB" dirty="0"/>
              <a:t> a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spojencov</a:t>
            </a:r>
            <a:r>
              <a:rPr lang="en-GB" dirty="0"/>
              <a:t> (“fun and games”) =&gt; </a:t>
            </a:r>
          </a:p>
          <a:p>
            <a:pPr marL="0" indent="0">
              <a:buNone/>
            </a:pPr>
            <a:r>
              <a:rPr lang="en-GB" dirty="0"/>
              <a:t>THE MIDPOINT = </a:t>
            </a:r>
            <a:r>
              <a:rPr lang="en-GB" dirty="0" err="1"/>
              <a:t>obrovský</a:t>
            </a:r>
            <a:r>
              <a:rPr lang="en-GB" dirty="0"/>
              <a:t> (ne)</a:t>
            </a:r>
            <a:r>
              <a:rPr lang="en-GB" dirty="0" err="1"/>
              <a:t>úspech</a:t>
            </a:r>
            <a:r>
              <a:rPr lang="en-GB" dirty="0"/>
              <a:t>  =&gt; </a:t>
            </a:r>
            <a:r>
              <a:rPr lang="en-GB" dirty="0" err="1"/>
              <a:t>dosť</a:t>
            </a:r>
            <a:r>
              <a:rPr lang="en-GB" dirty="0"/>
              <a:t> bolo </a:t>
            </a:r>
            <a:r>
              <a:rPr lang="en-GB" dirty="0" err="1"/>
              <a:t>srandy</a:t>
            </a:r>
            <a:r>
              <a:rPr lang="en-GB" dirty="0"/>
              <a:t> =&gt; </a:t>
            </a:r>
          </a:p>
          <a:p>
            <a:pPr marL="0" indent="0">
              <a:buNone/>
            </a:pPr>
            <a:r>
              <a:rPr lang="en-GB" dirty="0" err="1"/>
              <a:t>blízkosť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(“page 80 crash”): “all is lost” &amp; “dark night of the soul” =&gt; </a:t>
            </a:r>
          </a:p>
          <a:p>
            <a:pPr marL="0" indent="0">
              <a:buNone/>
            </a:pPr>
            <a:r>
              <a:rPr lang="en-GB" dirty="0"/>
              <a:t>bod </a:t>
            </a:r>
            <a:r>
              <a:rPr lang="en-GB" dirty="0" err="1"/>
              <a:t>obratu</a:t>
            </a:r>
            <a:r>
              <a:rPr lang="en-GB" dirty="0"/>
              <a:t>: aha moment.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Tretie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(15 – 30 min):</a:t>
            </a:r>
          </a:p>
          <a:p>
            <a:pPr marL="0" indent="0">
              <a:buNone/>
            </a:pPr>
            <a:r>
              <a:rPr lang="en-GB" dirty="0" err="1"/>
              <a:t>Vyvrcholenie</a:t>
            </a:r>
            <a:r>
              <a:rPr lang="en-GB" dirty="0"/>
              <a:t> (“climax”) – a </a:t>
            </a:r>
            <a:r>
              <a:rPr lang="en-GB" dirty="0" err="1"/>
              <a:t>žili</a:t>
            </a:r>
            <a:r>
              <a:rPr lang="en-GB" dirty="0"/>
              <a:t> (ne)</a:t>
            </a:r>
            <a:r>
              <a:rPr lang="en-GB" dirty="0" err="1"/>
              <a:t>šťastne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kým</a:t>
            </a:r>
            <a:r>
              <a:rPr lang="en-GB" dirty="0"/>
              <a:t> </a:t>
            </a:r>
            <a:r>
              <a:rPr lang="en-GB" dirty="0" err="1"/>
              <a:t>nepomreli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40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Once again?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D4Darious: 3 Act Structure - Story Structure Tips - Screenwriting</a:t>
            </a:r>
          </a:p>
          <a:p>
            <a:pPr lvl="1"/>
            <a:r>
              <a:rPr lang="sk-SK" dirty="0"/>
              <a:t>https://www.youtube.com/watch?v=H6QD5Pbc50I</a:t>
            </a:r>
          </a:p>
        </p:txBody>
      </p:sp>
    </p:spTree>
    <p:extLst>
      <p:ext uri="{BB962C8B-B14F-4D97-AF65-F5344CB8AC3E}">
        <p14:creationId xmlns:p14="http://schemas.microsoft.com/office/powerpoint/2010/main" val="11198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438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Klasická naratívna štruktúra.  Alebo americká trojaktovka</vt:lpstr>
      <vt:lpstr>Kompozícia ???</vt:lpstr>
      <vt:lpstr>Welcome in USA!</vt:lpstr>
      <vt:lpstr>Americká trojaktovka = konvenčný model</vt:lpstr>
      <vt:lpstr>Prvé dejstvo – predstavenie sveta (“expozícia”) (25 – 30 min):</vt:lpstr>
      <vt:lpstr>Druhé dejstvo</vt:lpstr>
      <vt:lpstr>Tretie dejstvo (15 – 30 min)</vt:lpstr>
      <vt:lpstr> </vt:lpstr>
      <vt:lpstr>Once again?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Klasická naratívna štruktúra.  Alebo americká trojaktovka</dc:title>
  <dc:creator>Miroslav Vlček</dc:creator>
  <cp:lastModifiedBy>Miroslav Vlček</cp:lastModifiedBy>
  <cp:revision>8</cp:revision>
  <dcterms:created xsi:type="dcterms:W3CDTF">2016-11-24T10:02:39Z</dcterms:created>
  <dcterms:modified xsi:type="dcterms:W3CDTF">2016-11-24T10:54:53Z</dcterms:modified>
</cp:coreProperties>
</file>