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689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83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412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108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858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43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153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799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152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11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41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2BCA2-AAB9-4E5E-A259-ED7B7EECF6F6}" type="datetimeFigureOut">
              <a:rPr lang="sk-SK" smtClean="0"/>
              <a:t>30. 11. 2017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596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Právny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</a:t>
            </a:r>
            <a:r>
              <a:rPr lang="en-GB" dirty="0" err="1"/>
              <a:t>priemyslu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1774" y="6186212"/>
            <a:ext cx="9144000" cy="1655762"/>
          </a:xfrm>
        </p:spPr>
        <p:txBody>
          <a:bodyPr/>
          <a:lstStyle/>
          <a:p>
            <a:r>
              <a:rPr lang="en-GB" dirty="0"/>
              <a:t>Miroslav Vlček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457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Volná</a:t>
            </a:r>
            <a:r>
              <a:rPr lang="en-GB" dirty="0"/>
              <a:t> </a:t>
            </a:r>
            <a:r>
              <a:rPr lang="en-GB" dirty="0" err="1"/>
              <a:t>užití</a:t>
            </a:r>
            <a:r>
              <a:rPr lang="en-GB" dirty="0"/>
              <a:t> (§30)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(1) “</a:t>
            </a:r>
            <a:r>
              <a:rPr lang="sk-SK" dirty="0"/>
              <a:t>Za užití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dirty="0" err="1"/>
              <a:t>podle</a:t>
            </a:r>
            <a:r>
              <a:rPr lang="sk-SK" dirty="0"/>
              <a:t> tohoto zákona </a:t>
            </a:r>
            <a:r>
              <a:rPr lang="sk-SK" dirty="0" err="1"/>
              <a:t>se</a:t>
            </a:r>
            <a:r>
              <a:rPr lang="sk-SK" dirty="0"/>
              <a:t> nepovažuje užití pro osobní </a:t>
            </a:r>
            <a:r>
              <a:rPr lang="sk-SK" dirty="0" err="1"/>
              <a:t>potřebu</a:t>
            </a:r>
            <a:r>
              <a:rPr lang="sk-SK" dirty="0"/>
              <a:t> fyzické osoby, </a:t>
            </a:r>
            <a:r>
              <a:rPr lang="sk-SK" dirty="0" err="1"/>
              <a:t>jehož</a:t>
            </a:r>
            <a:r>
              <a:rPr lang="sk-SK" dirty="0"/>
              <a:t> </a:t>
            </a:r>
            <a:r>
              <a:rPr lang="sk-SK" dirty="0" err="1"/>
              <a:t>účelem</a:t>
            </a:r>
            <a:r>
              <a:rPr lang="sk-SK" dirty="0"/>
              <a:t> </a:t>
            </a:r>
            <a:r>
              <a:rPr lang="sk-SK" dirty="0" err="1"/>
              <a:t>není</a:t>
            </a:r>
            <a:r>
              <a:rPr lang="sk-SK" dirty="0"/>
              <a:t> </a:t>
            </a:r>
            <a:r>
              <a:rPr lang="sk-SK" dirty="0" err="1"/>
              <a:t>dosažení</a:t>
            </a:r>
            <a:r>
              <a:rPr lang="sk-SK" dirty="0"/>
              <a:t> </a:t>
            </a:r>
            <a:r>
              <a:rPr lang="sk-SK" dirty="0" err="1"/>
              <a:t>přímého</a:t>
            </a:r>
            <a:r>
              <a:rPr lang="sk-SK" dirty="0"/>
              <a:t> nebo </a:t>
            </a:r>
            <a:r>
              <a:rPr lang="sk-SK" dirty="0" err="1"/>
              <a:t>nepřímého</a:t>
            </a:r>
            <a:r>
              <a:rPr lang="sk-SK" dirty="0"/>
              <a:t> </a:t>
            </a:r>
            <a:r>
              <a:rPr lang="sk-SK" dirty="0" err="1"/>
              <a:t>hospodářského</a:t>
            </a:r>
            <a:r>
              <a:rPr lang="sk-SK" dirty="0"/>
              <a:t> nebo </a:t>
            </a:r>
            <a:r>
              <a:rPr lang="sk-SK" dirty="0" err="1"/>
              <a:t>obchodního</a:t>
            </a:r>
            <a:r>
              <a:rPr lang="sk-SK" dirty="0"/>
              <a:t> </a:t>
            </a:r>
            <a:r>
              <a:rPr lang="sk-SK" dirty="0" err="1"/>
              <a:t>prospěchu</a:t>
            </a:r>
            <a:r>
              <a:rPr lang="sk-SK" dirty="0"/>
              <a:t>, nestanoví-li tento zákon </a:t>
            </a:r>
            <a:r>
              <a:rPr lang="sk-SK" dirty="0" err="1"/>
              <a:t>jinak</a:t>
            </a:r>
            <a:r>
              <a:rPr lang="en-GB" dirty="0"/>
              <a:t>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(2) “</a:t>
            </a:r>
            <a:r>
              <a:rPr lang="sk-SK" dirty="0"/>
              <a:t>Do práva autorského tak nezasahuje ten, </a:t>
            </a:r>
            <a:r>
              <a:rPr lang="sk-SK" dirty="0" err="1"/>
              <a:t>kdo</a:t>
            </a:r>
            <a:r>
              <a:rPr lang="sk-SK" dirty="0"/>
              <a:t> pro </a:t>
            </a:r>
            <a:r>
              <a:rPr lang="sk-SK" dirty="0" err="1"/>
              <a:t>svou</a:t>
            </a:r>
            <a:r>
              <a:rPr lang="sk-SK" dirty="0"/>
              <a:t> osobní </a:t>
            </a:r>
            <a:r>
              <a:rPr lang="sk-SK" dirty="0" err="1"/>
              <a:t>potřebu</a:t>
            </a:r>
            <a:r>
              <a:rPr lang="sk-SK" dirty="0"/>
              <a:t> zhotoví záznam, rozmnoženinu nebo napodobeninu </a:t>
            </a:r>
            <a:r>
              <a:rPr lang="sk-SK" dirty="0" err="1"/>
              <a:t>díla</a:t>
            </a:r>
            <a:r>
              <a:rPr lang="sk-SK" dirty="0"/>
              <a:t>.</a:t>
            </a:r>
            <a:r>
              <a:rPr lang="en-GB" dirty="0"/>
              <a:t>”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63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Citace</a:t>
            </a:r>
            <a:r>
              <a:rPr lang="en-GB" dirty="0"/>
              <a:t> (§31)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(1)</a:t>
            </a:r>
            <a:r>
              <a:rPr lang="sk-SK" dirty="0"/>
              <a:t> Do práva autorského nezasahuje ten, </a:t>
            </a:r>
            <a:r>
              <a:rPr lang="sk-SK" dirty="0" err="1"/>
              <a:t>kdo</a:t>
            </a:r>
            <a:endParaRPr lang="sk-SK" dirty="0"/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a)</a:t>
            </a:r>
            <a:r>
              <a:rPr lang="sk-SK" dirty="0"/>
              <a:t> užije v </a:t>
            </a:r>
            <a:r>
              <a:rPr lang="sk-SK" b="1" dirty="0" err="1"/>
              <a:t>odůvodněné</a:t>
            </a:r>
            <a:r>
              <a:rPr lang="sk-SK" b="1" dirty="0"/>
              <a:t> </a:t>
            </a:r>
            <a:r>
              <a:rPr lang="sk-SK" b="1" dirty="0" err="1"/>
              <a:t>míře</a:t>
            </a:r>
            <a:r>
              <a:rPr lang="sk-SK" b="1" dirty="0"/>
              <a:t> výňatky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zveřejněných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 </a:t>
            </a:r>
            <a:r>
              <a:rPr lang="sk-SK" dirty="0" err="1"/>
              <a:t>jiných</a:t>
            </a:r>
            <a:r>
              <a:rPr lang="sk-SK" dirty="0"/>
              <a:t> </a:t>
            </a:r>
            <a:r>
              <a:rPr lang="sk-SK" dirty="0" err="1"/>
              <a:t>autorů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svém</a:t>
            </a:r>
            <a:r>
              <a:rPr lang="sk-SK" dirty="0"/>
              <a:t> </a:t>
            </a:r>
            <a:r>
              <a:rPr lang="sk-SK" dirty="0" err="1"/>
              <a:t>díle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b)</a:t>
            </a:r>
            <a:r>
              <a:rPr lang="sk-SK" dirty="0"/>
              <a:t> užije výňatky z </a:t>
            </a:r>
            <a:r>
              <a:rPr lang="sk-SK" dirty="0" err="1"/>
              <a:t>díla</a:t>
            </a:r>
            <a:r>
              <a:rPr lang="sk-SK" dirty="0"/>
              <a:t> nebo drobná celá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b="1" dirty="0"/>
              <a:t>pro účely kritiky nebo </a:t>
            </a:r>
            <a:r>
              <a:rPr lang="sk-SK" b="1" dirty="0" err="1"/>
              <a:t>recenze</a:t>
            </a:r>
            <a:r>
              <a:rPr lang="sk-SK" b="1" dirty="0"/>
              <a:t> </a:t>
            </a:r>
            <a:r>
              <a:rPr lang="en-GB" b="1" dirty="0"/>
              <a:t>…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c)</a:t>
            </a:r>
            <a:r>
              <a:rPr lang="sk-SK" dirty="0"/>
              <a:t> užije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b="1" dirty="0" err="1"/>
              <a:t>při</a:t>
            </a:r>
            <a:r>
              <a:rPr lang="sk-SK" b="1" dirty="0"/>
              <a:t> </a:t>
            </a:r>
            <a:r>
              <a:rPr lang="sk-SK" b="1" dirty="0" err="1"/>
              <a:t>vyučování</a:t>
            </a:r>
            <a:r>
              <a:rPr lang="sk-SK" b="1" dirty="0"/>
              <a:t> pro ilustrační účel nebo </a:t>
            </a:r>
            <a:r>
              <a:rPr lang="sk-SK" b="1" dirty="0" err="1"/>
              <a:t>při</a:t>
            </a:r>
            <a:r>
              <a:rPr lang="sk-SK" b="1" dirty="0"/>
              <a:t> </a:t>
            </a:r>
            <a:r>
              <a:rPr lang="sk-SK" b="1" dirty="0" err="1"/>
              <a:t>vědeckém</a:t>
            </a:r>
            <a:r>
              <a:rPr lang="sk-SK" b="1" dirty="0"/>
              <a:t> </a:t>
            </a:r>
            <a:r>
              <a:rPr lang="sk-SK" b="1" dirty="0" err="1"/>
              <a:t>výzkumu</a:t>
            </a:r>
            <a:r>
              <a:rPr lang="sk-SK" dirty="0"/>
              <a:t>, </a:t>
            </a:r>
            <a:r>
              <a:rPr lang="en-GB" dirty="0"/>
              <a:t>…</a:t>
            </a:r>
            <a:r>
              <a:rPr lang="sk-SK" dirty="0"/>
              <a:t>;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sk-SK" dirty="0"/>
              <a:t>vždy je však </a:t>
            </a:r>
            <a:r>
              <a:rPr lang="sk-SK" dirty="0" err="1"/>
              <a:t>nutno</a:t>
            </a:r>
            <a:r>
              <a:rPr lang="sk-SK" dirty="0"/>
              <a:t> </a:t>
            </a:r>
            <a:r>
              <a:rPr lang="sk-SK" dirty="0" err="1"/>
              <a:t>uvést</a:t>
            </a:r>
            <a:r>
              <a:rPr lang="sk-SK" dirty="0"/>
              <a:t>, je-li to možné, </a:t>
            </a:r>
            <a:r>
              <a:rPr lang="sk-SK" dirty="0" err="1"/>
              <a:t>jméno</a:t>
            </a:r>
            <a:r>
              <a:rPr lang="sk-SK" dirty="0"/>
              <a:t> autora, nejde-li o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en-GB" dirty="0"/>
              <a:t>  </a:t>
            </a:r>
            <a:r>
              <a:rPr lang="sk-SK" dirty="0"/>
              <a:t>anonymní, nebo </a:t>
            </a:r>
            <a:r>
              <a:rPr lang="sk-SK" dirty="0" err="1"/>
              <a:t>jméno</a:t>
            </a:r>
            <a:r>
              <a:rPr lang="sk-SK" dirty="0"/>
              <a:t> osoby, pod </a:t>
            </a:r>
            <a:r>
              <a:rPr lang="sk-SK" dirty="0" err="1"/>
              <a:t>jejímž</a:t>
            </a:r>
            <a:r>
              <a:rPr lang="sk-SK" dirty="0"/>
              <a:t> </a:t>
            </a:r>
            <a:r>
              <a:rPr lang="sk-SK" dirty="0" err="1"/>
              <a:t>jménem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uvádí</a:t>
            </a:r>
            <a:r>
              <a:rPr lang="sk-SK" dirty="0"/>
              <a:t> na </a:t>
            </a:r>
            <a:r>
              <a:rPr lang="sk-SK" dirty="0" err="1"/>
              <a:t>veřejnost</a:t>
            </a:r>
            <a:r>
              <a:rPr lang="sk-SK" dirty="0"/>
              <a:t>, a </a:t>
            </a: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název</a:t>
            </a:r>
            <a:r>
              <a:rPr lang="sk-SK" dirty="0"/>
              <a:t> </a:t>
            </a:r>
            <a:r>
              <a:rPr lang="sk-SK" dirty="0" err="1"/>
              <a:t>díla</a:t>
            </a:r>
            <a:r>
              <a:rPr lang="sk-SK" dirty="0"/>
              <a:t> a </a:t>
            </a:r>
            <a:r>
              <a:rPr lang="sk-SK" dirty="0" err="1"/>
              <a:t>pramen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177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s </a:t>
            </a:r>
            <a:r>
              <a:rPr lang="en-GB" dirty="0" err="1"/>
              <a:t>právem</a:t>
            </a:r>
            <a:r>
              <a:rPr lang="en-GB" dirty="0"/>
              <a:t> </a:t>
            </a:r>
            <a:r>
              <a:rPr lang="en-GB" dirty="0" err="1"/>
              <a:t>autorským</a:t>
            </a:r>
            <a:r>
              <a:rPr lang="en-GB" dirty="0"/>
              <a:t> (§67 - §104)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Výkonný</a:t>
            </a:r>
            <a:r>
              <a:rPr lang="en-GB" dirty="0"/>
              <a:t> </a:t>
            </a:r>
            <a:r>
              <a:rPr lang="en-GB" dirty="0" err="1"/>
              <a:t>umělec</a:t>
            </a:r>
            <a:r>
              <a:rPr lang="en-GB" dirty="0"/>
              <a:t> (§ 67 - § 74)</a:t>
            </a:r>
          </a:p>
          <a:p>
            <a:r>
              <a:rPr lang="en-GB" dirty="0" err="1"/>
              <a:t>Zhotovitel</a:t>
            </a:r>
            <a:r>
              <a:rPr lang="en-GB" dirty="0"/>
              <a:t> </a:t>
            </a:r>
            <a:r>
              <a:rPr lang="en-GB" dirty="0" err="1"/>
              <a:t>zvukového</a:t>
            </a:r>
            <a:r>
              <a:rPr lang="en-GB" dirty="0"/>
              <a:t> </a:t>
            </a:r>
            <a:r>
              <a:rPr lang="en-GB" dirty="0" err="1"/>
              <a:t>záznamu</a:t>
            </a:r>
            <a:r>
              <a:rPr lang="en-GB" dirty="0"/>
              <a:t> (§ 75 - § 78)</a:t>
            </a:r>
          </a:p>
          <a:p>
            <a:r>
              <a:rPr lang="en-GB" dirty="0" err="1"/>
              <a:t>Zhotovitel</a:t>
            </a:r>
            <a:r>
              <a:rPr lang="en-GB" dirty="0"/>
              <a:t> </a:t>
            </a:r>
            <a:r>
              <a:rPr lang="en-GB" dirty="0" err="1"/>
              <a:t>zvukově</a:t>
            </a:r>
            <a:r>
              <a:rPr lang="en-GB" dirty="0"/>
              <a:t> </a:t>
            </a:r>
            <a:r>
              <a:rPr lang="en-GB" dirty="0" err="1"/>
              <a:t>obrazového</a:t>
            </a:r>
            <a:r>
              <a:rPr lang="en-GB" dirty="0"/>
              <a:t> </a:t>
            </a:r>
            <a:r>
              <a:rPr lang="en-GB" dirty="0" err="1"/>
              <a:t>záznamu</a:t>
            </a:r>
            <a:r>
              <a:rPr lang="en-GB" dirty="0"/>
              <a:t> (§ 79 - § 82)</a:t>
            </a:r>
          </a:p>
          <a:p>
            <a:r>
              <a:rPr lang="en-GB" dirty="0" err="1"/>
              <a:t>Rozhlasové</a:t>
            </a:r>
            <a:r>
              <a:rPr lang="en-GB" dirty="0"/>
              <a:t> a </a:t>
            </a:r>
            <a:r>
              <a:rPr lang="en-GB" dirty="0" err="1"/>
              <a:t>televízní</a:t>
            </a:r>
            <a:r>
              <a:rPr lang="en-GB" dirty="0"/>
              <a:t> </a:t>
            </a:r>
            <a:r>
              <a:rPr lang="en-GB" dirty="0" err="1"/>
              <a:t>vysílání</a:t>
            </a:r>
            <a:r>
              <a:rPr lang="en-GB" dirty="0"/>
              <a:t> (§ 83 - § 86)</a:t>
            </a:r>
          </a:p>
          <a:p>
            <a:r>
              <a:rPr lang="en-GB" dirty="0" err="1"/>
              <a:t>Nakladatel</a:t>
            </a:r>
            <a:r>
              <a:rPr lang="en-GB" dirty="0"/>
              <a:t> (§ 87)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68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KOLEKTIVNÍ SPRÁVA PRÁV (§ 95 - § 104)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DILIA</a:t>
            </a:r>
            <a:r>
              <a:rPr lang="en-GB" b="1" dirty="0"/>
              <a:t>,</a:t>
            </a:r>
            <a:r>
              <a:rPr lang="sk-SK" dirty="0"/>
              <a:t> divadelní, </a:t>
            </a:r>
            <a:r>
              <a:rPr lang="sk-SK" dirty="0" err="1"/>
              <a:t>literární</a:t>
            </a:r>
            <a:r>
              <a:rPr lang="sk-SK" dirty="0"/>
              <a:t>, </a:t>
            </a:r>
            <a:r>
              <a:rPr lang="sk-SK" dirty="0" err="1"/>
              <a:t>audiovizuální</a:t>
            </a:r>
            <a:r>
              <a:rPr lang="sk-SK" dirty="0"/>
              <a:t> </a:t>
            </a:r>
            <a:r>
              <a:rPr lang="sk-SK" dirty="0" err="1"/>
              <a:t>agentura</a:t>
            </a:r>
            <a:endParaRPr lang="sk-SK" dirty="0"/>
          </a:p>
          <a:p>
            <a:r>
              <a:rPr lang="sk-SK" b="1" dirty="0"/>
              <a:t>OSA</a:t>
            </a:r>
            <a:r>
              <a:rPr lang="sk-SK" dirty="0"/>
              <a:t> – Ochranný </a:t>
            </a:r>
            <a:r>
              <a:rPr lang="sk-SK" dirty="0" err="1"/>
              <a:t>svaz</a:t>
            </a:r>
            <a:r>
              <a:rPr lang="sk-SK" dirty="0"/>
              <a:t> autorský pro práva k </a:t>
            </a:r>
            <a:r>
              <a:rPr lang="sk-SK" dirty="0" err="1"/>
              <a:t>dílům</a:t>
            </a:r>
            <a:r>
              <a:rPr lang="sk-SK" dirty="0"/>
              <a:t> </a:t>
            </a:r>
            <a:r>
              <a:rPr lang="sk-SK" dirty="0" err="1"/>
              <a:t>hudebním</a:t>
            </a:r>
            <a:endParaRPr lang="sk-SK" dirty="0"/>
          </a:p>
          <a:p>
            <a:r>
              <a:rPr lang="sk-SK" b="1" dirty="0"/>
              <a:t>INTERGRAM</a:t>
            </a:r>
            <a:r>
              <a:rPr lang="sk-SK" dirty="0"/>
              <a:t>, nezávislá </a:t>
            </a:r>
            <a:r>
              <a:rPr lang="sk-SK" dirty="0" err="1"/>
              <a:t>společnost</a:t>
            </a:r>
            <a:r>
              <a:rPr lang="sk-SK" dirty="0"/>
              <a:t> výkonných </a:t>
            </a:r>
            <a:r>
              <a:rPr lang="sk-SK" dirty="0" err="1"/>
              <a:t>umělců</a:t>
            </a:r>
            <a:r>
              <a:rPr lang="sk-SK" dirty="0"/>
              <a:t> a </a:t>
            </a:r>
            <a:r>
              <a:rPr lang="sk-SK" dirty="0" err="1"/>
              <a:t>výrobců</a:t>
            </a:r>
            <a:r>
              <a:rPr lang="sk-SK" dirty="0"/>
              <a:t> zvukových a </a:t>
            </a:r>
            <a:r>
              <a:rPr lang="sk-SK" dirty="0" err="1"/>
              <a:t>zvukově</a:t>
            </a:r>
            <a:r>
              <a:rPr lang="sk-SK" dirty="0"/>
              <a:t>-obrazových </a:t>
            </a:r>
            <a:r>
              <a:rPr lang="sk-SK" dirty="0" err="1"/>
              <a:t>záznamů</a:t>
            </a:r>
            <a:endParaRPr lang="sk-SK" dirty="0"/>
          </a:p>
          <a:p>
            <a:r>
              <a:rPr lang="sk-SK" dirty="0"/>
              <a:t>Ochranná </a:t>
            </a:r>
            <a:r>
              <a:rPr lang="sk-SK" dirty="0" err="1"/>
              <a:t>organizace</a:t>
            </a:r>
            <a:r>
              <a:rPr lang="sk-SK" dirty="0"/>
              <a:t> autorská – </a:t>
            </a:r>
            <a:r>
              <a:rPr lang="sk-SK" dirty="0" err="1"/>
              <a:t>Sdružení</a:t>
            </a:r>
            <a:r>
              <a:rPr lang="sk-SK" dirty="0"/>
              <a:t> </a:t>
            </a:r>
            <a:r>
              <a:rPr lang="sk-SK" dirty="0" err="1"/>
              <a:t>autorů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 výtvarného </a:t>
            </a:r>
            <a:r>
              <a:rPr lang="sk-SK" dirty="0" err="1"/>
              <a:t>umění</a:t>
            </a:r>
            <a:r>
              <a:rPr lang="sk-SK" dirty="0"/>
              <a:t>, </a:t>
            </a:r>
            <a:r>
              <a:rPr lang="sk-SK" dirty="0" err="1"/>
              <a:t>architektury</a:t>
            </a:r>
            <a:r>
              <a:rPr lang="sk-SK" dirty="0"/>
              <a:t> a obrazové </a:t>
            </a:r>
            <a:r>
              <a:rPr lang="sk-SK" dirty="0" err="1"/>
              <a:t>složky</a:t>
            </a:r>
            <a:r>
              <a:rPr lang="sk-SK" dirty="0"/>
              <a:t> </a:t>
            </a:r>
            <a:r>
              <a:rPr lang="sk-SK" dirty="0" err="1"/>
              <a:t>audiovizuálních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 (</a:t>
            </a:r>
            <a:r>
              <a:rPr lang="sk-SK" b="1" i="1" dirty="0"/>
              <a:t>OOA-S</a:t>
            </a:r>
            <a:r>
              <a:rPr lang="sk-SK" dirty="0"/>
              <a:t>)</a:t>
            </a:r>
          </a:p>
          <a:p>
            <a:r>
              <a:rPr lang="sk-SK" b="1" dirty="0"/>
              <a:t>GESTOR</a:t>
            </a:r>
            <a:r>
              <a:rPr lang="sk-SK" dirty="0"/>
              <a:t> – ochranný </a:t>
            </a:r>
            <a:r>
              <a:rPr lang="sk-SK" dirty="0" err="1"/>
              <a:t>svaz</a:t>
            </a:r>
            <a:r>
              <a:rPr lang="sk-SK" dirty="0"/>
              <a:t> autorský (právo na </a:t>
            </a:r>
            <a:r>
              <a:rPr lang="sk-SK" dirty="0" err="1"/>
              <a:t>odměnu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opětovném</a:t>
            </a:r>
            <a:r>
              <a:rPr lang="sk-SK" dirty="0"/>
              <a:t> </a:t>
            </a:r>
            <a:r>
              <a:rPr lang="sk-SK" dirty="0" err="1"/>
              <a:t>prodeji</a:t>
            </a:r>
            <a:r>
              <a:rPr lang="sk-SK" dirty="0"/>
              <a:t> originálu výtvarného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dirty="0" err="1"/>
              <a:t>uměleckého</a:t>
            </a:r>
            <a:r>
              <a:rPr lang="sk-SK" dirty="0"/>
              <a:t>)</a:t>
            </a:r>
          </a:p>
          <a:p>
            <a:r>
              <a:rPr lang="sk-SK" dirty="0"/>
              <a:t>Ochranná </a:t>
            </a:r>
            <a:r>
              <a:rPr lang="sk-SK" dirty="0" err="1"/>
              <a:t>asociace</a:t>
            </a:r>
            <a:r>
              <a:rPr lang="sk-SK" dirty="0"/>
              <a:t> </a:t>
            </a:r>
            <a:r>
              <a:rPr lang="sk-SK" dirty="0" err="1"/>
              <a:t>zvukařů</a:t>
            </a:r>
            <a:r>
              <a:rPr lang="sk-SK" dirty="0"/>
              <a:t> – </a:t>
            </a:r>
            <a:r>
              <a:rPr lang="sk-SK" dirty="0" err="1"/>
              <a:t>autorů</a:t>
            </a:r>
            <a:r>
              <a:rPr lang="sk-SK" dirty="0"/>
              <a:t> (</a:t>
            </a:r>
            <a:r>
              <a:rPr lang="sk-SK" b="1" i="1" dirty="0"/>
              <a:t>OAZA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561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osobnosti</a:t>
            </a:r>
            <a:r>
              <a:rPr lang="en-GB" dirty="0"/>
              <a:t> vs. </a:t>
            </a:r>
            <a:r>
              <a:rPr lang="en-GB" dirty="0" err="1"/>
              <a:t>sloboda</a:t>
            </a:r>
            <a:r>
              <a:rPr lang="en-GB" dirty="0"/>
              <a:t> </a:t>
            </a:r>
            <a:r>
              <a:rPr lang="en-GB" dirty="0" err="1"/>
              <a:t>prejavu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 err="1"/>
              <a:t>Debata</a:t>
            </a:r>
            <a:r>
              <a:rPr lang="en-GB" sz="4800" dirty="0"/>
              <a:t>! :)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26874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zákon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Zákon č. 121/2000 </a:t>
            </a:r>
            <a:r>
              <a:rPr lang="sk-SK" dirty="0" err="1"/>
              <a:t>Sb</a:t>
            </a:r>
            <a:r>
              <a:rPr lang="sk-SK" dirty="0"/>
              <a:t>.</a:t>
            </a:r>
            <a:r>
              <a:rPr lang="en-GB" dirty="0"/>
              <a:t> </a:t>
            </a:r>
            <a:r>
              <a:rPr lang="sk-SK" i="1" dirty="0"/>
              <a:t>Zákon o právu </a:t>
            </a:r>
            <a:r>
              <a:rPr lang="sk-SK" i="1" dirty="0" err="1"/>
              <a:t>autorském</a:t>
            </a:r>
            <a:r>
              <a:rPr lang="sk-SK" i="1" dirty="0"/>
              <a:t>, o </a:t>
            </a:r>
            <a:r>
              <a:rPr lang="sk-SK" i="1" dirty="0" err="1"/>
              <a:t>právech</a:t>
            </a:r>
            <a:r>
              <a:rPr lang="sk-SK" i="1" dirty="0"/>
              <a:t> </a:t>
            </a:r>
            <a:r>
              <a:rPr lang="sk-SK" i="1" dirty="0" err="1"/>
              <a:t>souvisejících</a:t>
            </a:r>
            <a:r>
              <a:rPr lang="sk-SK" i="1" dirty="0"/>
              <a:t> s </a:t>
            </a:r>
            <a:r>
              <a:rPr lang="sk-SK" i="1" dirty="0" err="1"/>
              <a:t>právem</a:t>
            </a:r>
            <a:r>
              <a:rPr lang="sk-SK" i="1" dirty="0"/>
              <a:t> autorským a o </a:t>
            </a:r>
            <a:r>
              <a:rPr lang="sk-SK" i="1" dirty="0" err="1"/>
              <a:t>změně</a:t>
            </a:r>
            <a:r>
              <a:rPr lang="sk-SK" i="1" dirty="0"/>
              <a:t> </a:t>
            </a:r>
            <a:r>
              <a:rPr lang="sk-SK" i="1" dirty="0" err="1"/>
              <a:t>některých</a:t>
            </a:r>
            <a:r>
              <a:rPr lang="sk-SK" i="1" dirty="0"/>
              <a:t> </a:t>
            </a:r>
            <a:r>
              <a:rPr lang="sk-SK" i="1" dirty="0" err="1"/>
              <a:t>zákonů</a:t>
            </a:r>
            <a:r>
              <a:rPr lang="sk-SK" i="1" dirty="0"/>
              <a:t> (autorský zákon)</a:t>
            </a:r>
            <a:endParaRPr lang="en-GB" i="1" dirty="0"/>
          </a:p>
          <a:p>
            <a:endParaRPr lang="en-GB" i="1" dirty="0"/>
          </a:p>
          <a:p>
            <a:r>
              <a:rPr lang="en-GB" i="1" dirty="0" err="1"/>
              <a:t>Autorské</a:t>
            </a:r>
            <a:r>
              <a:rPr lang="en-GB" i="1" dirty="0"/>
              <a:t> </a:t>
            </a:r>
            <a:r>
              <a:rPr lang="en-GB" i="1" dirty="0" err="1"/>
              <a:t>dílo</a:t>
            </a:r>
            <a:r>
              <a:rPr lang="en-GB" i="1" dirty="0"/>
              <a:t> §2, </a:t>
            </a:r>
            <a:r>
              <a:rPr lang="en-GB" i="1" dirty="0" err="1"/>
              <a:t>ods</a:t>
            </a:r>
            <a:r>
              <a:rPr lang="en-GB" i="1" dirty="0"/>
              <a:t>. 1:</a:t>
            </a:r>
          </a:p>
          <a:p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literární</a:t>
            </a:r>
            <a:r>
              <a:rPr lang="sk-SK" dirty="0"/>
              <a:t> a </a:t>
            </a:r>
            <a:r>
              <a:rPr lang="sk-SK" dirty="0" err="1"/>
              <a:t>jiné</a:t>
            </a:r>
            <a:r>
              <a:rPr lang="sk-SK" dirty="0"/>
              <a:t>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umělecké</a:t>
            </a:r>
            <a:r>
              <a:rPr lang="sk-SK" dirty="0"/>
              <a:t>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vědecké</a:t>
            </a:r>
            <a:endParaRPr lang="en-GB" dirty="0"/>
          </a:p>
          <a:p>
            <a:r>
              <a:rPr lang="sk-SK" dirty="0" err="1"/>
              <a:t>které</a:t>
            </a:r>
            <a:r>
              <a:rPr lang="sk-SK" dirty="0"/>
              <a:t> je jedinečným </a:t>
            </a:r>
            <a:r>
              <a:rPr lang="sk-SK" dirty="0" err="1"/>
              <a:t>výsledkem</a:t>
            </a:r>
            <a:r>
              <a:rPr lang="sk-SK" dirty="0"/>
              <a:t> </a:t>
            </a:r>
            <a:r>
              <a:rPr lang="sk-SK" dirty="0" err="1"/>
              <a:t>tvůrčí</a:t>
            </a:r>
            <a:r>
              <a:rPr lang="sk-SK" dirty="0"/>
              <a:t> činnosti autora</a:t>
            </a:r>
            <a:endParaRPr lang="en-GB" dirty="0"/>
          </a:p>
          <a:p>
            <a:r>
              <a:rPr lang="en-GB" dirty="0"/>
              <a:t>j</a:t>
            </a:r>
            <a:r>
              <a:rPr lang="sk-SK" dirty="0"/>
              <a:t>e </a:t>
            </a:r>
            <a:r>
              <a:rPr lang="sk-SK" dirty="0" err="1"/>
              <a:t>vyjádřeno</a:t>
            </a:r>
            <a:r>
              <a:rPr lang="sk-SK" dirty="0"/>
              <a:t> v </a:t>
            </a:r>
            <a:r>
              <a:rPr lang="sk-SK" dirty="0" err="1"/>
              <a:t>jakékoli</a:t>
            </a:r>
            <a:r>
              <a:rPr lang="sk-SK" dirty="0"/>
              <a:t> </a:t>
            </a:r>
            <a:r>
              <a:rPr lang="sk-SK" dirty="0" err="1"/>
              <a:t>objektivně</a:t>
            </a:r>
            <a:r>
              <a:rPr lang="sk-SK" dirty="0"/>
              <a:t> </a:t>
            </a:r>
            <a:r>
              <a:rPr lang="sk-SK" dirty="0" err="1"/>
              <a:t>vnímatelné</a:t>
            </a:r>
            <a:r>
              <a:rPr lang="sk-SK" dirty="0"/>
              <a:t> </a:t>
            </a:r>
            <a:r>
              <a:rPr lang="sk-SK" dirty="0" err="1"/>
              <a:t>podobě</a:t>
            </a:r>
            <a:r>
              <a:rPr lang="en-GB" dirty="0"/>
              <a:t>, </a:t>
            </a:r>
            <a:r>
              <a:rPr lang="pl-PL" dirty="0"/>
              <a:t>bez ohledu na jeho rozsah, účel nebo význam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751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Autorské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- </a:t>
            </a:r>
            <a:r>
              <a:rPr lang="en-GB" dirty="0" err="1"/>
              <a:t>příklady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slovesné </a:t>
            </a:r>
            <a:r>
              <a:rPr lang="sk-SK" dirty="0" err="1"/>
              <a:t>vyjádřené</a:t>
            </a:r>
            <a:r>
              <a:rPr lang="sk-SK" dirty="0"/>
              <a:t> </a:t>
            </a:r>
            <a:r>
              <a:rPr lang="sk-SK" dirty="0" err="1"/>
              <a:t>řečí</a:t>
            </a:r>
            <a:r>
              <a:rPr lang="sk-SK" dirty="0"/>
              <a:t> nebo </a:t>
            </a:r>
            <a:r>
              <a:rPr lang="sk-SK" dirty="0" err="1"/>
              <a:t>písmem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 err="1"/>
              <a:t>hudební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/>
              <a:t>dramatické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hudebně</a:t>
            </a:r>
            <a:r>
              <a:rPr lang="sk-SK" dirty="0"/>
              <a:t> dramatické, </a:t>
            </a:r>
            <a:endParaRPr lang="en-GB" dirty="0"/>
          </a:p>
          <a:p>
            <a:r>
              <a:rPr lang="sk-SK" dirty="0"/>
              <a:t>choreografické a </a:t>
            </a:r>
            <a:r>
              <a:rPr lang="sk-SK" dirty="0" err="1"/>
              <a:t>dílo</a:t>
            </a:r>
            <a:r>
              <a:rPr lang="sk-SK" dirty="0"/>
              <a:t> pantomimické, </a:t>
            </a:r>
            <a:endParaRPr lang="en-GB" dirty="0"/>
          </a:p>
          <a:p>
            <a:r>
              <a:rPr lang="sk-SK" dirty="0"/>
              <a:t>fotografické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vyjádřené</a:t>
            </a:r>
            <a:r>
              <a:rPr lang="sk-SK" dirty="0"/>
              <a:t> </a:t>
            </a:r>
            <a:r>
              <a:rPr lang="sk-SK" dirty="0" err="1"/>
              <a:t>postupem</a:t>
            </a:r>
            <a:r>
              <a:rPr lang="sk-SK" dirty="0"/>
              <a:t> podobným fotografii, </a:t>
            </a:r>
            <a:endParaRPr lang="en-GB" dirty="0"/>
          </a:p>
          <a:p>
            <a:r>
              <a:rPr lang="sk-SK" dirty="0" err="1"/>
              <a:t>audiovizuální</a:t>
            </a:r>
            <a:r>
              <a:rPr lang="sk-SK" dirty="0"/>
              <a:t>, </a:t>
            </a:r>
            <a:r>
              <a:rPr lang="sk-SK" dirty="0" err="1"/>
              <a:t>jako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kinematografické, </a:t>
            </a:r>
            <a:endParaRPr lang="en-GB" dirty="0"/>
          </a:p>
          <a:p>
            <a:r>
              <a:rPr lang="sk-SK" dirty="0"/>
              <a:t>výtvarné, </a:t>
            </a:r>
            <a:r>
              <a:rPr lang="sk-SK" dirty="0" err="1"/>
              <a:t>jako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malířské</a:t>
            </a:r>
            <a:r>
              <a:rPr lang="sk-SK" dirty="0"/>
              <a:t>, grafické a </a:t>
            </a:r>
            <a:r>
              <a:rPr lang="sk-SK" dirty="0" err="1"/>
              <a:t>sochařské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/>
              <a:t>architektonické </a:t>
            </a:r>
            <a:r>
              <a:rPr lang="sk-SK" dirty="0" err="1"/>
              <a:t>včetně</a:t>
            </a:r>
            <a:r>
              <a:rPr lang="sk-SK" dirty="0"/>
              <a:t> </a:t>
            </a:r>
            <a:r>
              <a:rPr lang="sk-SK" dirty="0" err="1"/>
              <a:t>díla</a:t>
            </a:r>
            <a:r>
              <a:rPr lang="sk-SK" dirty="0"/>
              <a:t> urbanistického, </a:t>
            </a:r>
            <a:endParaRPr lang="en-GB" dirty="0"/>
          </a:p>
          <a:p>
            <a:r>
              <a:rPr lang="sk-SK" dirty="0"/>
              <a:t>užitého </a:t>
            </a:r>
            <a:r>
              <a:rPr lang="sk-SK" dirty="0" err="1"/>
              <a:t>umění</a:t>
            </a:r>
            <a:r>
              <a:rPr lang="sk-SK" dirty="0"/>
              <a:t> a </a:t>
            </a:r>
            <a:endParaRPr lang="en-GB" dirty="0"/>
          </a:p>
          <a:p>
            <a:r>
              <a:rPr lang="sk-SK" dirty="0"/>
              <a:t>kartografické</a:t>
            </a:r>
            <a:endParaRPr lang="en-GB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666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Kvázidílo</a:t>
            </a:r>
            <a:r>
              <a:rPr lang="en-GB" dirty="0"/>
              <a:t> (§2 </a:t>
            </a:r>
            <a:r>
              <a:rPr lang="en-GB" dirty="0" err="1"/>
              <a:t>ods</a:t>
            </a:r>
            <a:r>
              <a:rPr lang="en-GB" dirty="0"/>
              <a:t>. 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původní</a:t>
            </a:r>
            <a:r>
              <a:rPr lang="en-GB" dirty="0"/>
              <a:t>, </a:t>
            </a:r>
            <a:r>
              <a:rPr lang="en-GB" dirty="0" err="1"/>
              <a:t>duševní</a:t>
            </a:r>
            <a:r>
              <a:rPr lang="en-GB" dirty="0"/>
              <a:t> </a:t>
            </a:r>
            <a:r>
              <a:rPr lang="en-GB" dirty="0" err="1"/>
              <a:t>výtvor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Počítačové</a:t>
            </a:r>
            <a:r>
              <a:rPr lang="en-GB" dirty="0"/>
              <a:t> </a:t>
            </a:r>
            <a:r>
              <a:rPr lang="en-GB" dirty="0" err="1"/>
              <a:t>programy</a:t>
            </a:r>
            <a:endParaRPr lang="en-GB" dirty="0"/>
          </a:p>
          <a:p>
            <a:pPr lvl="1"/>
            <a:r>
              <a:rPr lang="en-GB" dirty="0" err="1"/>
              <a:t>Databáze</a:t>
            </a:r>
            <a:endParaRPr lang="en-GB" dirty="0"/>
          </a:p>
          <a:p>
            <a:pPr lvl="1"/>
            <a:r>
              <a:rPr lang="en-GB" dirty="0" err="1"/>
              <a:t>Fotografie</a:t>
            </a:r>
            <a:endParaRPr lang="en-GB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66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Od </a:t>
            </a:r>
            <a:r>
              <a:rPr lang="en-GB" dirty="0" err="1"/>
              <a:t>kdy</a:t>
            </a:r>
            <a:r>
              <a:rPr lang="en-GB" dirty="0"/>
              <a:t> je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chráněno</a:t>
            </a:r>
            <a:r>
              <a:rPr lang="en-GB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dokončené</a:t>
            </a:r>
            <a:r>
              <a:rPr lang="en-GB" dirty="0"/>
              <a:t>. </a:t>
            </a:r>
          </a:p>
          <a:p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vývojové</a:t>
            </a:r>
            <a:r>
              <a:rPr lang="en-GB" dirty="0"/>
              <a:t> </a:t>
            </a:r>
            <a:r>
              <a:rPr lang="en-GB" dirty="0" err="1"/>
              <a:t>fázte</a:t>
            </a:r>
            <a:r>
              <a:rPr lang="en-GB" dirty="0"/>
              <a:t> a </a:t>
            </a:r>
            <a:r>
              <a:rPr lang="en-GB" dirty="0" err="1"/>
              <a:t>části</a:t>
            </a:r>
            <a:r>
              <a:rPr lang="en-GB" dirty="0"/>
              <a:t>, </a:t>
            </a:r>
            <a:r>
              <a:rPr lang="sk-SK" dirty="0" err="1"/>
              <a:t>včetně</a:t>
            </a:r>
            <a:r>
              <a:rPr lang="sk-SK" dirty="0"/>
              <a:t> názvu a </a:t>
            </a:r>
            <a:r>
              <a:rPr lang="sk-SK" dirty="0" err="1"/>
              <a:t>jmen</a:t>
            </a:r>
            <a:r>
              <a:rPr lang="sk-SK" dirty="0"/>
              <a:t> postav</a:t>
            </a:r>
            <a:r>
              <a:rPr lang="en-GB" dirty="0"/>
              <a:t>.</a:t>
            </a:r>
          </a:p>
          <a:p>
            <a:r>
              <a:rPr lang="en-GB" dirty="0"/>
              <a:t>“</a:t>
            </a:r>
            <a:r>
              <a:rPr lang="sk-SK" dirty="0"/>
              <a:t>Právo autorské k </a:t>
            </a:r>
            <a:r>
              <a:rPr lang="sk-SK" dirty="0" err="1"/>
              <a:t>dílu</a:t>
            </a:r>
            <a:r>
              <a:rPr lang="sk-SK" dirty="0"/>
              <a:t> vzniká </a:t>
            </a:r>
            <a:r>
              <a:rPr lang="sk-SK" dirty="0" err="1"/>
              <a:t>okamžikem</a:t>
            </a:r>
            <a:r>
              <a:rPr lang="sk-SK" dirty="0"/>
              <a:t>, </a:t>
            </a:r>
            <a:r>
              <a:rPr lang="sk-SK" dirty="0" err="1"/>
              <a:t>kdy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vyjádřeno</a:t>
            </a:r>
            <a:r>
              <a:rPr lang="sk-SK" dirty="0"/>
              <a:t> v </a:t>
            </a:r>
            <a:r>
              <a:rPr lang="sk-SK" dirty="0" err="1"/>
              <a:t>jakékoli</a:t>
            </a:r>
            <a:r>
              <a:rPr lang="sk-SK" dirty="0"/>
              <a:t> </a:t>
            </a:r>
            <a:r>
              <a:rPr lang="sk-SK" dirty="0" err="1"/>
              <a:t>objektivně</a:t>
            </a:r>
            <a:r>
              <a:rPr lang="sk-SK" dirty="0"/>
              <a:t> </a:t>
            </a:r>
            <a:r>
              <a:rPr lang="sk-SK" dirty="0" err="1"/>
              <a:t>vnímatelné</a:t>
            </a:r>
            <a:r>
              <a:rPr lang="sk-SK" dirty="0"/>
              <a:t> </a:t>
            </a:r>
            <a:r>
              <a:rPr lang="sk-SK" dirty="0" err="1"/>
              <a:t>podobě</a:t>
            </a:r>
            <a:r>
              <a:rPr lang="sk-SK" dirty="0"/>
              <a:t>.</a:t>
            </a:r>
            <a:r>
              <a:rPr lang="en-GB" dirty="0"/>
              <a:t>” (§9, </a:t>
            </a:r>
            <a:r>
              <a:rPr lang="en-GB" dirty="0" err="1"/>
              <a:t>ods</a:t>
            </a:r>
            <a:r>
              <a:rPr lang="en-GB" dirty="0"/>
              <a:t>. 1)</a:t>
            </a:r>
          </a:p>
          <a:p>
            <a:endParaRPr lang="en-GB" dirty="0"/>
          </a:p>
          <a:p>
            <a:r>
              <a:rPr lang="en-GB" dirty="0" err="1"/>
              <a:t>Chráněn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: </a:t>
            </a:r>
          </a:p>
          <a:p>
            <a:r>
              <a:rPr lang="pt-BR" dirty="0"/>
              <a:t>“námět díla sám o sobě” = holý námět</a:t>
            </a:r>
          </a:p>
          <a:p>
            <a:r>
              <a:rPr lang="pt-BR" dirty="0"/>
              <a:t>údaj sám o sobě</a:t>
            </a:r>
          </a:p>
          <a:p>
            <a:r>
              <a:rPr lang="sk-SK" dirty="0" err="1"/>
              <a:t>myšlenka</a:t>
            </a:r>
            <a:r>
              <a:rPr lang="sk-SK" dirty="0"/>
              <a:t>, postup, </a:t>
            </a:r>
            <a:r>
              <a:rPr lang="sk-SK" dirty="0" err="1"/>
              <a:t>princip</a:t>
            </a:r>
            <a:r>
              <a:rPr lang="sk-SK" dirty="0"/>
              <a:t>, </a:t>
            </a:r>
            <a:r>
              <a:rPr lang="sk-SK" dirty="0" err="1"/>
              <a:t>metoda</a:t>
            </a:r>
            <a:r>
              <a:rPr lang="sk-SK" dirty="0"/>
              <a:t>, </a:t>
            </a:r>
            <a:r>
              <a:rPr lang="sk-SK" dirty="0" err="1"/>
              <a:t>objev</a:t>
            </a:r>
            <a:r>
              <a:rPr lang="sk-SK" dirty="0"/>
              <a:t>, </a:t>
            </a:r>
            <a:r>
              <a:rPr lang="sk-SK" dirty="0" err="1"/>
              <a:t>vědecká</a:t>
            </a:r>
            <a:r>
              <a:rPr lang="sk-SK" dirty="0"/>
              <a:t> </a:t>
            </a:r>
            <a:r>
              <a:rPr lang="sk-SK" dirty="0" err="1"/>
              <a:t>teorie</a:t>
            </a:r>
            <a:r>
              <a:rPr lang="sk-SK" dirty="0"/>
              <a:t>, matematický a obdobný vzorec, </a:t>
            </a:r>
            <a:r>
              <a:rPr lang="sk-SK" dirty="0" err="1"/>
              <a:t>statistický</a:t>
            </a:r>
            <a:r>
              <a:rPr lang="sk-SK" dirty="0"/>
              <a:t> graf</a:t>
            </a:r>
            <a:r>
              <a:rPr lang="en-GB" dirty="0"/>
              <a:t> (*</a:t>
            </a:r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nekalé</a:t>
            </a:r>
            <a:r>
              <a:rPr lang="en-GB" dirty="0"/>
              <a:t> </a:t>
            </a:r>
            <a:r>
              <a:rPr lang="en-GB" dirty="0" err="1"/>
              <a:t>soutěži</a:t>
            </a:r>
            <a:r>
              <a:rPr lang="en-GB" dirty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468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Výjimky</a:t>
            </a:r>
            <a:r>
              <a:rPr lang="en-GB" dirty="0"/>
              <a:t> z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veřejném</a:t>
            </a:r>
            <a:r>
              <a:rPr lang="en-GB" dirty="0"/>
              <a:t> </a:t>
            </a:r>
            <a:r>
              <a:rPr lang="en-GB" dirty="0" err="1"/>
              <a:t>zájmu</a:t>
            </a:r>
            <a:r>
              <a:rPr lang="en-GB" dirty="0"/>
              <a:t> (§3)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předpisy</a:t>
            </a:r>
            <a:r>
              <a:rPr lang="en-GB" dirty="0"/>
              <a:t>, </a:t>
            </a:r>
            <a:r>
              <a:rPr lang="en-GB" dirty="0" err="1"/>
              <a:t>opratření</a:t>
            </a:r>
            <a:r>
              <a:rPr lang="en-GB" dirty="0"/>
              <a:t>,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listiny</a:t>
            </a:r>
            <a:r>
              <a:rPr lang="en-GB" dirty="0"/>
              <a:t>,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rejstříky</a:t>
            </a:r>
            <a:r>
              <a:rPr lang="en-GB" dirty="0"/>
              <a:t>…</a:t>
            </a:r>
          </a:p>
          <a:p>
            <a:r>
              <a:rPr lang="sk-SK" dirty="0"/>
              <a:t>výtvory tradiční </a:t>
            </a:r>
            <a:r>
              <a:rPr lang="sk-SK" dirty="0" err="1"/>
              <a:t>lidové</a:t>
            </a:r>
            <a:r>
              <a:rPr lang="sk-SK" dirty="0"/>
              <a:t> </a:t>
            </a:r>
            <a:r>
              <a:rPr lang="sk-SK" dirty="0" err="1"/>
              <a:t>kultury</a:t>
            </a:r>
            <a:r>
              <a:rPr lang="sk-SK" dirty="0"/>
              <a:t>, </a:t>
            </a:r>
            <a:r>
              <a:rPr lang="sk-SK" dirty="0" err="1"/>
              <a:t>není</a:t>
            </a:r>
            <a:r>
              <a:rPr lang="sk-SK" dirty="0"/>
              <a:t>-li pravé </a:t>
            </a:r>
            <a:r>
              <a:rPr lang="sk-SK" dirty="0" err="1"/>
              <a:t>jméno</a:t>
            </a:r>
            <a:r>
              <a:rPr lang="sk-SK" dirty="0"/>
              <a:t> autora </a:t>
            </a:r>
            <a:r>
              <a:rPr lang="sk-SK" dirty="0" err="1"/>
              <a:t>obecně</a:t>
            </a:r>
            <a:r>
              <a:rPr lang="sk-SK" dirty="0"/>
              <a:t> známo</a:t>
            </a:r>
          </a:p>
        </p:txBody>
      </p:sp>
    </p:spTree>
    <p:extLst>
      <p:ext uri="{BB962C8B-B14F-4D97-AF65-F5344CB8AC3E}">
        <p14:creationId xmlns:p14="http://schemas.microsoft.com/office/powerpoint/2010/main" val="367986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- </a:t>
            </a:r>
            <a:r>
              <a:rPr lang="en-GB" dirty="0" err="1"/>
              <a:t>osobnostní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Autor</a:t>
            </a:r>
            <a:r>
              <a:rPr lang="en-GB" dirty="0"/>
              <a:t> = FO (§5, </a:t>
            </a:r>
            <a:r>
              <a:rPr lang="en-GB" dirty="0" err="1"/>
              <a:t>ods</a:t>
            </a:r>
            <a:r>
              <a:rPr lang="en-GB" dirty="0"/>
              <a:t>. 1)</a:t>
            </a:r>
          </a:p>
          <a:p>
            <a:endParaRPr lang="en-GB" dirty="0"/>
          </a:p>
          <a:p>
            <a:r>
              <a:rPr lang="en-GB" dirty="0" err="1"/>
              <a:t>Osobnostní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(§11)</a:t>
            </a:r>
          </a:p>
          <a:p>
            <a:pPr lvl="1"/>
            <a:r>
              <a:rPr lang="en-GB" dirty="0" err="1"/>
              <a:t>r</a:t>
            </a:r>
            <a:r>
              <a:rPr lang="sk-SK" dirty="0" err="1"/>
              <a:t>ozhodnout</a:t>
            </a:r>
            <a:r>
              <a:rPr lang="sk-SK" dirty="0"/>
              <a:t> o </a:t>
            </a:r>
            <a:r>
              <a:rPr lang="sk-SK" dirty="0" err="1"/>
              <a:t>zveřejnění</a:t>
            </a:r>
            <a:r>
              <a:rPr lang="sk-SK" dirty="0"/>
              <a:t> </a:t>
            </a:r>
            <a:r>
              <a:rPr lang="sk-SK" dirty="0" err="1"/>
              <a:t>svého</a:t>
            </a:r>
            <a:r>
              <a:rPr lang="sk-SK" dirty="0"/>
              <a:t> </a:t>
            </a:r>
            <a:r>
              <a:rPr lang="sk-SK" dirty="0" err="1"/>
              <a:t>díla</a:t>
            </a:r>
            <a:endParaRPr lang="en-GB" dirty="0"/>
          </a:p>
          <a:p>
            <a:pPr lvl="1"/>
            <a:r>
              <a:rPr lang="en-GB" dirty="0" err="1"/>
              <a:t>rozhodovat</a:t>
            </a:r>
            <a:r>
              <a:rPr lang="en-GB" dirty="0"/>
              <a:t>, </a:t>
            </a:r>
            <a:r>
              <a:rPr lang="en-GB" dirty="0" err="1"/>
              <a:t>jakým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autorství</a:t>
            </a:r>
            <a:r>
              <a:rPr lang="en-GB" dirty="0"/>
              <a:t> </a:t>
            </a:r>
            <a:r>
              <a:rPr lang="en-GB" dirty="0" err="1"/>
              <a:t>uvedeno</a:t>
            </a:r>
            <a:endParaRPr lang="en-GB" dirty="0"/>
          </a:p>
          <a:p>
            <a:pPr lvl="1"/>
            <a:r>
              <a:rPr lang="en-GB" dirty="0" err="1"/>
              <a:t>nedotknutelnost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a </a:t>
            </a:r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dohled</a:t>
            </a:r>
            <a:endParaRPr lang="en-GB" dirty="0"/>
          </a:p>
          <a:p>
            <a:pPr lvl="1"/>
            <a:r>
              <a:rPr lang="en-GB" dirty="0" err="1"/>
              <a:t>Práv</a:t>
            </a:r>
            <a:r>
              <a:rPr lang="en-GB" dirty="0"/>
              <a:t> se </a:t>
            </a:r>
            <a:r>
              <a:rPr lang="en-GB" dirty="0" err="1"/>
              <a:t>autor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vzdát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nepřevoditelná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858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– </a:t>
            </a:r>
            <a:r>
              <a:rPr lang="en-GB" dirty="0" err="1"/>
              <a:t>majetková</a:t>
            </a:r>
            <a:r>
              <a:rPr lang="en-GB" dirty="0"/>
              <a:t> (§ 12)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užít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poskytnout</a:t>
            </a:r>
            <a:r>
              <a:rPr lang="en-GB" dirty="0"/>
              <a:t> </a:t>
            </a:r>
            <a:r>
              <a:rPr lang="en-GB" dirty="0" err="1"/>
              <a:t>oprávnění</a:t>
            </a:r>
            <a:r>
              <a:rPr lang="en-GB" dirty="0"/>
              <a:t> = </a:t>
            </a:r>
            <a:r>
              <a:rPr lang="en-GB" dirty="0" err="1"/>
              <a:t>licenční</a:t>
            </a:r>
            <a:r>
              <a:rPr lang="en-GB" dirty="0"/>
              <a:t> </a:t>
            </a:r>
            <a:r>
              <a:rPr lang="en-GB" dirty="0" err="1"/>
              <a:t>smlouva</a:t>
            </a:r>
            <a:r>
              <a:rPr lang="en-GB" dirty="0"/>
              <a:t> (z. 89/2012, </a:t>
            </a:r>
            <a:r>
              <a:rPr lang="en-GB" dirty="0" err="1"/>
              <a:t>Občanský</a:t>
            </a:r>
            <a:r>
              <a:rPr lang="en-GB" dirty="0"/>
              <a:t> </a:t>
            </a:r>
            <a:r>
              <a:rPr lang="en-GB" dirty="0" err="1"/>
              <a:t>zákoník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Licenční</a:t>
            </a:r>
            <a:r>
              <a:rPr lang="en-GB" dirty="0"/>
              <a:t> </a:t>
            </a:r>
            <a:r>
              <a:rPr lang="en-GB" dirty="0" err="1"/>
              <a:t>smlouva</a:t>
            </a:r>
            <a:r>
              <a:rPr lang="en-GB" dirty="0"/>
              <a:t>:</a:t>
            </a:r>
          </a:p>
          <a:p>
            <a:r>
              <a:rPr lang="en-GB" dirty="0" err="1"/>
              <a:t>ústní</a:t>
            </a:r>
            <a:r>
              <a:rPr lang="en-GB" dirty="0"/>
              <a:t> x </a:t>
            </a:r>
            <a:r>
              <a:rPr lang="en-GB" dirty="0" err="1"/>
              <a:t>písemná</a:t>
            </a:r>
            <a:endParaRPr lang="en-GB" dirty="0"/>
          </a:p>
          <a:p>
            <a:r>
              <a:rPr lang="en-GB" dirty="0" err="1"/>
              <a:t>nevýhradná</a:t>
            </a:r>
            <a:r>
              <a:rPr lang="en-GB" dirty="0"/>
              <a:t> x </a:t>
            </a:r>
            <a:r>
              <a:rPr lang="en-GB" dirty="0" err="1"/>
              <a:t>výhradná</a:t>
            </a:r>
            <a:endParaRPr lang="en-GB" dirty="0"/>
          </a:p>
          <a:p>
            <a:r>
              <a:rPr lang="en-GB" dirty="0" err="1"/>
              <a:t>jednorázová</a:t>
            </a:r>
            <a:r>
              <a:rPr lang="en-GB" dirty="0"/>
              <a:t> x </a:t>
            </a:r>
            <a:r>
              <a:rPr lang="en-GB" dirty="0" err="1"/>
              <a:t>vícenásobní</a:t>
            </a:r>
            <a:endParaRPr lang="en-GB" dirty="0"/>
          </a:p>
          <a:p>
            <a:r>
              <a:rPr lang="en-GB" dirty="0" err="1"/>
              <a:t>bezúplatná</a:t>
            </a:r>
            <a:r>
              <a:rPr lang="en-GB" dirty="0"/>
              <a:t> x </a:t>
            </a:r>
            <a:r>
              <a:rPr lang="en-GB" dirty="0" err="1"/>
              <a:t>úplatná</a:t>
            </a:r>
            <a:endParaRPr lang="en-GB" dirty="0"/>
          </a:p>
          <a:p>
            <a:r>
              <a:rPr lang="en-GB" dirty="0" err="1"/>
              <a:t>zavazující</a:t>
            </a:r>
            <a:r>
              <a:rPr lang="en-GB" dirty="0"/>
              <a:t> x </a:t>
            </a:r>
            <a:r>
              <a:rPr lang="en-GB" dirty="0" err="1"/>
              <a:t>oprávňující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16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Trvání</a:t>
            </a:r>
            <a:r>
              <a:rPr lang="en-GB" dirty="0"/>
              <a:t> </a:t>
            </a:r>
            <a:r>
              <a:rPr lang="en-GB" dirty="0" err="1"/>
              <a:t>majetkových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(§27)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70 let. </a:t>
            </a:r>
          </a:p>
          <a:p>
            <a:r>
              <a:rPr lang="en-GB" dirty="0" err="1"/>
              <a:t>Poslední</a:t>
            </a:r>
            <a:r>
              <a:rPr lang="en-GB" dirty="0"/>
              <a:t> </a:t>
            </a:r>
            <a:r>
              <a:rPr lang="en-GB" dirty="0" err="1"/>
              <a:t>autor</a:t>
            </a:r>
            <a:r>
              <a:rPr lang="en-GB" dirty="0"/>
              <a:t> (v </a:t>
            </a:r>
            <a:r>
              <a:rPr lang="en-GB" dirty="0" err="1"/>
              <a:t>případě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spoluautorů</a:t>
            </a:r>
            <a:r>
              <a:rPr lang="en-GB" dirty="0"/>
              <a:t>). </a:t>
            </a:r>
          </a:p>
          <a:p>
            <a:r>
              <a:rPr lang="en-GB" dirty="0"/>
              <a:t>AVD: 70 let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</a:t>
            </a:r>
            <a:r>
              <a:rPr lang="en-GB" dirty="0" err="1"/>
              <a:t>režiséra</a:t>
            </a:r>
            <a:r>
              <a:rPr lang="en-GB" dirty="0"/>
              <a:t>, </a:t>
            </a:r>
            <a:r>
              <a:rPr lang="en-GB" dirty="0" err="1"/>
              <a:t>autor</a:t>
            </a:r>
            <a:r>
              <a:rPr lang="en-GB" dirty="0"/>
              <a:t> </a:t>
            </a:r>
            <a:r>
              <a:rPr lang="en-GB" dirty="0" err="1"/>
              <a:t>scenáře</a:t>
            </a:r>
            <a:r>
              <a:rPr lang="en-GB" dirty="0"/>
              <a:t>, </a:t>
            </a:r>
            <a:r>
              <a:rPr lang="sk-SK" dirty="0"/>
              <a:t>autor </a:t>
            </a:r>
            <a:r>
              <a:rPr lang="sk-SK" dirty="0" err="1"/>
              <a:t>dialogů</a:t>
            </a:r>
            <a:r>
              <a:rPr lang="sk-SK" dirty="0"/>
              <a:t> a </a:t>
            </a:r>
            <a:r>
              <a:rPr lang="sk-SK" dirty="0" err="1"/>
              <a:t>skladatel</a:t>
            </a:r>
            <a:r>
              <a:rPr lang="sk-SK" dirty="0"/>
              <a:t> hudby zvlášť </a:t>
            </a:r>
            <a:r>
              <a:rPr lang="sk-SK" dirty="0" err="1"/>
              <a:t>vytvořené</a:t>
            </a:r>
            <a:r>
              <a:rPr lang="sk-SK" dirty="0"/>
              <a:t> pro užití v </a:t>
            </a:r>
            <a:r>
              <a:rPr lang="sk-SK" dirty="0" err="1"/>
              <a:t>audiovizuálním</a:t>
            </a:r>
            <a:r>
              <a:rPr lang="sk-SK" dirty="0"/>
              <a:t> </a:t>
            </a:r>
            <a:r>
              <a:rPr lang="sk-SK" dirty="0" err="1"/>
              <a:t>díle</a:t>
            </a:r>
            <a:r>
              <a:rPr lang="en-GB" dirty="0"/>
              <a:t>.</a:t>
            </a:r>
          </a:p>
          <a:p>
            <a:r>
              <a:rPr lang="en-GB" dirty="0" err="1"/>
              <a:t>Hudba</a:t>
            </a:r>
            <a:r>
              <a:rPr lang="en-GB" dirty="0"/>
              <a:t> s </a:t>
            </a:r>
            <a:r>
              <a:rPr lang="en-GB" dirty="0" err="1"/>
              <a:t>textem</a:t>
            </a:r>
            <a:r>
              <a:rPr lang="en-GB" dirty="0"/>
              <a:t>: 70 let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a </a:t>
            </a:r>
            <a:r>
              <a:rPr lang="en-GB" dirty="0" err="1"/>
              <a:t>hudby</a:t>
            </a:r>
            <a:r>
              <a:rPr lang="en-GB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891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614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Právny rámec priemyslu</vt:lpstr>
      <vt:lpstr>Autorský zákon</vt:lpstr>
      <vt:lpstr>Autorské dílo - příklady</vt:lpstr>
      <vt:lpstr>Kvázidílo (§2 ods. 2)</vt:lpstr>
      <vt:lpstr>Od kdy je dílo chráněno?</vt:lpstr>
      <vt:lpstr>Výjimky z ochrany ve veřejném zájmu (§3)</vt:lpstr>
      <vt:lpstr>Práva autora - osobnostní</vt:lpstr>
      <vt:lpstr>Práva autora – majetková (§ 12)</vt:lpstr>
      <vt:lpstr>Trvání majetkových práv (§27) </vt:lpstr>
      <vt:lpstr>Volná užití (§30)</vt:lpstr>
      <vt:lpstr>Citace (§31)</vt:lpstr>
      <vt:lpstr>Práva související s právem autorským (§67 - §104)</vt:lpstr>
      <vt:lpstr>KOLEKTIVNÍ SPRÁVA PRÁV (§ 95 - § 104)</vt:lpstr>
      <vt:lpstr>Ochrana osobnosti vs. sloboda prejavu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Právny rámec priemyslu</dc:title>
  <dc:creator>Miroslav Vlček</dc:creator>
  <cp:lastModifiedBy>Miroslav Vlček</cp:lastModifiedBy>
  <cp:revision>7</cp:revision>
  <dcterms:created xsi:type="dcterms:W3CDTF">2016-12-14T15:59:40Z</dcterms:created>
  <dcterms:modified xsi:type="dcterms:W3CDTF">2017-11-30T10:14:12Z</dcterms:modified>
</cp:coreProperties>
</file>