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43"/>
  </p:notesMasterIdLst>
  <p:sldIdLst>
    <p:sldId id="256" r:id="rId2"/>
    <p:sldId id="258" r:id="rId3"/>
    <p:sldId id="266" r:id="rId4"/>
    <p:sldId id="259" r:id="rId5"/>
    <p:sldId id="260" r:id="rId6"/>
    <p:sldId id="264" r:id="rId7"/>
    <p:sldId id="265" r:id="rId8"/>
    <p:sldId id="267" r:id="rId9"/>
    <p:sldId id="269" r:id="rId10"/>
    <p:sldId id="268" r:id="rId11"/>
    <p:sldId id="261" r:id="rId12"/>
    <p:sldId id="262" r:id="rId13"/>
    <p:sldId id="302" r:id="rId14"/>
    <p:sldId id="303" r:id="rId15"/>
    <p:sldId id="263" r:id="rId16"/>
    <p:sldId id="274" r:id="rId17"/>
    <p:sldId id="276" r:id="rId18"/>
    <p:sldId id="292" r:id="rId19"/>
    <p:sldId id="273" r:id="rId20"/>
    <p:sldId id="277" r:id="rId21"/>
    <p:sldId id="278" r:id="rId22"/>
    <p:sldId id="29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71" r:id="rId31"/>
    <p:sldId id="279" r:id="rId32"/>
    <p:sldId id="280" r:id="rId33"/>
    <p:sldId id="281" r:id="rId34"/>
    <p:sldId id="282" r:id="rId35"/>
    <p:sldId id="275" r:id="rId36"/>
    <p:sldId id="270" r:id="rId37"/>
    <p:sldId id="297" r:id="rId38"/>
    <p:sldId id="299" r:id="rId39"/>
    <p:sldId id="300" r:id="rId40"/>
    <p:sldId id="296" r:id="rId41"/>
    <p:sldId id="257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1FFFB-B9EF-4779-A93F-5500ECDC8320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BA826-851E-4005-AC3B-20B8575B26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96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1CCE3-0A96-4767-8000-393387D9DE33}" type="slidenum">
              <a:rPr lang="cs-CZ" altLang="cs-CZ" smtClean="0"/>
              <a:pPr>
                <a:defRPr/>
              </a:pPr>
              <a:t>33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302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5A4F-0EA7-4E67-9531-75028D92BB00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D5A8-99E7-4903-9033-ECB9F1565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71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5A4F-0EA7-4E67-9531-75028D92BB00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D5A8-99E7-4903-9033-ECB9F1565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418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5A4F-0EA7-4E67-9531-75028D92BB00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D5A8-99E7-4903-9033-ECB9F1565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897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FEDF1-243F-43F0-83C0-46B1704CC4D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825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5A4F-0EA7-4E67-9531-75028D92BB00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D5A8-99E7-4903-9033-ECB9F1565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347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5A4F-0EA7-4E67-9531-75028D92BB00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D5A8-99E7-4903-9033-ECB9F1565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92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5A4F-0EA7-4E67-9531-75028D92BB00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D5A8-99E7-4903-9033-ECB9F1565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10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5A4F-0EA7-4E67-9531-75028D92BB00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D5A8-99E7-4903-9033-ECB9F1565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178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5A4F-0EA7-4E67-9531-75028D92BB00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D5A8-99E7-4903-9033-ECB9F1565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97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5A4F-0EA7-4E67-9531-75028D92BB00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D5A8-99E7-4903-9033-ECB9F1565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5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5A4F-0EA7-4E67-9531-75028D92BB00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D5A8-99E7-4903-9033-ECB9F1565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708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5A4F-0EA7-4E67-9531-75028D92BB00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D5A8-99E7-4903-9033-ECB9F1565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23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85A4F-0EA7-4E67-9531-75028D92BB00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6D5A8-99E7-4903-9033-ECB9F1565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00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-usr.rider.edu/~suler/psycyber/disinhibit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Online komunikace, virtuální identita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ZUR 387</a:t>
            </a:r>
          </a:p>
          <a:p>
            <a:r>
              <a:rPr lang="cs-CZ" dirty="0" smtClean="0"/>
              <a:t>Lenka Dědková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93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 smtClean="0"/>
              <a:t>Sulerův</a:t>
            </a:r>
            <a:r>
              <a:rPr lang="cs-CZ" dirty="0" smtClean="0"/>
              <a:t> pohled je do značné míry závislý na době, kdy </a:t>
            </a:r>
            <a:r>
              <a:rPr lang="cs-CZ" dirty="0" err="1" smtClean="0"/>
              <a:t>disinhibici</a:t>
            </a:r>
            <a:r>
              <a:rPr lang="cs-CZ" dirty="0" smtClean="0"/>
              <a:t> popisoval</a:t>
            </a:r>
          </a:p>
          <a:p>
            <a:pPr lvl="1"/>
            <a:r>
              <a:rPr lang="cs-CZ" dirty="0" smtClean="0"/>
              <a:t>Počátky rozšiřování internetu mezi „běžné“ lidi</a:t>
            </a:r>
          </a:p>
          <a:p>
            <a:pPr lvl="1"/>
            <a:r>
              <a:rPr lang="cs-CZ" dirty="0" smtClean="0"/>
              <a:t>Nezbytnost komunikace s neznámými lidmi</a:t>
            </a:r>
          </a:p>
          <a:p>
            <a:pPr lvl="1"/>
            <a:r>
              <a:rPr lang="cs-CZ" dirty="0" err="1" smtClean="0"/>
              <a:t>Dial</a:t>
            </a:r>
            <a:r>
              <a:rPr lang="cs-CZ" dirty="0" smtClean="0"/>
              <a:t>-up internet</a:t>
            </a:r>
          </a:p>
          <a:p>
            <a:pPr lvl="1"/>
            <a:r>
              <a:rPr lang="cs-CZ" dirty="0" smtClean="0"/>
              <a:t>Převažující jasně asynchronní prostředí</a:t>
            </a:r>
          </a:p>
          <a:p>
            <a:r>
              <a:rPr lang="cs-CZ" dirty="0" smtClean="0"/>
              <a:t>Některé rysy se nedají empiricky ověřit</a:t>
            </a:r>
          </a:p>
          <a:p>
            <a:pPr lvl="1"/>
            <a:r>
              <a:rPr lang="cs-CZ" dirty="0" smtClean="0"/>
              <a:t>Jak byste měřili solipsistické introjekce?</a:t>
            </a:r>
          </a:p>
          <a:p>
            <a:pPr lvl="1"/>
            <a:r>
              <a:rPr lang="cs-CZ" dirty="0" smtClean="0"/>
              <a:t>Výzkum se nejvíce zabývá anonymitou a neviditelností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332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Oční kontakt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 pokud používáme fotky či webkameru, oční kontakt na internetu chybí</a:t>
            </a:r>
          </a:p>
          <a:p>
            <a:r>
              <a:rPr lang="cs-CZ" dirty="0" smtClean="0"/>
              <a:t>Výzkumy </a:t>
            </a:r>
            <a:r>
              <a:rPr lang="cs-CZ" dirty="0" err="1" smtClean="0"/>
              <a:t>offline</a:t>
            </a:r>
            <a:r>
              <a:rPr lang="cs-CZ" dirty="0" smtClean="0"/>
              <a:t>: oční kontakt zvyšuje vnímanou intimitu a otevřenost, souvisí s důvěrou, pocitem bezpečí, rozpaky..</a:t>
            </a:r>
          </a:p>
          <a:p>
            <a:pPr lvl="1"/>
            <a:r>
              <a:rPr lang="cs-CZ" dirty="0" smtClean="0"/>
              <a:t>Ale záleží na kontextu: někdy větší otevřenost při absenci očního kontaktu, zvláště u citlivých otázek a méně osobního </a:t>
            </a:r>
            <a:r>
              <a:rPr lang="cs-CZ" dirty="0" err="1" smtClean="0"/>
              <a:t>settingu</a:t>
            </a:r>
            <a:r>
              <a:rPr lang="cs-CZ" dirty="0" smtClean="0"/>
              <a:t> (např. výzkumný rozhovor vs. rozhovor mezi partnery)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979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 smtClean="0"/>
              <a:t>Lapidot-Lefler</a:t>
            </a:r>
            <a:r>
              <a:rPr lang="cs-CZ" dirty="0" smtClean="0"/>
              <a:t> &amp; </a:t>
            </a:r>
            <a:r>
              <a:rPr lang="cs-CZ" dirty="0" err="1" smtClean="0"/>
              <a:t>Barak</a:t>
            </a:r>
            <a:r>
              <a:rPr lang="cs-CZ" dirty="0" smtClean="0"/>
              <a:t> (2012): zaměření na toxickou (negativní) </a:t>
            </a:r>
            <a:r>
              <a:rPr lang="cs-CZ" dirty="0" err="1" smtClean="0"/>
              <a:t>disinhibici</a:t>
            </a:r>
            <a:endParaRPr lang="cs-CZ" dirty="0" smtClean="0"/>
          </a:p>
          <a:p>
            <a:pPr lvl="1"/>
            <a:r>
              <a:rPr lang="cs-CZ" dirty="0" smtClean="0"/>
              <a:t>Oční kontakt v kombinaci s jakýmikoliv dalšími experimentálními podmínkami (anonymita, neviditelnost) snižoval </a:t>
            </a:r>
            <a:r>
              <a:rPr lang="cs-CZ" dirty="0" err="1" smtClean="0"/>
              <a:t>flaming</a:t>
            </a:r>
            <a:endParaRPr lang="cs-CZ" dirty="0" smtClean="0"/>
          </a:p>
          <a:p>
            <a:pPr lvl="1"/>
            <a:r>
              <a:rPr lang="cs-CZ" dirty="0" smtClean="0"/>
              <a:t>Nejvyšší </a:t>
            </a:r>
            <a:r>
              <a:rPr lang="cs-CZ" dirty="0" err="1" smtClean="0"/>
              <a:t>flaming</a:t>
            </a:r>
            <a:r>
              <a:rPr lang="cs-CZ" dirty="0" smtClean="0"/>
              <a:t> u anonymních, neviditelných, bez očního kontaktu</a:t>
            </a:r>
          </a:p>
          <a:p>
            <a:r>
              <a:rPr lang="cs-CZ" dirty="0" smtClean="0"/>
              <a:t>Benigní </a:t>
            </a:r>
            <a:r>
              <a:rPr lang="cs-CZ" dirty="0" err="1" smtClean="0"/>
              <a:t>disinhibice</a:t>
            </a:r>
            <a:r>
              <a:rPr lang="cs-CZ" dirty="0" smtClean="0"/>
              <a:t> (</a:t>
            </a:r>
            <a:r>
              <a:rPr lang="cs-CZ" dirty="0" err="1"/>
              <a:t>Lapidot-Lefler</a:t>
            </a:r>
            <a:r>
              <a:rPr lang="cs-CZ" dirty="0"/>
              <a:t> &amp; </a:t>
            </a:r>
            <a:r>
              <a:rPr lang="cs-CZ" dirty="0" err="1" smtClean="0"/>
              <a:t>Barak</a:t>
            </a:r>
            <a:r>
              <a:rPr lang="cs-CZ" dirty="0" smtClean="0"/>
              <a:t>, 2015) </a:t>
            </a:r>
          </a:p>
          <a:p>
            <a:pPr lvl="1"/>
            <a:r>
              <a:rPr lang="cs-CZ" dirty="0" smtClean="0"/>
              <a:t>Stejné faktory – neovlivňují míru </a:t>
            </a:r>
            <a:r>
              <a:rPr lang="cs-CZ" dirty="0" err="1" smtClean="0"/>
              <a:t>self-disclosure</a:t>
            </a:r>
            <a:r>
              <a:rPr lang="cs-CZ" dirty="0" smtClean="0"/>
              <a:t> a prosociálního chování</a:t>
            </a:r>
          </a:p>
          <a:p>
            <a:pPr lvl="1"/>
            <a:r>
              <a:rPr lang="cs-CZ" dirty="0" smtClean="0"/>
              <a:t>(výjimka v kombinaci anonymity a neviditelnosti </a:t>
            </a:r>
            <a:r>
              <a:rPr lang="cs-CZ" dirty="0" smtClean="0">
                <a:sym typeface="Wingdings" panose="05000000000000000000" pitchFamily="2" charset="2"/>
              </a:rPr>
              <a:t> mírně zvyšuje míru sdílených emocí)</a:t>
            </a:r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89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Online </a:t>
            </a:r>
            <a:r>
              <a:rPr lang="cs-CZ" dirty="0" err="1"/>
              <a:t>sense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unidentifiability</a:t>
            </a:r>
            <a:r>
              <a:rPr lang="cs-CZ" dirty="0"/>
              <a:t> (</a:t>
            </a:r>
            <a:r>
              <a:rPr lang="cs-CZ" dirty="0" err="1"/>
              <a:t>Lapidot-Lefler</a:t>
            </a:r>
            <a:r>
              <a:rPr lang="cs-CZ" dirty="0"/>
              <a:t> &amp; </a:t>
            </a:r>
            <a:r>
              <a:rPr lang="cs-CZ" dirty="0" err="1"/>
              <a:t>Barak</a:t>
            </a:r>
            <a:r>
              <a:rPr lang="cs-CZ" dirty="0"/>
              <a:t>, 2012)</a:t>
            </a:r>
          </a:p>
          <a:p>
            <a:pPr lvl="1"/>
            <a:r>
              <a:rPr lang="cs-CZ" dirty="0"/>
              <a:t>Na internetu vznikají kombinací faktorů anonymity, neviditelnosti a chybějícího očního kontaktu různé úrovně (ne)identifikovatelnosti</a:t>
            </a:r>
          </a:p>
          <a:p>
            <a:pPr lvl="1"/>
            <a:r>
              <a:rPr lang="cs-CZ" dirty="0"/>
              <a:t>Subjektivní pocit vlastní </a:t>
            </a:r>
            <a:r>
              <a:rPr lang="cs-CZ" dirty="0" smtClean="0"/>
              <a:t>neidentifikovatelnosti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>
                <a:sym typeface="Wingdings" panose="05000000000000000000" pitchFamily="2" charset="2"/>
              </a:rPr>
              <a:t> pokud </a:t>
            </a:r>
            <a:r>
              <a:rPr lang="cs-CZ" dirty="0">
                <a:sym typeface="Wingdings" panose="05000000000000000000" pitchFamily="2" charset="2"/>
              </a:rPr>
              <a:t>chceme snížit toxickou </a:t>
            </a:r>
            <a:r>
              <a:rPr lang="cs-CZ" dirty="0" err="1">
                <a:sym typeface="Wingdings" panose="05000000000000000000" pitchFamily="2" charset="2"/>
              </a:rPr>
              <a:t>disinhibici</a:t>
            </a:r>
            <a:r>
              <a:rPr lang="cs-CZ" dirty="0">
                <a:sym typeface="Wingdings" panose="05000000000000000000" pitchFamily="2" charset="2"/>
              </a:rPr>
              <a:t>, potřebujeme </a:t>
            </a:r>
            <a:r>
              <a:rPr lang="cs-CZ" dirty="0" smtClean="0">
                <a:sym typeface="Wingdings" panose="05000000000000000000" pitchFamily="2" charset="2"/>
              </a:rPr>
              <a:t>zvýšit pocity identifikovatelnosti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2865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co (toxická) </a:t>
            </a:r>
            <a:r>
              <a:rPr lang="cs-CZ" dirty="0" err="1" smtClean="0"/>
              <a:t>disinhibice</a:t>
            </a:r>
            <a:r>
              <a:rPr lang="cs-CZ" dirty="0" smtClean="0"/>
              <a:t> na FB?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5721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„dělá“ online </a:t>
            </a:r>
            <a:r>
              <a:rPr lang="cs-CZ" dirty="0" err="1" smtClean="0"/>
              <a:t>disinhibice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ym typeface="Wingdings" panose="05000000000000000000" pitchFamily="2" charset="2"/>
              </a:rPr>
              <a:t>Nic!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Jak </a:t>
            </a:r>
            <a:r>
              <a:rPr lang="cs-CZ" dirty="0" err="1" smtClean="0">
                <a:sym typeface="Wingdings" panose="05000000000000000000" pitchFamily="2" charset="2"/>
              </a:rPr>
              <a:t>disinhibici</a:t>
            </a:r>
            <a:r>
              <a:rPr lang="cs-CZ" dirty="0" smtClean="0">
                <a:sym typeface="Wingdings" panose="05000000000000000000" pitchFamily="2" charset="2"/>
              </a:rPr>
              <a:t> nechápat: internet nemění lidi, pouze dodává lidskému chování kontext, ve kterém se mohou některé (již existující) tendence oslabit či posilnit</a:t>
            </a:r>
          </a:p>
          <a:p>
            <a:r>
              <a:rPr lang="cs-CZ" dirty="0" err="1" smtClean="0">
                <a:sym typeface="Wingdings" panose="05000000000000000000" pitchFamily="2" charset="2"/>
              </a:rPr>
              <a:t>Theory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or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planned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behavior</a:t>
            </a:r>
            <a:r>
              <a:rPr lang="cs-CZ" dirty="0" smtClean="0">
                <a:sym typeface="Wingdings" panose="05000000000000000000" pitchFamily="2" charset="2"/>
              </a:rPr>
              <a:t>, </a:t>
            </a:r>
            <a:r>
              <a:rPr lang="cs-CZ" dirty="0" err="1" smtClean="0">
                <a:sym typeface="Wingdings" panose="05000000000000000000" pitchFamily="2" charset="2"/>
              </a:rPr>
              <a:t>theory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of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reasoned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action</a:t>
            </a:r>
            <a:endParaRPr lang="cs-CZ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cs-CZ" dirty="0" smtClean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101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Používání internetu a psychosociální vývoj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Obavy o to, jak používání ICT ovlivňuje normální (zdravý) psychosociální vývoj </a:t>
            </a:r>
          </a:p>
          <a:p>
            <a:pPr lvl="1"/>
            <a:r>
              <a:rPr lang="cs-CZ" dirty="0" smtClean="0"/>
              <a:t>Motivace pro velkou část výzkumů, především na počátku šíření ICT, ale i dnes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36999"/>
            <a:ext cx="3574687" cy="29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32321"/>
            <a:ext cx="4408315" cy="293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4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000" smtClean="0"/>
              <a:t>Erik Erikson – psychosociální vývoj</a:t>
            </a:r>
          </a:p>
        </p:txBody>
      </p:sp>
      <p:graphicFrame>
        <p:nvGraphicFramePr>
          <p:cNvPr id="111730" name="Group 11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40682091"/>
              </p:ext>
            </p:extLst>
          </p:nvPr>
        </p:nvGraphicFramePr>
        <p:xfrm>
          <a:off x="395288" y="1412875"/>
          <a:ext cx="8435975" cy="5072457"/>
        </p:xfrm>
        <a:graphic>
          <a:graphicData uri="http://schemas.openxmlformats.org/drawingml/2006/table">
            <a:tbl>
              <a:tblPr/>
              <a:tblGrid>
                <a:gridCol w="159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Vývojové období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Úkol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Cíl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Kojenecké období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* - 1 rok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základní důvěra proti základní nedůvěře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otevřenost zkušenosti, vstřícnost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Rané dětství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1-3 roky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autonomie proti studu a pochybám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důvěra v sebe sama, ve své schopnosti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7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Věk hry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3-6 let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iniciativa proti vině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základy svědomí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3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Školní věk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6-12 let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přičinlivost proti inferioritě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svědomitost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Adolescence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12-20 let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identita proti konfuzi rolí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rozvoj identity, psychosociální moratorium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Mladá dospělost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20-25 let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intimita proti izolaci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láska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7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Dospělost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25-50 let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generativita proti stagnaci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tvořivost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Stáří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50(?) a víc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ego integrita proti zoufalství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akceptace, pozitivní přístup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16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Používání internetu a psychosociální vývoj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Celkově: lidé používají ICT v souladu se svým vývojovým stadiem a svými vývojovými potřebami </a:t>
            </a:r>
          </a:p>
        </p:txBody>
      </p:sp>
    </p:spTree>
    <p:extLst>
      <p:ext uri="{BB962C8B-B14F-4D97-AF65-F5344CB8AC3E}">
        <p14:creationId xmlns:p14="http://schemas.microsoft.com/office/powerpoint/2010/main" val="7279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Identita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Psychologie: identita jako něco interního, spojeného se </a:t>
            </a:r>
            <a:r>
              <a:rPr lang="cs-CZ" dirty="0" err="1" smtClean="0"/>
              <a:t>self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Zároveň ale osobní a sociální identita (</a:t>
            </a:r>
            <a:r>
              <a:rPr lang="cs-CZ" dirty="0" err="1" smtClean="0"/>
              <a:t>Tajfel</a:t>
            </a:r>
            <a:r>
              <a:rPr lang="cs-CZ" dirty="0" smtClean="0"/>
              <a:t>)</a:t>
            </a:r>
          </a:p>
          <a:p>
            <a:pPr lvl="1">
              <a:defRPr/>
            </a:pPr>
            <a:r>
              <a:rPr lang="cs-CZ" dirty="0" smtClean="0"/>
              <a:t>Osobní: </a:t>
            </a:r>
            <a:r>
              <a:rPr lang="cs-CZ" altLang="cs-CZ" dirty="0"/>
              <a:t>kdo jsem, niterný pocit vlastního já, své jedinečnosti, </a:t>
            </a:r>
            <a:r>
              <a:rPr lang="cs-CZ" altLang="cs-CZ" dirty="0" err="1" smtClean="0"/>
              <a:t>self</a:t>
            </a:r>
            <a:r>
              <a:rPr lang="cs-CZ" altLang="cs-CZ" dirty="0" smtClean="0"/>
              <a:t>, kontinuita</a:t>
            </a:r>
          </a:p>
          <a:p>
            <a:pPr lvl="1">
              <a:defRPr/>
            </a:pPr>
            <a:r>
              <a:rPr lang="cs-CZ" altLang="cs-CZ" dirty="0" smtClean="0"/>
              <a:t>Sociální: </a:t>
            </a:r>
            <a:r>
              <a:rPr lang="cs-CZ" altLang="cs-CZ" dirty="0"/>
              <a:t>kam patřím, do jakých skupin, do jakých </a:t>
            </a:r>
            <a:r>
              <a:rPr lang="cs-CZ" altLang="cs-CZ" dirty="0" smtClean="0"/>
              <a:t>vztahů; já jako student/syn/rodič..</a:t>
            </a:r>
            <a:endParaRPr lang="cs-CZ" altLang="cs-CZ" dirty="0"/>
          </a:p>
          <a:p>
            <a:r>
              <a:rPr lang="cs-CZ" dirty="0" smtClean="0"/>
              <a:t>Sociologie: identita jako něco, co je závislé na konkrétním sociálním kontextu</a:t>
            </a:r>
          </a:p>
          <a:p>
            <a:pPr lvl="1"/>
            <a:r>
              <a:rPr lang="cs-CZ" dirty="0" err="1" smtClean="0"/>
              <a:t>Cooley</a:t>
            </a:r>
            <a:r>
              <a:rPr lang="cs-CZ" dirty="0" smtClean="0"/>
              <a:t>: </a:t>
            </a:r>
            <a:r>
              <a:rPr lang="cs-CZ" dirty="0" err="1" smtClean="0"/>
              <a:t>looking-glass</a:t>
            </a:r>
            <a:r>
              <a:rPr lang="cs-CZ" dirty="0" smtClean="0"/>
              <a:t> </a:t>
            </a:r>
            <a:r>
              <a:rPr lang="cs-CZ" dirty="0" err="1" smtClean="0"/>
              <a:t>self</a:t>
            </a:r>
            <a:r>
              <a:rPr lang="cs-CZ" dirty="0" smtClean="0"/>
              <a:t> (naše vnímání sebe závisí na to, jak si myslíme, že nás vnímají ostatní)</a:t>
            </a:r>
          </a:p>
          <a:p>
            <a:pPr lvl="1"/>
            <a:r>
              <a:rPr lang="cs-CZ" dirty="0" err="1" smtClean="0"/>
              <a:t>Goffman</a:t>
            </a:r>
            <a:r>
              <a:rPr lang="cs-CZ" dirty="0" smtClean="0"/>
              <a:t>: role a publikum</a:t>
            </a:r>
          </a:p>
          <a:p>
            <a:r>
              <a:rPr lang="cs-CZ" dirty="0" smtClean="0"/>
              <a:t>Fluidní mnohonásobná identita</a:t>
            </a:r>
          </a:p>
        </p:txBody>
      </p:sp>
    </p:spTree>
    <p:extLst>
      <p:ext uri="{BB962C8B-B14F-4D97-AF65-F5344CB8AC3E}">
        <p14:creationId xmlns:p14="http://schemas.microsoft.com/office/powerpoint/2010/main" val="184007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Online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CMC – </a:t>
            </a:r>
            <a:r>
              <a:rPr lang="cs-CZ" dirty="0" err="1" smtClean="0"/>
              <a:t>computer-mediated</a:t>
            </a:r>
            <a:r>
              <a:rPr lang="cs-CZ" dirty="0" smtClean="0"/>
              <a:t> </a:t>
            </a:r>
            <a:r>
              <a:rPr lang="cs-CZ" dirty="0" err="1" smtClean="0"/>
              <a:t>communication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Převážně textová</a:t>
            </a:r>
          </a:p>
          <a:p>
            <a:r>
              <a:rPr lang="cs-CZ" dirty="0" smtClean="0"/>
              <a:t>Omezená audiovizuální vodítka</a:t>
            </a:r>
          </a:p>
          <a:p>
            <a:r>
              <a:rPr lang="cs-CZ" dirty="0" smtClean="0"/>
              <a:t>Fyzická nepřítomnost </a:t>
            </a:r>
          </a:p>
        </p:txBody>
      </p:sp>
    </p:spTree>
    <p:extLst>
      <p:ext uri="{BB962C8B-B14F-4D97-AF65-F5344CB8AC3E}">
        <p14:creationId xmlns:p14="http://schemas.microsoft.com/office/powerpoint/2010/main" val="157485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Virtuální identita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Jako </a:t>
            </a:r>
            <a:r>
              <a:rPr lang="cs-CZ" altLang="cs-CZ" sz="2400" dirty="0" smtClean="0">
                <a:solidFill>
                  <a:schemeClr val="folHlink"/>
                </a:solidFill>
              </a:rPr>
              <a:t>online </a:t>
            </a:r>
            <a:r>
              <a:rPr lang="cs-CZ" altLang="cs-CZ" sz="2400" dirty="0" err="1" smtClean="0">
                <a:solidFill>
                  <a:schemeClr val="folHlink"/>
                </a:solidFill>
              </a:rPr>
              <a:t>self</a:t>
            </a:r>
            <a:endParaRPr lang="cs-CZ" altLang="cs-CZ" sz="2400" dirty="0" smtClean="0">
              <a:solidFill>
                <a:schemeClr val="folHlink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 smtClean="0"/>
              <a:t>Kam patřím, na jaké stránky přispívám, co všechno na internetu umím (</a:t>
            </a:r>
            <a:r>
              <a:rPr lang="cs-CZ" altLang="cs-CZ" sz="2000" dirty="0" err="1" smtClean="0"/>
              <a:t>digital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skills</a:t>
            </a:r>
            <a:r>
              <a:rPr lang="cs-CZ" altLang="cs-CZ" sz="2000" dirty="0" smtClean="0"/>
              <a:t>), </a:t>
            </a:r>
            <a:r>
              <a:rPr lang="cs-CZ" altLang="cs-CZ" sz="2000" dirty="0" err="1" smtClean="0"/>
              <a:t>netspeak</a:t>
            </a:r>
            <a:endParaRPr lang="cs-CZ" altLang="cs-CZ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Jako </a:t>
            </a:r>
            <a:r>
              <a:rPr lang="cs-CZ" altLang="cs-CZ" sz="2400" dirty="0" smtClean="0">
                <a:solidFill>
                  <a:schemeClr val="folHlink"/>
                </a:solidFill>
              </a:rPr>
              <a:t>sebeprezentace a reprezentace</a:t>
            </a:r>
            <a:r>
              <a:rPr lang="cs-CZ" altLang="cs-CZ" sz="2400" dirty="0" smtClean="0"/>
              <a:t> sebe na internetu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 smtClean="0"/>
              <a:t>Souhrn dat o uživateli v daném kyberprostoru, jméno (</a:t>
            </a:r>
            <a:r>
              <a:rPr lang="cs-CZ" altLang="cs-CZ" sz="2000" dirty="0" err="1" smtClean="0"/>
              <a:t>nick</a:t>
            </a:r>
            <a:r>
              <a:rPr lang="cs-CZ" altLang="cs-CZ" sz="2000" dirty="0" smtClean="0"/>
              <a:t>), email, historie, status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 smtClean="0"/>
              <a:t>V různých kyberprostorech může jeden člověk mít různé reprezentace (různé identity)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cs-CZ" altLang="cs-CZ" sz="2000" dirty="0"/>
          </a:p>
          <a:p>
            <a:pPr>
              <a:lnSpc>
                <a:spcPct val="90000"/>
              </a:lnSpc>
              <a:defRPr/>
            </a:pPr>
            <a:r>
              <a:rPr lang="cs-CZ" sz="2400" dirty="0"/>
              <a:t>Zatímco v „reálném“ světě je množství kontextů relativně omezené, na internetu může být skoro </a:t>
            </a:r>
            <a:r>
              <a:rPr lang="cs-CZ" sz="2400" dirty="0" smtClean="0"/>
              <a:t>nekonečné</a:t>
            </a:r>
          </a:p>
          <a:p>
            <a:pPr>
              <a:lnSpc>
                <a:spcPct val="90000"/>
              </a:lnSpc>
              <a:defRPr/>
            </a:pPr>
            <a:r>
              <a:rPr lang="cs-CZ" sz="2400" dirty="0" smtClean="0"/>
              <a:t>Navíc – díky anonymitě a neviditelnosti lze některé aspekty identity zcela skrýt či změnit </a:t>
            </a:r>
            <a:r>
              <a:rPr lang="cs-CZ" sz="2400" dirty="0" smtClean="0">
                <a:sym typeface="Wingdings" panose="05000000000000000000" pitchFamily="2" charset="2"/>
              </a:rPr>
              <a:t> tím je na internetu možné vyzkoušet mnohonásobně víc identit než v RL</a:t>
            </a:r>
            <a:endParaRPr lang="cs-CZ" sz="2400" dirty="0" smtClean="0"/>
          </a:p>
          <a:p>
            <a:pPr>
              <a:lnSpc>
                <a:spcPct val="90000"/>
              </a:lnSpc>
              <a:defRPr/>
            </a:pPr>
            <a:r>
              <a:rPr lang="cs-CZ" sz="2400" dirty="0" smtClean="0"/>
              <a:t>Což vyvolává otázky: je to dobře nebo špatně? Může nám to v něčem pomoci nebo nám to ztěžuje úkol utvořit si konzistentní identitu?</a:t>
            </a:r>
            <a:endParaRPr lang="cs-CZ" sz="2400" dirty="0"/>
          </a:p>
          <a:p>
            <a:pPr lvl="1" eaLnBrk="1" hangingPunct="1">
              <a:lnSpc>
                <a:spcPct val="90000"/>
              </a:lnSpc>
              <a:defRPr/>
            </a:pPr>
            <a:endParaRPr lang="cs-CZ" altLang="cs-CZ" sz="2000" dirty="0" smtClean="0"/>
          </a:p>
        </p:txBody>
      </p:sp>
      <p:sp>
        <p:nvSpPr>
          <p:cNvPr id="2" name="Obdélníkový popisek 1"/>
          <p:cNvSpPr/>
          <p:nvPr/>
        </p:nvSpPr>
        <p:spPr>
          <a:xfrm>
            <a:off x="6716925" y="4653136"/>
            <a:ext cx="2376264" cy="1296144"/>
          </a:xfrm>
          <a:prstGeom prst="wedgeRectCallout">
            <a:avLst>
              <a:gd name="adj1" fmla="val -77717"/>
              <a:gd name="adj2" fmla="val 3258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Fragmentation</a:t>
            </a:r>
            <a:r>
              <a:rPr lang="cs-CZ" dirty="0"/>
              <a:t> </a:t>
            </a:r>
            <a:r>
              <a:rPr lang="cs-CZ" dirty="0" err="1" smtClean="0"/>
              <a:t>hypothesis</a:t>
            </a:r>
            <a:endParaRPr lang="cs-CZ" dirty="0"/>
          </a:p>
        </p:txBody>
      </p:sp>
      <p:sp>
        <p:nvSpPr>
          <p:cNvPr id="5" name="Obdélníkový popisek 4"/>
          <p:cNvSpPr/>
          <p:nvPr/>
        </p:nvSpPr>
        <p:spPr>
          <a:xfrm>
            <a:off x="4716016" y="3284984"/>
            <a:ext cx="2376264" cy="1296144"/>
          </a:xfrm>
          <a:prstGeom prst="wedgeRectCallout">
            <a:avLst>
              <a:gd name="adj1" fmla="val -71828"/>
              <a:gd name="adj2" fmla="val 1326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Unity </a:t>
            </a:r>
            <a:r>
              <a:rPr lang="cs-CZ" dirty="0" err="1" smtClean="0"/>
              <a:t>hypothesis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663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Experimentování s virtuální identitou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Operacionalizace</a:t>
            </a:r>
          </a:p>
          <a:p>
            <a:pPr lvl="1"/>
            <a:r>
              <a:rPr lang="cs-CZ" dirty="0" smtClean="0"/>
              <a:t>(v různých textech různá)</a:t>
            </a:r>
          </a:p>
          <a:p>
            <a:pPr lvl="1"/>
            <a:r>
              <a:rPr lang="cs-CZ" dirty="0" smtClean="0"/>
              <a:t>Jako zkoušení si různých (sebe)prezentací v různých kontextech</a:t>
            </a:r>
          </a:p>
          <a:p>
            <a:pPr lvl="1"/>
            <a:r>
              <a:rPr lang="cs-CZ" dirty="0" smtClean="0"/>
              <a:t>Jako předstírání, že jsem někým jiným (např. opačného pohlaví), lhaní</a:t>
            </a:r>
          </a:p>
          <a:p>
            <a:pPr lvl="1"/>
            <a:endParaRPr lang="cs-CZ" dirty="0"/>
          </a:p>
          <a:p>
            <a:r>
              <a:rPr lang="cs-CZ" dirty="0" smtClean="0"/>
              <a:t>Ve výzkumech typicky na populaci adolescentů</a:t>
            </a:r>
          </a:p>
          <a:p>
            <a:pPr lvl="1"/>
            <a:r>
              <a:rPr lang="cs-CZ" dirty="0" smtClean="0"/>
              <a:t>Protože je to jejich vývojový úkol</a:t>
            </a:r>
          </a:p>
          <a:p>
            <a:pPr lvl="1"/>
            <a:r>
              <a:rPr lang="cs-CZ" dirty="0" smtClean="0"/>
              <a:t>Protože většina z nich je online</a:t>
            </a:r>
          </a:p>
          <a:p>
            <a:pPr lvl="1"/>
            <a:r>
              <a:rPr lang="cs-CZ" dirty="0"/>
              <a:t>Protože s identitou experimentují častěji než jiné populace</a:t>
            </a:r>
          </a:p>
          <a:p>
            <a:pPr lvl="1"/>
            <a:r>
              <a:rPr lang="cs-CZ" dirty="0" smtClean="0"/>
              <a:t>Protože se na nich dobře sbírají data</a:t>
            </a:r>
          </a:p>
          <a:p>
            <a:pPr lvl="1"/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868144" y="4581128"/>
            <a:ext cx="3024336" cy="1584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Pokud se výzkum zaměřuje na starší (někdy i mladší) populaci, často se tomu pak říká „lhaní na internetu“</a:t>
            </a:r>
          </a:p>
        </p:txBody>
      </p:sp>
    </p:spTree>
    <p:extLst>
      <p:ext uri="{BB962C8B-B14F-4D97-AF65-F5344CB8AC3E}">
        <p14:creationId xmlns:p14="http://schemas.microsoft.com/office/powerpoint/2010/main" val="263413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Adolescence a identita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Časná, střední, pozdní</a:t>
            </a:r>
          </a:p>
          <a:p>
            <a:endParaRPr lang="cs-CZ" dirty="0"/>
          </a:p>
          <a:p>
            <a:r>
              <a:rPr lang="cs-CZ" sz="3400" dirty="0">
                <a:solidFill>
                  <a:srgbClr val="800080"/>
                </a:solidFill>
              </a:rPr>
              <a:t>Psychosociální</a:t>
            </a:r>
            <a:r>
              <a:rPr lang="cs-CZ" sz="3400" dirty="0">
                <a:solidFill>
                  <a:schemeClr val="folHlink"/>
                </a:solidFill>
              </a:rPr>
              <a:t> moratorium </a:t>
            </a:r>
          </a:p>
          <a:p>
            <a:pPr lvl="1"/>
            <a:r>
              <a:rPr lang="cs-CZ" dirty="0" smtClean="0"/>
              <a:t>Sociálně akceptované období zkoušení různých rolí (identit) bez závazku</a:t>
            </a:r>
          </a:p>
          <a:p>
            <a:pPr lvl="1"/>
            <a:endParaRPr lang="cs-CZ" dirty="0"/>
          </a:p>
          <a:p>
            <a:r>
              <a:rPr lang="cs-CZ" dirty="0" smtClean="0"/>
              <a:t>Jak se to projevuje na internetu:</a:t>
            </a:r>
          </a:p>
          <a:p>
            <a:pPr lvl="1"/>
            <a:r>
              <a:rPr lang="cs-CZ" dirty="0" smtClean="0"/>
              <a:t>Adolescenti s ucelenější identitou dokáží na FB prezentovat svoje „</a:t>
            </a:r>
            <a:r>
              <a:rPr lang="cs-CZ" dirty="0" err="1" smtClean="0"/>
              <a:t>real</a:t>
            </a:r>
            <a:r>
              <a:rPr lang="cs-CZ" dirty="0" smtClean="0"/>
              <a:t> </a:t>
            </a:r>
            <a:r>
              <a:rPr lang="cs-CZ" dirty="0" err="1" smtClean="0"/>
              <a:t>self</a:t>
            </a:r>
            <a:r>
              <a:rPr lang="cs-CZ" dirty="0" smtClean="0"/>
              <a:t>“, adolescenti s neucelenou identitou </a:t>
            </a:r>
            <a:r>
              <a:rPr lang="cs-CZ" dirty="0" err="1" smtClean="0"/>
              <a:t>postují</a:t>
            </a:r>
            <a:r>
              <a:rPr lang="cs-CZ" dirty="0" smtClean="0"/>
              <a:t> více nekonzistentní příspěvky (</a:t>
            </a:r>
            <a:r>
              <a:rPr lang="en-US" dirty="0" err="1" smtClean="0"/>
              <a:t>Michikyan</a:t>
            </a:r>
            <a:r>
              <a:rPr lang="en-US" dirty="0"/>
              <a:t>, Dennis</a:t>
            </a:r>
            <a:r>
              <a:rPr lang="en-US" dirty="0" smtClean="0"/>
              <a:t>,</a:t>
            </a:r>
            <a:r>
              <a:rPr lang="cs-CZ" dirty="0" smtClean="0"/>
              <a:t> &amp;</a:t>
            </a:r>
            <a:r>
              <a:rPr lang="en-US" dirty="0" smtClean="0"/>
              <a:t> </a:t>
            </a:r>
            <a:r>
              <a:rPr lang="en-US" dirty="0" err="1" smtClean="0"/>
              <a:t>Subrahmanyam</a:t>
            </a:r>
            <a:r>
              <a:rPr lang="cs-CZ" dirty="0" smtClean="0"/>
              <a:t>,</a:t>
            </a:r>
            <a:r>
              <a:rPr lang="en-US" dirty="0" smtClean="0"/>
              <a:t> 2015)</a:t>
            </a:r>
            <a:endParaRPr lang="cs-CZ" dirty="0" smtClean="0"/>
          </a:p>
          <a:p>
            <a:pPr lvl="1"/>
            <a:r>
              <a:rPr lang="cs-CZ" dirty="0" smtClean="0"/>
              <a:t>Mladší adolescenti častěji předstírají, že jsou někým jiným (</a:t>
            </a:r>
            <a:r>
              <a:rPr lang="en-US" altLang="cs-CZ" dirty="0" err="1" smtClean="0"/>
              <a:t>Valkenburg</a:t>
            </a:r>
            <a:r>
              <a:rPr lang="en-US" altLang="cs-CZ" dirty="0"/>
              <a:t>, </a:t>
            </a:r>
            <a:r>
              <a:rPr lang="cs-CZ" altLang="cs-CZ" dirty="0" err="1" smtClean="0"/>
              <a:t>Schouten</a:t>
            </a:r>
            <a:r>
              <a:rPr lang="cs-CZ" altLang="cs-CZ" dirty="0" smtClean="0"/>
              <a:t>, </a:t>
            </a:r>
            <a:r>
              <a:rPr lang="en-US" altLang="cs-CZ" dirty="0"/>
              <a:t>&amp; </a:t>
            </a:r>
            <a:r>
              <a:rPr lang="en-US" altLang="cs-CZ" dirty="0" smtClean="0"/>
              <a:t>Peter</a:t>
            </a:r>
            <a:r>
              <a:rPr lang="cs-CZ" altLang="cs-CZ" dirty="0" smtClean="0"/>
              <a:t>,</a:t>
            </a:r>
            <a:r>
              <a:rPr lang="en-US" altLang="cs-CZ" dirty="0" smtClean="0"/>
              <a:t> 200</a:t>
            </a:r>
            <a:r>
              <a:rPr lang="cs-CZ" altLang="cs-CZ" dirty="0"/>
              <a:t>5</a:t>
            </a:r>
            <a:r>
              <a:rPr lang="en-US" altLang="cs-CZ" dirty="0" smtClean="0"/>
              <a:t>)</a:t>
            </a:r>
            <a:endParaRPr lang="cs-CZ" altLang="cs-CZ" dirty="0" smtClean="0"/>
          </a:p>
          <a:p>
            <a:pPr lvl="1"/>
            <a:r>
              <a:rPr lang="cs-CZ" dirty="0" smtClean="0"/>
              <a:t>Mladší adolescenti častěji mění pozadí na svých SNS (</a:t>
            </a:r>
            <a:r>
              <a:rPr lang="en-US" dirty="0" smtClean="0"/>
              <a:t>Livingstone</a:t>
            </a:r>
            <a:r>
              <a:rPr lang="cs-CZ" dirty="0" smtClean="0"/>
              <a:t>,</a:t>
            </a:r>
            <a:r>
              <a:rPr lang="en-US" dirty="0" smtClean="0"/>
              <a:t> 2008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5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z="4000" smtClean="0"/>
              <a:t>Valkenburg &amp; Peter (2008)</a:t>
            </a:r>
            <a:endParaRPr lang="cs-CZ" altLang="cs-CZ" sz="4000" smtClean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>
                <a:solidFill>
                  <a:schemeClr val="folHlink"/>
                </a:solidFill>
              </a:rPr>
              <a:t>Vztah mezi online experimentováním a </a:t>
            </a:r>
            <a:r>
              <a:rPr lang="cs-CZ" altLang="cs-CZ" sz="2800" dirty="0" err="1" smtClean="0">
                <a:solidFill>
                  <a:schemeClr val="folHlink"/>
                </a:solidFill>
              </a:rPr>
              <a:t>offline</a:t>
            </a:r>
            <a:r>
              <a:rPr lang="cs-CZ" altLang="cs-CZ" sz="2800" dirty="0" smtClean="0">
                <a:solidFill>
                  <a:schemeClr val="folHlink"/>
                </a:solidFill>
              </a:rPr>
              <a:t> sociální kompetencí a jednotností sebepojetí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Sociální kompetence adolescentů: schopnost efektivně utvářet a zvládat </a:t>
            </a:r>
            <a:r>
              <a:rPr lang="cs-CZ" altLang="cs-CZ" sz="2800" dirty="0" err="1" smtClean="0"/>
              <a:t>offline</a:t>
            </a:r>
            <a:r>
              <a:rPr lang="cs-CZ" altLang="cs-CZ" sz="2800" dirty="0" smtClean="0"/>
              <a:t> interpersonální vztahy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err="1" smtClean="0"/>
              <a:t>Self-concept</a:t>
            </a:r>
            <a:r>
              <a:rPr lang="cs-CZ" altLang="cs-CZ" sz="2800" dirty="0" smtClean="0"/>
              <a:t> unity/</a:t>
            </a:r>
            <a:r>
              <a:rPr lang="cs-CZ" altLang="cs-CZ" sz="2800" dirty="0" err="1" smtClean="0"/>
              <a:t>clarity</a:t>
            </a:r>
            <a:r>
              <a:rPr lang="cs-CZ" altLang="cs-CZ" sz="2800" dirty="0" smtClean="0"/>
              <a:t> – míra, do jaké je adolescentovo sebepojetí jasně definováno, vnitřně konzistentní a napříč časem stabilní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2964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000" smtClean="0"/>
              <a:t>Sociální kompetence – možný směr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folHlink"/>
                </a:solidFill>
              </a:rPr>
              <a:t>+</a:t>
            </a:r>
            <a:r>
              <a:rPr lang="cs-CZ" altLang="cs-CZ" dirty="0" smtClean="0"/>
              <a:t> Adolescenti, kteří více experimentují, se více baví s různými cizími lidmi a to zvyšuje i jejich </a:t>
            </a:r>
            <a:r>
              <a:rPr lang="cs-CZ" altLang="cs-CZ" dirty="0" err="1" smtClean="0"/>
              <a:t>offline</a:t>
            </a:r>
            <a:r>
              <a:rPr lang="cs-CZ" altLang="cs-CZ" dirty="0" smtClean="0"/>
              <a:t> sociální kompetence</a:t>
            </a:r>
          </a:p>
          <a:p>
            <a:pPr eaLnBrk="1" hangingPunct="1">
              <a:defRPr/>
            </a:pPr>
            <a:r>
              <a:rPr lang="cs-CZ" altLang="cs-CZ" dirty="0" smtClean="0">
                <a:solidFill>
                  <a:srgbClr val="FF0000"/>
                </a:solidFill>
              </a:rPr>
              <a:t>-</a:t>
            </a:r>
            <a:r>
              <a:rPr lang="cs-CZ" altLang="cs-CZ" dirty="0" smtClean="0"/>
              <a:t> Adolescenti, kteří více experimentují, mohou více přilnout ke svým virtuálním identitám než ke svému </a:t>
            </a:r>
            <a:r>
              <a:rPr lang="cs-CZ" altLang="cs-CZ" dirty="0" err="1" smtClean="0"/>
              <a:t>offline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self</a:t>
            </a:r>
            <a:r>
              <a:rPr lang="cs-CZ" altLang="cs-CZ" dirty="0" smtClean="0"/>
              <a:t> a v důsledku toho se jejich </a:t>
            </a:r>
            <a:r>
              <a:rPr lang="cs-CZ" altLang="cs-CZ" dirty="0" err="1" smtClean="0"/>
              <a:t>offline</a:t>
            </a:r>
            <a:r>
              <a:rPr lang="cs-CZ" altLang="cs-CZ" dirty="0" smtClean="0"/>
              <a:t> sociální kompetence snižuje</a:t>
            </a:r>
          </a:p>
        </p:txBody>
      </p:sp>
    </p:spTree>
    <p:extLst>
      <p:ext uri="{BB962C8B-B14F-4D97-AF65-F5344CB8AC3E}">
        <p14:creationId xmlns:p14="http://schemas.microsoft.com/office/powerpoint/2010/main" val="243441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Sebepojetí – možný směr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800" dirty="0" smtClean="0">
                <a:solidFill>
                  <a:schemeClr val="folHlink"/>
                </a:solidFill>
              </a:rPr>
              <a:t>+ </a:t>
            </a:r>
            <a:r>
              <a:rPr lang="cs-CZ" altLang="cs-CZ" sz="2800" dirty="0" smtClean="0"/>
              <a:t>V adolescenci je hlavním úkolem identita, internet je nové pole pro její exploraci a zpětnou vazbu - adolescenti se zde mohou setkat a mluvit s různými lidmi, což je příležitost k sebepoznání a sebe potvrzení – to pak může urychlit vývoj stabilního sebepojetí</a:t>
            </a:r>
          </a:p>
          <a:p>
            <a:pPr eaLnBrk="1" hangingPunct="1">
              <a:defRPr/>
            </a:pPr>
            <a:r>
              <a:rPr lang="cs-CZ" altLang="cs-CZ" sz="2800" dirty="0" smtClean="0">
                <a:solidFill>
                  <a:srgbClr val="FF0000"/>
                </a:solidFill>
              </a:rPr>
              <a:t>-</a:t>
            </a:r>
            <a:r>
              <a:rPr lang="cs-CZ" altLang="cs-CZ" sz="2800" dirty="0" smtClean="0"/>
              <a:t> Experimenty s identitou jasnému sebepojetí škodí. Příliš mnoho různých vztahů a </a:t>
            </a:r>
            <a:r>
              <a:rPr lang="cs-CZ" altLang="cs-CZ" sz="2800" dirty="0" err="1" smtClean="0"/>
              <a:t>ideí</a:t>
            </a:r>
            <a:r>
              <a:rPr lang="cs-CZ" altLang="cs-CZ" sz="2800" dirty="0" smtClean="0"/>
              <a:t> vede k pochybám o </a:t>
            </a:r>
            <a:r>
              <a:rPr lang="cs-CZ" altLang="cs-CZ" sz="2800" dirty="0" err="1" smtClean="0"/>
              <a:t>self</a:t>
            </a:r>
            <a:r>
              <a:rPr lang="cs-CZ" altLang="cs-CZ" sz="2800" dirty="0" smtClean="0"/>
              <a:t> a tím snižuje jasnost sebepojetí</a:t>
            </a:r>
          </a:p>
          <a:p>
            <a:pPr eaLnBrk="1" hangingPunct="1">
              <a:defRPr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1155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Další proměnné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smtClean="0"/>
              <a:t>Množství lidí, se kterými adolescent na internetu komunikuje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smtClean="0"/>
              <a:t>Osamělost a sociální úzkostnost - mohou ovlivňovat způsob a míru využívání internetu pro komunikační účely (osamělí a úzkostní např. častěji využívají internet pro komunikaci s cizími lidmi spíše než přáteli, raději se svěřují na internetu než v RL)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smtClean="0"/>
              <a:t>Osamělost a úzkostnost může ovlivňovat i sociální kompetenci a jasnost sebepojetí</a:t>
            </a:r>
          </a:p>
        </p:txBody>
      </p:sp>
    </p:spTree>
    <p:extLst>
      <p:ext uri="{BB962C8B-B14F-4D97-AF65-F5344CB8AC3E}">
        <p14:creationId xmlns:p14="http://schemas.microsoft.com/office/powerpoint/2010/main" val="80656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Metoda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200" dirty="0" smtClean="0">
                <a:effectLst/>
              </a:rPr>
              <a:t>Online šetření, 1 158 adolescentů, 10–17 let (49.9% dívky)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200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200" dirty="0" smtClean="0">
                <a:effectLst/>
              </a:rPr>
              <a:t>Sociální </a:t>
            </a:r>
            <a:r>
              <a:rPr lang="cs-CZ" altLang="cs-CZ" sz="2200" dirty="0">
                <a:effectLst/>
              </a:rPr>
              <a:t>kompetence – 19položková </a:t>
            </a:r>
            <a:r>
              <a:rPr lang="cs-CZ" altLang="cs-CZ" sz="2200" dirty="0" smtClean="0">
                <a:effectLst/>
              </a:rPr>
              <a:t>škála se </a:t>
            </a:r>
            <a:r>
              <a:rPr lang="cs-CZ" altLang="cs-CZ" sz="2200" dirty="0">
                <a:effectLst/>
              </a:rPr>
              <a:t>4 </a:t>
            </a:r>
            <a:r>
              <a:rPr lang="cs-CZ" altLang="cs-CZ" sz="2200" dirty="0" smtClean="0">
                <a:effectLst/>
              </a:rPr>
              <a:t>dimenzemi: </a:t>
            </a:r>
            <a:endParaRPr lang="cs-CZ" altLang="cs-CZ" sz="2200" dirty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1900" dirty="0">
                <a:effectLst/>
              </a:rPr>
              <a:t>iniciace (</a:t>
            </a:r>
            <a:r>
              <a:rPr lang="cs-CZ" altLang="cs-CZ" sz="1900" dirty="0" err="1">
                <a:effectLst/>
              </a:rPr>
              <a:t>offline</a:t>
            </a:r>
            <a:r>
              <a:rPr lang="cs-CZ" altLang="cs-CZ" sz="1900" dirty="0">
                <a:effectLst/>
              </a:rPr>
              <a:t>) přátelství/interakce, podpora, asertivita a schopnost </a:t>
            </a:r>
            <a:r>
              <a:rPr lang="cs-CZ" altLang="cs-CZ" sz="1900" dirty="0" smtClean="0">
                <a:effectLst/>
              </a:rPr>
              <a:t>sebeodhalení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cs-CZ" altLang="cs-CZ" sz="1900" dirty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200" dirty="0">
                <a:effectLst/>
              </a:rPr>
              <a:t>Jasnost sebepojetí </a:t>
            </a:r>
            <a:r>
              <a:rPr lang="cs-CZ" altLang="cs-CZ" sz="2200" dirty="0" smtClean="0">
                <a:effectLst/>
              </a:rPr>
              <a:t>– 5 položek</a:t>
            </a:r>
            <a:endParaRPr lang="cs-CZ" altLang="cs-CZ" sz="2200" dirty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1900" dirty="0">
                <a:effectLst/>
              </a:rPr>
              <a:t>In </a:t>
            </a:r>
            <a:r>
              <a:rPr lang="cs-CZ" altLang="cs-CZ" sz="1900" dirty="0" err="1">
                <a:effectLst/>
              </a:rPr>
              <a:t>the</a:t>
            </a:r>
            <a:r>
              <a:rPr lang="cs-CZ" altLang="cs-CZ" sz="1900" dirty="0">
                <a:effectLst/>
              </a:rPr>
              <a:t> past </a:t>
            </a:r>
            <a:r>
              <a:rPr lang="cs-CZ" altLang="cs-CZ" sz="1900" dirty="0" err="1">
                <a:effectLst/>
              </a:rPr>
              <a:t>six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months</a:t>
            </a:r>
            <a:r>
              <a:rPr lang="cs-CZ" altLang="cs-CZ" sz="1900" dirty="0">
                <a:effectLst/>
              </a:rPr>
              <a:t> I </a:t>
            </a:r>
            <a:r>
              <a:rPr lang="cs-CZ" altLang="cs-CZ" sz="1900" dirty="0" err="1">
                <a:effectLst/>
              </a:rPr>
              <a:t>felt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that</a:t>
            </a:r>
            <a:r>
              <a:rPr lang="cs-CZ" altLang="cs-CZ" sz="1900" dirty="0" smtClean="0">
                <a:effectLst/>
              </a:rPr>
              <a:t>….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1900" dirty="0" smtClean="0">
                <a:effectLst/>
              </a:rPr>
              <a:t>(</a:t>
            </a:r>
            <a:r>
              <a:rPr lang="cs-CZ" altLang="cs-CZ" sz="1900" dirty="0">
                <a:effectLst/>
              </a:rPr>
              <a:t>1) “my </a:t>
            </a:r>
            <a:r>
              <a:rPr lang="cs-CZ" altLang="cs-CZ" sz="1900" dirty="0" err="1">
                <a:effectLst/>
              </a:rPr>
              <a:t>beliefs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about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myself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changed</a:t>
            </a:r>
            <a:r>
              <a:rPr lang="cs-CZ" altLang="cs-CZ" sz="1900" dirty="0">
                <a:effectLst/>
              </a:rPr>
              <a:t> very </a:t>
            </a:r>
            <a:r>
              <a:rPr lang="cs-CZ" altLang="cs-CZ" sz="1900" dirty="0" err="1">
                <a:effectLst/>
              </a:rPr>
              <a:t>often</a:t>
            </a:r>
            <a:r>
              <a:rPr lang="cs-CZ" altLang="cs-CZ" sz="1900" dirty="0">
                <a:effectLst/>
              </a:rPr>
              <a:t>,” </a:t>
            </a:r>
            <a:endParaRPr lang="cs-CZ" altLang="cs-CZ" sz="1900" dirty="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1900" dirty="0" smtClean="0">
                <a:effectLst/>
              </a:rPr>
              <a:t>(</a:t>
            </a:r>
            <a:r>
              <a:rPr lang="cs-CZ" altLang="cs-CZ" sz="1900" dirty="0">
                <a:effectLst/>
              </a:rPr>
              <a:t>2) “my </a:t>
            </a:r>
            <a:r>
              <a:rPr lang="cs-CZ" altLang="cs-CZ" sz="1900" dirty="0" err="1">
                <a:effectLst/>
              </a:rPr>
              <a:t>beliefs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about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myself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often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conflicted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with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one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another</a:t>
            </a:r>
            <a:r>
              <a:rPr lang="cs-CZ" altLang="cs-CZ" sz="1900" dirty="0">
                <a:effectLst/>
              </a:rPr>
              <a:t>,” </a:t>
            </a:r>
            <a:endParaRPr lang="cs-CZ" altLang="cs-CZ" sz="1900" dirty="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1900" dirty="0" smtClean="0">
                <a:effectLst/>
              </a:rPr>
              <a:t>(</a:t>
            </a:r>
            <a:r>
              <a:rPr lang="cs-CZ" altLang="cs-CZ" sz="1900" dirty="0">
                <a:effectLst/>
              </a:rPr>
              <a:t>3) “ I </a:t>
            </a:r>
            <a:r>
              <a:rPr lang="cs-CZ" altLang="cs-CZ" sz="1900" dirty="0" err="1">
                <a:effectLst/>
              </a:rPr>
              <a:t>was</a:t>
            </a:r>
            <a:r>
              <a:rPr lang="cs-CZ" altLang="cs-CZ" sz="1900" dirty="0">
                <a:effectLst/>
              </a:rPr>
              <a:t> not </a:t>
            </a:r>
            <a:r>
              <a:rPr lang="cs-CZ" altLang="cs-CZ" sz="1900" dirty="0" err="1">
                <a:effectLst/>
              </a:rPr>
              <a:t>really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the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kind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of</a:t>
            </a:r>
            <a:r>
              <a:rPr lang="cs-CZ" altLang="cs-CZ" sz="1900" dirty="0">
                <a:effectLst/>
              </a:rPr>
              <a:t> person I </a:t>
            </a:r>
            <a:r>
              <a:rPr lang="cs-CZ" altLang="cs-CZ" sz="1900" dirty="0" err="1">
                <a:effectLst/>
              </a:rPr>
              <a:t>appeared</a:t>
            </a:r>
            <a:r>
              <a:rPr lang="cs-CZ" altLang="cs-CZ" sz="1900" dirty="0">
                <a:effectLst/>
              </a:rPr>
              <a:t> to </a:t>
            </a:r>
            <a:r>
              <a:rPr lang="cs-CZ" altLang="cs-CZ" sz="1900" dirty="0" err="1">
                <a:effectLst/>
              </a:rPr>
              <a:t>be</a:t>
            </a:r>
            <a:r>
              <a:rPr lang="cs-CZ" altLang="cs-CZ" sz="1900" dirty="0">
                <a:effectLst/>
              </a:rPr>
              <a:t>,” </a:t>
            </a:r>
            <a:endParaRPr lang="cs-CZ" altLang="cs-CZ" sz="1900" dirty="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1900" dirty="0" smtClean="0">
                <a:effectLst/>
              </a:rPr>
              <a:t>(</a:t>
            </a:r>
            <a:r>
              <a:rPr lang="cs-CZ" altLang="cs-CZ" sz="1900" dirty="0">
                <a:effectLst/>
              </a:rPr>
              <a:t>4</a:t>
            </a:r>
            <a:r>
              <a:rPr lang="cs-CZ" altLang="cs-CZ" sz="1900" dirty="0" smtClean="0">
                <a:effectLst/>
              </a:rPr>
              <a:t>) “my </a:t>
            </a:r>
            <a:r>
              <a:rPr lang="cs-CZ" altLang="cs-CZ" sz="1900" dirty="0" err="1">
                <a:effectLst/>
              </a:rPr>
              <a:t>opinion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of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myself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changed</a:t>
            </a:r>
            <a:r>
              <a:rPr lang="cs-CZ" altLang="cs-CZ" sz="1900" dirty="0">
                <a:effectLst/>
              </a:rPr>
              <a:t> very </a:t>
            </a:r>
            <a:r>
              <a:rPr lang="cs-CZ" altLang="cs-CZ" sz="1900" dirty="0" err="1">
                <a:effectLst/>
              </a:rPr>
              <a:t>frequently</a:t>
            </a:r>
            <a:r>
              <a:rPr lang="cs-CZ" altLang="cs-CZ" sz="1900" dirty="0">
                <a:effectLst/>
              </a:rPr>
              <a:t>,” </a:t>
            </a:r>
            <a:endParaRPr lang="cs-CZ" altLang="cs-CZ" sz="1900" dirty="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1900" dirty="0" smtClean="0">
                <a:effectLst/>
              </a:rPr>
              <a:t>(</a:t>
            </a:r>
            <a:r>
              <a:rPr lang="cs-CZ" altLang="cs-CZ" sz="1900" dirty="0">
                <a:effectLst/>
              </a:rPr>
              <a:t>5) “my </a:t>
            </a:r>
            <a:r>
              <a:rPr lang="cs-CZ" altLang="cs-CZ" sz="1900" dirty="0" err="1">
                <a:effectLst/>
              </a:rPr>
              <a:t>descriptions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of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myself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differed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from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one</a:t>
            </a:r>
            <a:r>
              <a:rPr lang="cs-CZ" altLang="cs-CZ" sz="1900" dirty="0">
                <a:effectLst/>
              </a:rPr>
              <a:t> </a:t>
            </a:r>
            <a:r>
              <a:rPr lang="cs-CZ" altLang="cs-CZ" sz="1900" dirty="0" err="1">
                <a:effectLst/>
              </a:rPr>
              <a:t>day</a:t>
            </a:r>
            <a:r>
              <a:rPr lang="cs-CZ" altLang="cs-CZ" sz="1900" dirty="0">
                <a:effectLst/>
              </a:rPr>
              <a:t> to </a:t>
            </a:r>
            <a:r>
              <a:rPr lang="cs-CZ" altLang="cs-CZ" sz="1900" dirty="0" err="1">
                <a:effectLst/>
              </a:rPr>
              <a:t>another</a:t>
            </a:r>
            <a:r>
              <a:rPr lang="cs-CZ" altLang="cs-CZ" sz="1900" dirty="0">
                <a:effectLst/>
              </a:rPr>
              <a:t>.” </a:t>
            </a:r>
          </a:p>
          <a:p>
            <a:pPr eaLnBrk="1" hangingPunct="1">
              <a:defRPr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46688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Model</a:t>
            </a:r>
          </a:p>
        </p:txBody>
      </p:sp>
      <p:pic>
        <p:nvPicPr>
          <p:cNvPr id="3993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5767"/>
            <a:ext cx="8229600" cy="4254829"/>
          </a:xfrm>
          <a:noFill/>
        </p:spPr>
      </p:pic>
    </p:spTree>
    <p:extLst>
      <p:ext uri="{BB962C8B-B14F-4D97-AF65-F5344CB8AC3E}">
        <p14:creationId xmlns:p14="http://schemas.microsoft.com/office/powerpoint/2010/main" val="22989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255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endParaRPr lang="cs-CZ" altLang="cs-CZ" sz="1800" dirty="0" smtClean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25638"/>
            <a:ext cx="8510588" cy="493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359525"/>
            <a:ext cx="21844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148263" y="1196975"/>
            <a:ext cx="360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>
                <a:latin typeface="Arial" charset="0"/>
              </a:rPr>
              <a:t>Model platí pro dívky i chlapce, i napříč věkovými skupinami</a:t>
            </a:r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6227763" y="4868863"/>
            <a:ext cx="7921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7112" name="Oval 8"/>
          <p:cNvSpPr>
            <a:spLocks noChangeArrowheads="1"/>
          </p:cNvSpPr>
          <p:nvPr/>
        </p:nvSpPr>
        <p:spPr bwMode="auto">
          <a:xfrm>
            <a:off x="2484438" y="3357563"/>
            <a:ext cx="7921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" name="Obdélník 1"/>
          <p:cNvSpPr/>
          <p:nvPr/>
        </p:nvSpPr>
        <p:spPr>
          <a:xfrm>
            <a:off x="899592" y="404664"/>
            <a:ext cx="3606527" cy="1839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Experimentování s online identitou neovlivňuje jasnost sebepojetí, ale zvyšuje sociální kompetence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8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Online </a:t>
            </a:r>
            <a:r>
              <a:rPr lang="cs-CZ" dirty="0" err="1" smtClean="0"/>
              <a:t>disinhibice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Online </a:t>
            </a:r>
            <a:r>
              <a:rPr lang="cs-CZ" dirty="0" err="1" smtClean="0"/>
              <a:t>disinhibition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 </a:t>
            </a:r>
            <a:r>
              <a:rPr lang="cs-CZ" altLang="cs-CZ" dirty="0"/>
              <a:t>“ (</a:t>
            </a:r>
            <a:r>
              <a:rPr lang="cs-CZ" altLang="cs-CZ" dirty="0" err="1"/>
              <a:t>Suler</a:t>
            </a:r>
            <a:r>
              <a:rPr lang="cs-CZ" altLang="cs-CZ" dirty="0"/>
              <a:t>: </a:t>
            </a:r>
            <a:r>
              <a:rPr lang="cs-CZ" altLang="cs-CZ" dirty="0">
                <a:hlinkClick r:id="rId2"/>
              </a:rPr>
              <a:t>http://www-usr.rider.edu/~</a:t>
            </a:r>
            <a:r>
              <a:rPr lang="cs-CZ" altLang="cs-CZ" dirty="0" err="1">
                <a:hlinkClick r:id="rId2"/>
              </a:rPr>
              <a:t>suler</a:t>
            </a:r>
            <a:r>
              <a:rPr lang="cs-CZ" altLang="cs-CZ" dirty="0">
                <a:hlinkClick r:id="rId2"/>
              </a:rPr>
              <a:t>/</a:t>
            </a:r>
            <a:r>
              <a:rPr lang="cs-CZ" altLang="cs-CZ" dirty="0" err="1">
                <a:hlinkClick r:id="rId2"/>
              </a:rPr>
              <a:t>psycyber</a:t>
            </a:r>
            <a:r>
              <a:rPr lang="cs-CZ" altLang="cs-CZ" dirty="0">
                <a:hlinkClick r:id="rId2"/>
              </a:rPr>
              <a:t>/disinhibit.html</a:t>
            </a:r>
            <a:r>
              <a:rPr lang="cs-CZ" altLang="cs-CZ" dirty="0"/>
              <a:t>)</a:t>
            </a:r>
          </a:p>
          <a:p>
            <a:r>
              <a:rPr lang="cs-CZ" dirty="0" smtClean="0"/>
              <a:t>John </a:t>
            </a:r>
            <a:r>
              <a:rPr lang="cs-CZ" dirty="0" err="1" smtClean="0"/>
              <a:t>Suler</a:t>
            </a:r>
            <a:r>
              <a:rPr lang="cs-CZ" dirty="0" smtClean="0"/>
              <a:t> (2004) – ale vznik koncem 90.let; teoretický koncept</a:t>
            </a:r>
          </a:p>
          <a:p>
            <a:r>
              <a:rPr lang="cs-CZ" dirty="0" smtClean="0"/>
              <a:t>Chování se sníženými zábranami</a:t>
            </a:r>
          </a:p>
          <a:p>
            <a:pPr lvl="1"/>
            <a:r>
              <a:rPr lang="cs-CZ" dirty="0" smtClean="0"/>
              <a:t>Negativní</a:t>
            </a:r>
          </a:p>
          <a:p>
            <a:pPr lvl="2"/>
            <a:r>
              <a:rPr lang="cs-CZ" dirty="0" smtClean="0"/>
              <a:t>Agresivní chování, urážky, </a:t>
            </a:r>
            <a:r>
              <a:rPr lang="cs-CZ" dirty="0" err="1" smtClean="0"/>
              <a:t>flaming</a:t>
            </a:r>
            <a:r>
              <a:rPr lang="cs-CZ" dirty="0" smtClean="0"/>
              <a:t>…</a:t>
            </a:r>
          </a:p>
          <a:p>
            <a:pPr lvl="1"/>
            <a:r>
              <a:rPr lang="cs-CZ" dirty="0" smtClean="0"/>
              <a:t>Pozitivní</a:t>
            </a:r>
          </a:p>
          <a:p>
            <a:pPr lvl="2"/>
            <a:r>
              <a:rPr lang="cs-CZ" dirty="0" smtClean="0"/>
              <a:t>Sebe-odhalování, podpora ostatních, rady…</a:t>
            </a:r>
          </a:p>
          <a:p>
            <a:r>
              <a:rPr lang="cs-CZ" dirty="0" smtClean="0"/>
              <a:t>Podle </a:t>
            </a:r>
            <a:r>
              <a:rPr lang="cs-CZ" dirty="0" err="1" smtClean="0"/>
              <a:t>Sulera</a:t>
            </a:r>
            <a:r>
              <a:rPr lang="cs-CZ" dirty="0" smtClean="0"/>
              <a:t> 6 rysů internetu přispívá k </a:t>
            </a:r>
            <a:r>
              <a:rPr lang="cs-CZ" dirty="0" err="1" smtClean="0"/>
              <a:t>disinhibici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121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Experimentování s virtuální identitou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Celkově: moc často se to neděje</a:t>
            </a:r>
          </a:p>
          <a:p>
            <a:endParaRPr lang="cs-CZ" dirty="0"/>
          </a:p>
          <a:p>
            <a:r>
              <a:rPr lang="cs-CZ" dirty="0" smtClean="0"/>
              <a:t>Davis (2014): 91% adolescentů říká, že na internetu a v RL jsou stejní</a:t>
            </a:r>
          </a:p>
          <a:p>
            <a:r>
              <a:rPr lang="cs-CZ" dirty="0" err="1" smtClean="0"/>
              <a:t>Valkeburg</a:t>
            </a:r>
            <a:r>
              <a:rPr lang="cs-CZ" dirty="0" smtClean="0"/>
              <a:t> &amp; Peter (2008): 82% adolescentů nikdy neexperimentovalo se svou identitou online</a:t>
            </a:r>
          </a:p>
          <a:p>
            <a:r>
              <a:rPr lang="cs-CZ" dirty="0"/>
              <a:t>WIP (2006): 15 % ze všech respondentů uvedlo, že někdy na internetu předstírali, že jsou někým jiným, 27 % (12-15letí), 25 % (16-20letí)</a:t>
            </a:r>
          </a:p>
          <a:p>
            <a:r>
              <a:rPr lang="cs-CZ" dirty="0" smtClean="0"/>
              <a:t>Gross (2004): 10% příležitostně předstírá, že jsou někým jiným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41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 těch, co předstírají (Gross, 2004)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cs-CZ" altLang="cs-CZ" sz="2800" dirty="0">
                <a:solidFill>
                  <a:schemeClr val="folHlink"/>
                </a:solidFill>
              </a:rPr>
              <a:t>Za koho se vydávali?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2400" dirty="0"/>
              <a:t>82 z 89 předstíralo, že jsou starší (7 mladší)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2400" dirty="0"/>
              <a:t>17 (19 %) opačné pohlaví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2400" dirty="0"/>
              <a:t>2 předstírali, že jsou celebrita a 2 svůj sourozenec</a:t>
            </a:r>
          </a:p>
          <a:p>
            <a:pPr>
              <a:defRPr/>
            </a:pPr>
            <a:r>
              <a:rPr lang="cs-CZ" altLang="cs-CZ" sz="2800" dirty="0">
                <a:solidFill>
                  <a:schemeClr val="folHlink"/>
                </a:solidFill>
              </a:rPr>
              <a:t>S kým předstírali?</a:t>
            </a:r>
          </a:p>
          <a:p>
            <a:pPr lvl="1">
              <a:defRPr/>
            </a:pPr>
            <a:r>
              <a:rPr lang="cs-CZ" altLang="cs-CZ" sz="2400" dirty="0"/>
              <a:t>51 z 89 s kamarádem</a:t>
            </a:r>
          </a:p>
          <a:p>
            <a:pPr lvl="1">
              <a:defRPr/>
            </a:pPr>
            <a:r>
              <a:rPr lang="cs-CZ" altLang="cs-CZ" sz="2400" dirty="0"/>
              <a:t>5 sourozenec nebo jiný člen rodiny</a:t>
            </a:r>
          </a:p>
          <a:p>
            <a:pPr lvl="1">
              <a:defRPr/>
            </a:pPr>
            <a:r>
              <a:rPr lang="cs-CZ" altLang="cs-CZ" sz="2400" dirty="0"/>
              <a:t>Častěji s kamarády starší adolescenti</a:t>
            </a:r>
          </a:p>
          <a:p>
            <a:pPr>
              <a:defRPr/>
            </a:pPr>
            <a:r>
              <a:rPr lang="cs-CZ" altLang="cs-CZ" sz="2800" dirty="0">
                <a:solidFill>
                  <a:schemeClr val="folHlink"/>
                </a:solidFill>
              </a:rPr>
              <a:t>Důvody předstírání</a:t>
            </a:r>
          </a:p>
          <a:p>
            <a:pPr lvl="1">
              <a:defRPr/>
            </a:pPr>
            <a:r>
              <a:rPr lang="cs-CZ" altLang="cs-CZ" sz="2400" dirty="0"/>
              <a:t>38 z 89 jako vtip (typicky napálit dalšího kamaráda)</a:t>
            </a:r>
          </a:p>
          <a:p>
            <a:pPr lvl="1">
              <a:defRPr/>
            </a:pPr>
            <a:r>
              <a:rPr lang="cs-CZ" altLang="cs-CZ" sz="2400" dirty="0"/>
              <a:t>14 kvůli soukromí, 14 kvůli věkovým omezením na webu</a:t>
            </a:r>
          </a:p>
          <a:p>
            <a:pPr lvl="1">
              <a:defRPr/>
            </a:pPr>
            <a:r>
              <a:rPr lang="cs-CZ" altLang="cs-CZ" sz="2400" dirty="0"/>
              <a:t>10 uvedlo, že se dělali staršími, aby byli zajímavější</a:t>
            </a:r>
          </a:p>
          <a:p>
            <a:pPr lvl="1">
              <a:defRPr/>
            </a:pPr>
            <a:r>
              <a:rPr lang="cs-CZ" altLang="cs-CZ" sz="2400" dirty="0"/>
              <a:t>2 uvedli, že chtěli prozkoumat novou část sebe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044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cs-CZ" sz="4000" dirty="0" err="1" smtClean="0"/>
              <a:t>Valkenburg</a:t>
            </a:r>
            <a:r>
              <a:rPr lang="en-US" altLang="cs-CZ" sz="4000" dirty="0" smtClean="0"/>
              <a:t>, </a:t>
            </a:r>
            <a:r>
              <a:rPr lang="cs-CZ" altLang="cs-CZ" sz="4000" dirty="0" err="1" smtClean="0"/>
              <a:t>Schouten</a:t>
            </a:r>
            <a:r>
              <a:rPr lang="cs-CZ" altLang="cs-CZ" sz="4000" dirty="0" smtClean="0"/>
              <a:t> </a:t>
            </a:r>
            <a:r>
              <a:rPr lang="en-US" altLang="cs-CZ" sz="4000" dirty="0" smtClean="0"/>
              <a:t>&amp; Peter (200</a:t>
            </a:r>
            <a:r>
              <a:rPr lang="cs-CZ" altLang="cs-CZ" sz="4000" dirty="0" smtClean="0"/>
              <a:t>5</a:t>
            </a:r>
            <a:r>
              <a:rPr lang="en-US" altLang="cs-CZ" sz="4000" dirty="0" smtClean="0"/>
              <a:t>)</a:t>
            </a:r>
            <a:endParaRPr lang="cs-CZ" altLang="cs-CZ" sz="4000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Jak a proč se adolescenti pouštějí do online experimentů s identitou, jaké volí </a:t>
            </a:r>
            <a:r>
              <a:rPr lang="cs-CZ" altLang="cs-CZ" sz="2800" dirty="0" err="1" smtClean="0"/>
              <a:t>sebeprezentační</a:t>
            </a:r>
            <a:r>
              <a:rPr lang="cs-CZ" altLang="cs-CZ" sz="2800" dirty="0" smtClean="0"/>
              <a:t> strategie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/>
              <a:t>600 adolescentů 9-18 let (</a:t>
            </a:r>
            <a:r>
              <a:rPr lang="cs-CZ" altLang="cs-CZ" sz="2800" i="1" dirty="0"/>
              <a:t>M </a:t>
            </a:r>
            <a:r>
              <a:rPr lang="cs-CZ" altLang="cs-CZ" sz="2800" dirty="0"/>
              <a:t>= 13.37, </a:t>
            </a:r>
            <a:r>
              <a:rPr lang="cs-CZ" altLang="cs-CZ" sz="2800" i="1" dirty="0"/>
              <a:t>SD </a:t>
            </a:r>
            <a:r>
              <a:rPr lang="cs-CZ" altLang="cs-CZ" sz="2800" dirty="0"/>
              <a:t>= 1.98);  53 % </a:t>
            </a:r>
            <a:r>
              <a:rPr lang="cs-CZ" altLang="cs-CZ" sz="2800" dirty="0" smtClean="0"/>
              <a:t>chlapců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Experimentování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 err="1">
                <a:solidFill>
                  <a:schemeClr val="folHlink"/>
                </a:solidFill>
              </a:rPr>
              <a:t>whether</a:t>
            </a:r>
            <a:r>
              <a:rPr lang="cs-CZ" altLang="cs-CZ" sz="2000" dirty="0">
                <a:solidFill>
                  <a:schemeClr val="folHlink"/>
                </a:solidFill>
              </a:rPr>
              <a:t> </a:t>
            </a:r>
            <a:r>
              <a:rPr lang="cs-CZ" altLang="cs-CZ" sz="2000" dirty="0" err="1">
                <a:solidFill>
                  <a:schemeClr val="folHlink"/>
                </a:solidFill>
              </a:rPr>
              <a:t>they</a:t>
            </a:r>
            <a:r>
              <a:rPr lang="cs-CZ" altLang="cs-CZ" sz="2000" dirty="0">
                <a:solidFill>
                  <a:schemeClr val="folHlink"/>
                </a:solidFill>
              </a:rPr>
              <a:t> had </a:t>
            </a:r>
            <a:r>
              <a:rPr lang="cs-CZ" altLang="cs-CZ" sz="2000" dirty="0" err="1">
                <a:solidFill>
                  <a:schemeClr val="folHlink"/>
                </a:solidFill>
              </a:rPr>
              <a:t>ever</a:t>
            </a:r>
            <a:r>
              <a:rPr lang="cs-CZ" altLang="cs-CZ" sz="2000" dirty="0">
                <a:solidFill>
                  <a:schemeClr val="folHlink"/>
                </a:solidFill>
              </a:rPr>
              <a:t> </a:t>
            </a:r>
            <a:r>
              <a:rPr lang="cs-CZ" altLang="cs-CZ" sz="2000" dirty="0" err="1">
                <a:solidFill>
                  <a:schemeClr val="folHlink"/>
                </a:solidFill>
              </a:rPr>
              <a:t>pretended</a:t>
            </a:r>
            <a:r>
              <a:rPr lang="cs-CZ" altLang="cs-CZ" sz="2000" dirty="0">
                <a:solidFill>
                  <a:schemeClr val="folHlink"/>
                </a:solidFill>
              </a:rPr>
              <a:t> to </a:t>
            </a:r>
            <a:r>
              <a:rPr lang="cs-CZ" altLang="cs-CZ" sz="2000" dirty="0" err="1">
                <a:solidFill>
                  <a:schemeClr val="folHlink"/>
                </a:solidFill>
              </a:rPr>
              <a:t>be</a:t>
            </a:r>
            <a:r>
              <a:rPr lang="cs-CZ" altLang="cs-CZ" sz="2000" dirty="0">
                <a:solidFill>
                  <a:schemeClr val="folHlink"/>
                </a:solidFill>
              </a:rPr>
              <a:t> </a:t>
            </a:r>
            <a:r>
              <a:rPr lang="cs-CZ" altLang="cs-CZ" sz="2000" dirty="0" err="1">
                <a:solidFill>
                  <a:schemeClr val="folHlink"/>
                </a:solidFill>
              </a:rPr>
              <a:t>somebody</a:t>
            </a:r>
            <a:r>
              <a:rPr lang="cs-CZ" altLang="cs-CZ" sz="2000" dirty="0">
                <a:solidFill>
                  <a:schemeClr val="folHlink"/>
                </a:solidFill>
              </a:rPr>
              <a:t> </a:t>
            </a:r>
            <a:r>
              <a:rPr lang="cs-CZ" altLang="cs-CZ" sz="2000" dirty="0" err="1">
                <a:solidFill>
                  <a:schemeClr val="folHlink"/>
                </a:solidFill>
              </a:rPr>
              <a:t>else</a:t>
            </a:r>
            <a:r>
              <a:rPr lang="cs-CZ" altLang="cs-CZ" sz="2000" dirty="0">
                <a:solidFill>
                  <a:schemeClr val="folHlink"/>
                </a:solidFill>
              </a:rPr>
              <a:t> </a:t>
            </a:r>
            <a:r>
              <a:rPr lang="cs-CZ" altLang="cs-CZ" sz="2000" dirty="0" err="1">
                <a:solidFill>
                  <a:schemeClr val="folHlink"/>
                </a:solidFill>
              </a:rPr>
              <a:t>while</a:t>
            </a:r>
            <a:r>
              <a:rPr lang="cs-CZ" altLang="cs-CZ" sz="2000" dirty="0">
                <a:solidFill>
                  <a:schemeClr val="folHlink"/>
                </a:solidFill>
              </a:rPr>
              <a:t> </a:t>
            </a:r>
            <a:r>
              <a:rPr lang="cs-CZ" altLang="cs-CZ" sz="2000" dirty="0" err="1">
                <a:solidFill>
                  <a:schemeClr val="folHlink"/>
                </a:solidFill>
              </a:rPr>
              <a:t>communicating</a:t>
            </a:r>
            <a:r>
              <a:rPr lang="cs-CZ" altLang="cs-CZ" sz="2000" dirty="0">
                <a:solidFill>
                  <a:schemeClr val="folHlink"/>
                </a:solidFill>
              </a:rPr>
              <a:t> on </a:t>
            </a:r>
            <a:r>
              <a:rPr lang="cs-CZ" altLang="cs-CZ" sz="2000" dirty="0" err="1">
                <a:solidFill>
                  <a:schemeClr val="folHlink"/>
                </a:solidFill>
              </a:rPr>
              <a:t>the</a:t>
            </a:r>
            <a:r>
              <a:rPr lang="cs-CZ" altLang="cs-CZ" sz="2000" dirty="0">
                <a:solidFill>
                  <a:schemeClr val="folHlink"/>
                </a:solidFill>
              </a:rPr>
              <a:t> internet</a:t>
            </a:r>
            <a:r>
              <a:rPr lang="cs-CZ" altLang="cs-CZ" sz="2000" dirty="0"/>
              <a:t>. (</a:t>
            </a:r>
            <a:r>
              <a:rPr lang="cs-CZ" altLang="cs-CZ" sz="2000" dirty="0" err="1"/>
              <a:t>never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sometimes</a:t>
            </a:r>
            <a:r>
              <a:rPr lang="cs-CZ" altLang="cs-CZ" sz="2000" dirty="0"/>
              <a:t> – </a:t>
            </a:r>
            <a:r>
              <a:rPr lang="cs-CZ" altLang="cs-CZ" sz="2000" dirty="0" err="1"/>
              <a:t>often</a:t>
            </a:r>
            <a:r>
              <a:rPr lang="cs-CZ" altLang="cs-CZ" sz="2000" dirty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Sebeprezentace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/>
              <a:t>konkrétní situace a otevřená otázka – popsat, co předstírali a proč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20479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Výsledky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229600" cy="21161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Mladší </a:t>
            </a:r>
            <a:r>
              <a:rPr lang="cs-CZ" altLang="cs-CZ" sz="2400" dirty="0"/>
              <a:t>experimentují častěji než </a:t>
            </a:r>
            <a:r>
              <a:rPr lang="cs-CZ" altLang="cs-CZ" sz="2400" dirty="0" smtClean="0"/>
              <a:t>starší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Dívky častěji předstírají, že jsou starší a hezčí; chlapci častěji, že jsou víc sebejistí a že jsou kompletně někdo jiný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 smtClean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9025"/>
            <a:ext cx="9094788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203848" y="3861048"/>
            <a:ext cx="1800200" cy="2736304"/>
          </a:xfrm>
          <a:prstGeom prst="rect">
            <a:avLst/>
          </a:prstGeom>
          <a:solidFill>
            <a:schemeClr val="tx2">
              <a:lumMod val="50000"/>
              <a:alpha val="1686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203848" y="3196977"/>
            <a:ext cx="18002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Vývojové rozdíly</a:t>
            </a:r>
            <a:endParaRPr lang="cs-CZ" sz="1600" dirty="0"/>
          </a:p>
        </p:txBody>
      </p:sp>
      <p:sp>
        <p:nvSpPr>
          <p:cNvPr id="9" name="Obdélník 8"/>
          <p:cNvSpPr/>
          <p:nvPr/>
        </p:nvSpPr>
        <p:spPr>
          <a:xfrm>
            <a:off x="5076056" y="3196977"/>
            <a:ext cx="18002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Genderové rozdíly</a:t>
            </a:r>
            <a:endParaRPr lang="cs-CZ" sz="1600" dirty="0"/>
          </a:p>
        </p:txBody>
      </p:sp>
      <p:sp>
        <p:nvSpPr>
          <p:cNvPr id="10" name="Obdélník 9"/>
          <p:cNvSpPr/>
          <p:nvPr/>
        </p:nvSpPr>
        <p:spPr>
          <a:xfrm>
            <a:off x="5084440" y="3861048"/>
            <a:ext cx="1800200" cy="2736304"/>
          </a:xfrm>
          <a:prstGeom prst="rect">
            <a:avLst/>
          </a:prstGeom>
          <a:solidFill>
            <a:schemeClr val="tx2">
              <a:lumMod val="50000"/>
              <a:alpha val="1686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74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smtClean="0"/>
              <a:t>Motivy experimentování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98107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endParaRPr lang="cs-CZ" altLang="cs-CZ" sz="1800" dirty="0" smtClean="0"/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736"/>
            <a:ext cx="8353425" cy="557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2987675" y="2348136"/>
            <a:ext cx="3024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solidFill>
                  <a:srgbClr val="7030A0"/>
                </a:solidFill>
              </a:rPr>
              <a:t>Sociální kompenzace</a:t>
            </a: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2700338" y="3781648"/>
            <a:ext cx="3024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solidFill>
                  <a:srgbClr val="7030A0"/>
                </a:solidFill>
              </a:rPr>
              <a:t>Sociální facilitace</a:t>
            </a: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2771775" y="4934173"/>
            <a:ext cx="3024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solidFill>
                  <a:srgbClr val="7030A0"/>
                </a:solidFill>
              </a:rPr>
              <a:t>Sebe-explorace</a:t>
            </a:r>
          </a:p>
        </p:txBody>
      </p:sp>
      <p:sp>
        <p:nvSpPr>
          <p:cNvPr id="2" name="Obdélník 1"/>
          <p:cNvSpPr/>
          <p:nvPr/>
        </p:nvSpPr>
        <p:spPr>
          <a:xfrm>
            <a:off x="5220072" y="2780928"/>
            <a:ext cx="3384376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cs-CZ" altLang="cs-CZ" dirty="0"/>
              <a:t>Mladší adolescenti experimentují častěji kvůli sociální facilitaci</a:t>
            </a:r>
          </a:p>
          <a:p>
            <a:pPr>
              <a:defRPr/>
            </a:pPr>
            <a:r>
              <a:rPr lang="cs-CZ" altLang="cs-CZ" dirty="0"/>
              <a:t>Dívky častěji experimentují kvůli sebe exploraci a sociální kompenzaci</a:t>
            </a:r>
          </a:p>
          <a:p>
            <a:pPr>
              <a:defRPr/>
            </a:pPr>
            <a:r>
              <a:rPr lang="cs-CZ" altLang="cs-CZ" dirty="0"/>
              <a:t>Introverti častěji kvůli sociální kompenzaci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814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Experimentování s virtuální identitou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Kontext: známí a neznámí </a:t>
            </a:r>
            <a:r>
              <a:rPr lang="cs-CZ" dirty="0" smtClean="0"/>
              <a:t>lidé, vnímané publikum</a:t>
            </a:r>
          </a:p>
          <a:p>
            <a:pPr lvl="1"/>
            <a:r>
              <a:rPr lang="cs-CZ" dirty="0" smtClean="0"/>
              <a:t>Experimentování častější mezi neznámými lidmi (nehrozí </a:t>
            </a:r>
            <a:r>
              <a:rPr lang="cs-CZ" dirty="0" err="1" smtClean="0"/>
              <a:t>offline</a:t>
            </a:r>
            <a:r>
              <a:rPr lang="cs-CZ" dirty="0" smtClean="0"/>
              <a:t> porovnání se skutečností)</a:t>
            </a:r>
          </a:p>
          <a:p>
            <a:pPr lvl="1"/>
            <a:r>
              <a:rPr lang="cs-CZ" dirty="0" smtClean="0"/>
              <a:t>Vnímané publikum </a:t>
            </a:r>
            <a:r>
              <a:rPr lang="cs-CZ" dirty="0" smtClean="0"/>
              <a:t>ovlivňuje, </a:t>
            </a:r>
            <a:r>
              <a:rPr lang="cs-CZ" dirty="0" smtClean="0"/>
              <a:t>co o sobě zveřejňujeme + zpětná vazba</a:t>
            </a:r>
          </a:p>
          <a:p>
            <a:pPr lvl="1"/>
            <a:r>
              <a:rPr lang="cs-CZ" dirty="0" smtClean="0"/>
              <a:t>Sociální normy v daném prostředí/skupině ovlivňují naši sebeprezentaci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52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čemu je experimentování dobré?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Online lze vyjádřit aspekty identity, které je obtížné vyjádřit </a:t>
            </a:r>
            <a:r>
              <a:rPr lang="cs-CZ" dirty="0" err="1" smtClean="0"/>
              <a:t>offline</a:t>
            </a:r>
            <a:r>
              <a:rPr lang="cs-CZ" dirty="0" smtClean="0"/>
              <a:t> (pro daného člověka v danou chvíli)</a:t>
            </a:r>
          </a:p>
          <a:p>
            <a:pPr lvl="1"/>
            <a:r>
              <a:rPr lang="cs-CZ" dirty="0" smtClean="0"/>
              <a:t>Sexuální orientace a preference </a:t>
            </a:r>
          </a:p>
          <a:p>
            <a:pPr lvl="1"/>
            <a:r>
              <a:rPr lang="cs-CZ" dirty="0" smtClean="0"/>
              <a:t>Náboženství </a:t>
            </a:r>
            <a:endParaRPr lang="cs-CZ" dirty="0"/>
          </a:p>
          <a:p>
            <a:pPr lvl="1"/>
            <a:r>
              <a:rPr lang="cs-CZ" dirty="0" smtClean="0"/>
              <a:t>Patologie, stydlivost</a:t>
            </a:r>
          </a:p>
          <a:p>
            <a:r>
              <a:rPr lang="cs-CZ" dirty="0" smtClean="0"/>
              <a:t>Online lze některé aspekty identity skrýt, což může umožnit komunikaci bez předsudků a snazší projevení „</a:t>
            </a:r>
            <a:r>
              <a:rPr lang="cs-CZ" dirty="0" err="1" smtClean="0"/>
              <a:t>true</a:t>
            </a:r>
            <a:r>
              <a:rPr lang="cs-CZ" dirty="0" smtClean="0"/>
              <a:t> </a:t>
            </a:r>
            <a:r>
              <a:rPr lang="cs-CZ" dirty="0" err="1" smtClean="0"/>
              <a:t>self</a:t>
            </a:r>
            <a:r>
              <a:rPr lang="cs-CZ" dirty="0" smtClean="0"/>
              <a:t>“</a:t>
            </a:r>
          </a:p>
          <a:p>
            <a:pPr lvl="1"/>
            <a:r>
              <a:rPr lang="cs-CZ" dirty="0" smtClean="0"/>
              <a:t>Barva pleti, handicap, sexuální orientace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84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True</a:t>
            </a:r>
            <a:r>
              <a:rPr lang="cs-CZ" dirty="0" smtClean="0"/>
              <a:t> </a:t>
            </a:r>
            <a:r>
              <a:rPr lang="cs-CZ" dirty="0" err="1" smtClean="0"/>
              <a:t>self</a:t>
            </a:r>
            <a:r>
              <a:rPr lang="cs-CZ" dirty="0" smtClean="0"/>
              <a:t> online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 err="1"/>
              <a:t>Bargh</a:t>
            </a:r>
            <a:r>
              <a:rPr lang="cs-CZ" altLang="cs-CZ" dirty="0"/>
              <a:t>, </a:t>
            </a:r>
            <a:r>
              <a:rPr lang="cs-CZ" altLang="cs-CZ" dirty="0" err="1"/>
              <a:t>McKenna</a:t>
            </a:r>
            <a:r>
              <a:rPr lang="cs-CZ" altLang="cs-CZ" dirty="0"/>
              <a:t>, </a:t>
            </a:r>
            <a:r>
              <a:rPr lang="cs-CZ" altLang="cs-CZ" dirty="0" err="1"/>
              <a:t>Fitzsimons</a:t>
            </a:r>
            <a:r>
              <a:rPr lang="cs-CZ" altLang="cs-CZ" dirty="0"/>
              <a:t>, </a:t>
            </a:r>
            <a:r>
              <a:rPr lang="cs-CZ" altLang="cs-CZ" dirty="0" smtClean="0"/>
              <a:t>2002</a:t>
            </a:r>
          </a:p>
          <a:p>
            <a:pPr>
              <a:defRPr/>
            </a:pPr>
            <a:r>
              <a:rPr lang="cs-CZ" altLang="cs-CZ" dirty="0"/>
              <a:t>1. </a:t>
            </a:r>
            <a:r>
              <a:rPr lang="cs-CZ" altLang="cs-CZ" dirty="0" err="1"/>
              <a:t>actual</a:t>
            </a:r>
            <a:r>
              <a:rPr lang="cs-CZ" altLang="cs-CZ" dirty="0"/>
              <a:t> x </a:t>
            </a:r>
            <a:r>
              <a:rPr lang="cs-CZ" altLang="cs-CZ" dirty="0" err="1"/>
              <a:t>true</a:t>
            </a:r>
            <a:r>
              <a:rPr lang="cs-CZ" altLang="cs-CZ" dirty="0"/>
              <a:t> </a:t>
            </a:r>
            <a:r>
              <a:rPr lang="cs-CZ" altLang="cs-CZ" dirty="0" err="1"/>
              <a:t>me</a:t>
            </a:r>
            <a:r>
              <a:rPr lang="cs-CZ" altLang="cs-CZ" dirty="0"/>
              <a:t>: vytvoření 10+10 adjektiv</a:t>
            </a:r>
          </a:p>
          <a:p>
            <a:pPr lvl="1">
              <a:defRPr/>
            </a:pPr>
            <a:r>
              <a:rPr lang="cs-CZ" altLang="cs-CZ" dirty="0"/>
              <a:t>Jaké vlastnosti respondent má a je schopen je vyjádřit ostatním + jaké má a nedaří se je vyjádřit</a:t>
            </a:r>
          </a:p>
          <a:p>
            <a:pPr>
              <a:defRPr/>
            </a:pPr>
            <a:r>
              <a:rPr lang="cs-CZ" altLang="cs-CZ" dirty="0"/>
              <a:t>2. interakce s další osobou – CMC nebo </a:t>
            </a:r>
            <a:r>
              <a:rPr lang="cs-CZ" altLang="cs-CZ" dirty="0" err="1" smtClean="0"/>
              <a:t>FtF</a:t>
            </a:r>
            <a:endParaRPr lang="cs-CZ" altLang="cs-CZ" dirty="0" smtClean="0"/>
          </a:p>
          <a:p>
            <a:pPr>
              <a:defRPr/>
            </a:pPr>
            <a:r>
              <a:rPr lang="cs-CZ" altLang="cs-CZ" dirty="0" smtClean="0"/>
              <a:t>3a. </a:t>
            </a:r>
            <a:r>
              <a:rPr lang="cs-CZ" altLang="cs-CZ" dirty="0" err="1"/>
              <a:t>reaction</a:t>
            </a:r>
            <a:r>
              <a:rPr lang="cs-CZ" altLang="cs-CZ" dirty="0"/>
              <a:t> </a:t>
            </a:r>
            <a:r>
              <a:rPr lang="cs-CZ" altLang="cs-CZ" dirty="0" err="1"/>
              <a:t>time</a:t>
            </a:r>
            <a:r>
              <a:rPr lang="cs-CZ" altLang="cs-CZ" dirty="0"/>
              <a:t> </a:t>
            </a:r>
            <a:r>
              <a:rPr lang="cs-CZ" altLang="cs-CZ" dirty="0" err="1"/>
              <a:t>task</a:t>
            </a:r>
            <a:r>
              <a:rPr lang="cs-CZ" altLang="cs-CZ" dirty="0"/>
              <a:t>: </a:t>
            </a:r>
            <a:r>
              <a:rPr lang="cs-CZ" altLang="cs-CZ" dirty="0" err="1"/>
              <a:t>Me</a:t>
            </a:r>
            <a:r>
              <a:rPr lang="cs-CZ" altLang="cs-CZ" dirty="0"/>
              <a:t>/Not-</a:t>
            </a:r>
            <a:r>
              <a:rPr lang="cs-CZ" altLang="cs-CZ" dirty="0" err="1"/>
              <a:t>me</a:t>
            </a:r>
            <a:r>
              <a:rPr lang="cs-CZ" altLang="cs-CZ" dirty="0"/>
              <a:t> – rychlé posuzování adjektiv, mezi nimi adjektiva vytvořená respondentem </a:t>
            </a:r>
            <a:endParaRPr lang="cs-CZ" altLang="cs-CZ" dirty="0" smtClean="0"/>
          </a:p>
          <a:p>
            <a:pPr>
              <a:defRPr/>
            </a:pPr>
            <a:r>
              <a:rPr lang="cs-CZ" dirty="0" smtClean="0"/>
              <a:t>3b. Posuzování komunikačním partnerem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43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/>
          <a:lstStyle/>
          <a:p>
            <a:r>
              <a:rPr lang="cs-CZ" dirty="0" smtClean="0"/>
              <a:t>Výsledky: kratší reakční čas pro </a:t>
            </a:r>
            <a:r>
              <a:rPr lang="cs-CZ" dirty="0" err="1" smtClean="0"/>
              <a:t>true</a:t>
            </a:r>
            <a:r>
              <a:rPr lang="cs-CZ" dirty="0" smtClean="0"/>
              <a:t> </a:t>
            </a:r>
            <a:r>
              <a:rPr lang="cs-CZ" dirty="0" err="1" smtClean="0"/>
              <a:t>self</a:t>
            </a:r>
            <a:r>
              <a:rPr lang="cs-CZ" dirty="0" smtClean="0"/>
              <a:t> po CMC</a:t>
            </a:r>
          </a:p>
          <a:p>
            <a:r>
              <a:rPr lang="cs-CZ" dirty="0" smtClean="0"/>
              <a:t>Komunikační partner: větší shoda s „</a:t>
            </a:r>
            <a:r>
              <a:rPr lang="cs-CZ" dirty="0" err="1" smtClean="0"/>
              <a:t>true</a:t>
            </a:r>
            <a:r>
              <a:rPr lang="cs-CZ" dirty="0" smtClean="0"/>
              <a:t> </a:t>
            </a:r>
            <a:r>
              <a:rPr lang="cs-CZ" dirty="0" err="1" smtClean="0"/>
              <a:t>self</a:t>
            </a:r>
            <a:r>
              <a:rPr lang="cs-CZ" dirty="0" smtClean="0"/>
              <a:t>“ </a:t>
            </a:r>
            <a:r>
              <a:rPr lang="cs-CZ" dirty="0"/>
              <a:t>po CMC než po </a:t>
            </a:r>
            <a:r>
              <a:rPr lang="cs-CZ" dirty="0" err="1"/>
              <a:t>FtF</a:t>
            </a:r>
            <a:endParaRPr lang="cs-CZ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4"/>
            <a:ext cx="60388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90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Proč může být experimentování špatné?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Eticky šedá zóna vzhledem k druhým lidem</a:t>
            </a:r>
            <a:endParaRPr lang="cs-CZ" dirty="0"/>
          </a:p>
          <a:p>
            <a:r>
              <a:rPr lang="cs-CZ" dirty="0" smtClean="0"/>
              <a:t>Rizikové komunity, posunutí norem chování a hodnot</a:t>
            </a:r>
          </a:p>
          <a:p>
            <a:r>
              <a:rPr lang="cs-CZ" dirty="0" smtClean="0"/>
              <a:t>…? </a:t>
            </a:r>
          </a:p>
        </p:txBody>
      </p:sp>
    </p:spTree>
    <p:extLst>
      <p:ext uri="{BB962C8B-B14F-4D97-AF65-F5344CB8AC3E}">
        <p14:creationId xmlns:p14="http://schemas.microsoft.com/office/powerpoint/2010/main" val="115210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Anonymita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Vliv anonymity na lidské chování dlouhodobě zkoumaný </a:t>
            </a:r>
            <a:r>
              <a:rPr lang="cs-CZ" dirty="0" err="1" smtClean="0"/>
              <a:t>offline</a:t>
            </a:r>
            <a:r>
              <a:rPr lang="cs-CZ" dirty="0" smtClean="0"/>
              <a:t> (</a:t>
            </a:r>
            <a:r>
              <a:rPr lang="cs-CZ" dirty="0" err="1" smtClean="0"/>
              <a:t>Zimbardo</a:t>
            </a:r>
            <a:r>
              <a:rPr lang="cs-CZ" dirty="0" smtClean="0"/>
              <a:t>, šoky)</a:t>
            </a:r>
          </a:p>
          <a:p>
            <a:r>
              <a:rPr lang="cs-CZ" dirty="0" smtClean="0"/>
              <a:t>Různé pojetí anonymity</a:t>
            </a:r>
          </a:p>
          <a:p>
            <a:r>
              <a:rPr lang="cs-CZ" dirty="0" smtClean="0"/>
              <a:t>Online: </a:t>
            </a:r>
            <a:r>
              <a:rPr lang="cs-CZ" b="1" dirty="0" smtClean="0"/>
              <a:t>neidentifikovatelnost</a:t>
            </a:r>
            <a:r>
              <a:rPr lang="cs-CZ" dirty="0" smtClean="0"/>
              <a:t> – ostatní neznají osobní údaje (pohlaví, věk, vzhled…)</a:t>
            </a:r>
          </a:p>
          <a:p>
            <a:pPr lvl="1"/>
            <a:r>
              <a:rPr lang="cs-CZ" dirty="0" smtClean="0"/>
              <a:t>I pod reálným jménem lze být v tomto smyslu na internetu neidentifikovatelný</a:t>
            </a:r>
          </a:p>
          <a:p>
            <a:r>
              <a:rPr lang="cs-CZ" dirty="0" smtClean="0"/>
              <a:t>Nejsilnější faktor </a:t>
            </a:r>
            <a:r>
              <a:rPr lang="cs-CZ" dirty="0" err="1" smtClean="0"/>
              <a:t>disinhibice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31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Možné sebereflexe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Předstírali jste někdy na internetu, že jste někým jiným? V jakém kontextu? S jakým výsledkem? Bavilo vás to, nudilo, co na to ti, s kterými jste takto komunikovali?</a:t>
            </a:r>
          </a:p>
          <a:p>
            <a:r>
              <a:rPr lang="cs-CZ" dirty="0" smtClean="0"/>
              <a:t>Vyzkoušejte si jinou identitu teď – jděte na chat, vymyslete si jinou osobu a buďte jí. Jaké to bylo? Dokážete si představit, že by vám to mohlo být něčemu prospěšné? Nebo škodlivé? [pozor na etiku] </a:t>
            </a:r>
          </a:p>
          <a:p>
            <a:r>
              <a:rPr lang="cs-CZ" dirty="0" smtClean="0"/>
              <a:t>Zahrajte si na vývojového výzkumníka - projděte si historii svého FB, pokud pokrývá více vývojových období. Dokážete tam najít nějaké vzorce vašeho chování, které s vývojem měnily? Jaké? S čím mohly souviset?</a:t>
            </a:r>
          </a:p>
        </p:txBody>
      </p:sp>
    </p:spTree>
    <p:extLst>
      <p:ext uri="{BB962C8B-B14F-4D97-AF65-F5344CB8AC3E}">
        <p14:creationId xmlns:p14="http://schemas.microsoft.com/office/powerpoint/2010/main" val="236753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00" dirty="0" err="1"/>
              <a:t>Bargh</a:t>
            </a:r>
            <a:r>
              <a:rPr lang="en-US" sz="2800" dirty="0"/>
              <a:t>, J. A., McKenna, K. Y., &amp; Fitzsimons, G. M. (2002). Can you see the real me? Activation and expression of the “true self” on the Internet. </a:t>
            </a:r>
            <a:r>
              <a:rPr lang="en-US" sz="2800" i="1" dirty="0"/>
              <a:t>Journal of social issues</a:t>
            </a:r>
            <a:r>
              <a:rPr lang="en-US" sz="2800" dirty="0"/>
              <a:t>, </a:t>
            </a:r>
            <a:r>
              <a:rPr lang="en-US" sz="2800" i="1" dirty="0"/>
              <a:t>58</a:t>
            </a:r>
            <a:r>
              <a:rPr lang="en-US" sz="2800" dirty="0"/>
              <a:t>(1), 33-48</a:t>
            </a:r>
            <a:r>
              <a:rPr lang="en-US" sz="2800" dirty="0" smtClean="0"/>
              <a:t>.</a:t>
            </a:r>
            <a:endParaRPr lang="cs-CZ" sz="2700" dirty="0" smtClean="0"/>
          </a:p>
          <a:p>
            <a:pPr>
              <a:lnSpc>
                <a:spcPct val="120000"/>
              </a:lnSpc>
            </a:pPr>
            <a:r>
              <a:rPr lang="en-US" sz="2700" dirty="0" smtClean="0"/>
              <a:t>Davis</a:t>
            </a:r>
            <a:r>
              <a:rPr lang="en-US" sz="2700" dirty="0"/>
              <a:t>, K. (2014). Youth identities in a digital age: the anchoring role of friends in young people’s approaches to online identity expression. In </a:t>
            </a:r>
            <a:r>
              <a:rPr lang="en-US" sz="2700" i="1" dirty="0"/>
              <a:t>Mediated Youth Cultures</a:t>
            </a:r>
            <a:r>
              <a:rPr lang="en-US" sz="2700" dirty="0"/>
              <a:t> (pp. 11-25). Palgrave Macmillan UK</a:t>
            </a:r>
            <a:r>
              <a:rPr lang="en-US" sz="2700" dirty="0" smtClean="0"/>
              <a:t>.</a:t>
            </a:r>
            <a:endParaRPr lang="cs-CZ" sz="2700" dirty="0" smtClean="0"/>
          </a:p>
          <a:p>
            <a:pPr>
              <a:lnSpc>
                <a:spcPct val="120000"/>
              </a:lnSpc>
            </a:pPr>
            <a:r>
              <a:rPr lang="cs-CZ" altLang="cs-CZ" sz="2700" dirty="0"/>
              <a:t>Gross, E. (2004). Adolescent Internet use: </a:t>
            </a:r>
            <a:r>
              <a:rPr lang="cs-CZ" altLang="cs-CZ" sz="2700" dirty="0" err="1"/>
              <a:t>What</a:t>
            </a:r>
            <a:r>
              <a:rPr lang="cs-CZ" altLang="cs-CZ" sz="2700" dirty="0"/>
              <a:t> </a:t>
            </a:r>
            <a:r>
              <a:rPr lang="cs-CZ" altLang="cs-CZ" sz="2700" dirty="0" err="1"/>
              <a:t>we</a:t>
            </a:r>
            <a:r>
              <a:rPr lang="cs-CZ" altLang="cs-CZ" sz="2700" dirty="0"/>
              <a:t> </a:t>
            </a:r>
            <a:r>
              <a:rPr lang="cs-CZ" altLang="cs-CZ" sz="2700" dirty="0" err="1"/>
              <a:t>expect</a:t>
            </a:r>
            <a:r>
              <a:rPr lang="cs-CZ" altLang="cs-CZ" sz="2700" dirty="0"/>
              <a:t>, </a:t>
            </a:r>
            <a:r>
              <a:rPr lang="cs-CZ" altLang="cs-CZ" sz="2700" dirty="0" err="1"/>
              <a:t>what</a:t>
            </a:r>
            <a:r>
              <a:rPr lang="cs-CZ" altLang="cs-CZ" sz="2700" dirty="0"/>
              <a:t> </a:t>
            </a:r>
            <a:r>
              <a:rPr lang="cs-CZ" altLang="cs-CZ" sz="2700" dirty="0" err="1"/>
              <a:t>teens</a:t>
            </a:r>
            <a:r>
              <a:rPr lang="cs-CZ" altLang="cs-CZ" sz="2700" dirty="0"/>
              <a:t> report. </a:t>
            </a:r>
            <a:r>
              <a:rPr lang="cs-CZ" altLang="cs-CZ" sz="2700" i="1" dirty="0" err="1"/>
              <a:t>Applied</a:t>
            </a:r>
            <a:r>
              <a:rPr lang="cs-CZ" altLang="cs-CZ" sz="2700" i="1" dirty="0"/>
              <a:t> </a:t>
            </a:r>
            <a:r>
              <a:rPr lang="cs-CZ" altLang="cs-CZ" sz="2700" i="1" dirty="0" err="1"/>
              <a:t>Developmental</a:t>
            </a:r>
            <a:r>
              <a:rPr lang="cs-CZ" altLang="cs-CZ" sz="2700" i="1" dirty="0"/>
              <a:t> Psychology 25</a:t>
            </a:r>
            <a:r>
              <a:rPr lang="cs-CZ" altLang="cs-CZ" sz="2700" dirty="0"/>
              <a:t>, 633–649</a:t>
            </a:r>
          </a:p>
          <a:p>
            <a:pPr>
              <a:lnSpc>
                <a:spcPct val="120000"/>
              </a:lnSpc>
            </a:pPr>
            <a:r>
              <a:rPr lang="en-US" sz="2700" dirty="0" smtClean="0"/>
              <a:t>Lapidot-</a:t>
            </a:r>
            <a:r>
              <a:rPr lang="en-US" sz="2700" dirty="0" err="1" smtClean="0"/>
              <a:t>Lefler</a:t>
            </a:r>
            <a:r>
              <a:rPr lang="en-US" sz="2700" dirty="0" smtClean="0"/>
              <a:t>, N., &amp; Barak, A. (2012). Effects of anonymity, invisibility, and lack of eye-contact on toxic online disinhibition. </a:t>
            </a:r>
            <a:r>
              <a:rPr lang="en-US" sz="2700" i="1" dirty="0" smtClean="0"/>
              <a:t>Computers in human behavior</a:t>
            </a:r>
            <a:r>
              <a:rPr lang="en-US" sz="2700" dirty="0" smtClean="0"/>
              <a:t>, </a:t>
            </a:r>
            <a:r>
              <a:rPr lang="en-US" sz="2700" i="1" dirty="0" smtClean="0"/>
              <a:t>28</a:t>
            </a:r>
            <a:r>
              <a:rPr lang="en-US" sz="2700" dirty="0" smtClean="0"/>
              <a:t>(2), 434-443.</a:t>
            </a:r>
            <a:endParaRPr lang="cs-CZ" sz="2700" dirty="0" smtClean="0"/>
          </a:p>
          <a:p>
            <a:pPr>
              <a:lnSpc>
                <a:spcPct val="120000"/>
              </a:lnSpc>
            </a:pPr>
            <a:r>
              <a:rPr lang="cs-CZ" sz="2700" dirty="0" err="1"/>
              <a:t>Lapidot-Lefler</a:t>
            </a:r>
            <a:r>
              <a:rPr lang="cs-CZ" sz="2700" dirty="0"/>
              <a:t>, N., &amp; </a:t>
            </a:r>
            <a:r>
              <a:rPr lang="cs-CZ" sz="2700" dirty="0" err="1"/>
              <a:t>Barak</a:t>
            </a:r>
            <a:r>
              <a:rPr lang="cs-CZ" sz="2700" dirty="0"/>
              <a:t>, A. (2015). </a:t>
            </a:r>
            <a:r>
              <a:rPr lang="cs-CZ" sz="2700" dirty="0" err="1"/>
              <a:t>The</a:t>
            </a:r>
            <a:r>
              <a:rPr lang="cs-CZ" sz="2700" dirty="0"/>
              <a:t> </a:t>
            </a:r>
            <a:r>
              <a:rPr lang="cs-CZ" sz="2700" dirty="0" err="1"/>
              <a:t>benign</a:t>
            </a:r>
            <a:r>
              <a:rPr lang="cs-CZ" sz="2700" dirty="0"/>
              <a:t> online </a:t>
            </a:r>
            <a:r>
              <a:rPr lang="cs-CZ" sz="2700" dirty="0" err="1"/>
              <a:t>disinhibition</a:t>
            </a:r>
            <a:r>
              <a:rPr lang="cs-CZ" sz="2700" dirty="0"/>
              <a:t> </a:t>
            </a:r>
            <a:r>
              <a:rPr lang="cs-CZ" sz="2700" dirty="0" err="1"/>
              <a:t>effect</a:t>
            </a:r>
            <a:r>
              <a:rPr lang="cs-CZ" sz="2700" dirty="0"/>
              <a:t>: </a:t>
            </a:r>
            <a:r>
              <a:rPr lang="cs-CZ" sz="2700" dirty="0" err="1"/>
              <a:t>Could</a:t>
            </a:r>
            <a:r>
              <a:rPr lang="cs-CZ" sz="2700" dirty="0"/>
              <a:t> </a:t>
            </a:r>
            <a:r>
              <a:rPr lang="cs-CZ" sz="2700" dirty="0" err="1"/>
              <a:t>situational</a:t>
            </a:r>
            <a:r>
              <a:rPr lang="cs-CZ" sz="2700" dirty="0"/>
              <a:t> </a:t>
            </a:r>
            <a:r>
              <a:rPr lang="cs-CZ" sz="2700" dirty="0" err="1"/>
              <a:t>factors</a:t>
            </a:r>
            <a:r>
              <a:rPr lang="cs-CZ" sz="2700" dirty="0"/>
              <a:t> </a:t>
            </a:r>
            <a:r>
              <a:rPr lang="cs-CZ" sz="2700" dirty="0" err="1"/>
              <a:t>induce</a:t>
            </a:r>
            <a:r>
              <a:rPr lang="cs-CZ" sz="2700" dirty="0"/>
              <a:t> </a:t>
            </a:r>
            <a:r>
              <a:rPr lang="cs-CZ" sz="2700" dirty="0" err="1"/>
              <a:t>self-disclosure</a:t>
            </a:r>
            <a:r>
              <a:rPr lang="cs-CZ" sz="2700" dirty="0"/>
              <a:t> and </a:t>
            </a:r>
            <a:r>
              <a:rPr lang="cs-CZ" sz="2700" dirty="0" err="1"/>
              <a:t>prosocial</a:t>
            </a:r>
            <a:r>
              <a:rPr lang="cs-CZ" sz="2700" dirty="0"/>
              <a:t> </a:t>
            </a:r>
            <a:r>
              <a:rPr lang="cs-CZ" sz="2700" dirty="0" err="1"/>
              <a:t>behaviors</a:t>
            </a:r>
            <a:r>
              <a:rPr lang="cs-CZ" sz="2700" dirty="0"/>
              <a:t>?. </a:t>
            </a:r>
            <a:r>
              <a:rPr lang="cs-CZ" sz="2700" dirty="0" err="1"/>
              <a:t>Cyberpsychology</a:t>
            </a:r>
            <a:r>
              <a:rPr lang="cs-CZ" sz="2700" dirty="0"/>
              <a:t>: </a:t>
            </a:r>
            <a:r>
              <a:rPr lang="cs-CZ" sz="2700" dirty="0" err="1"/>
              <a:t>Journal</a:t>
            </a:r>
            <a:r>
              <a:rPr lang="cs-CZ" sz="2700" dirty="0"/>
              <a:t> </a:t>
            </a:r>
            <a:r>
              <a:rPr lang="cs-CZ" sz="2700" dirty="0" err="1"/>
              <a:t>of</a:t>
            </a:r>
            <a:r>
              <a:rPr lang="cs-CZ" sz="2700" dirty="0"/>
              <a:t> </a:t>
            </a:r>
            <a:r>
              <a:rPr lang="cs-CZ" sz="2700" dirty="0" err="1"/>
              <a:t>Psychosocial</a:t>
            </a:r>
            <a:r>
              <a:rPr lang="cs-CZ" sz="2700" dirty="0"/>
              <a:t> </a:t>
            </a:r>
            <a:r>
              <a:rPr lang="cs-CZ" sz="2700" dirty="0" err="1"/>
              <a:t>Research</a:t>
            </a:r>
            <a:r>
              <a:rPr lang="cs-CZ" sz="2700" dirty="0"/>
              <a:t> on </a:t>
            </a:r>
            <a:r>
              <a:rPr lang="cs-CZ" sz="2700" dirty="0" err="1"/>
              <a:t>Cyberspace</a:t>
            </a:r>
            <a:r>
              <a:rPr lang="cs-CZ" sz="2700" dirty="0"/>
              <a:t>, 9(2), </a:t>
            </a:r>
            <a:r>
              <a:rPr lang="cs-CZ" sz="2700" dirty="0" err="1"/>
              <a:t>article</a:t>
            </a:r>
            <a:r>
              <a:rPr lang="cs-CZ" sz="2700" dirty="0"/>
              <a:t> 3. http://dx.doi.org/10.5817/CP2015-2-3</a:t>
            </a:r>
            <a:endParaRPr lang="cs-CZ" sz="2700" dirty="0" smtClean="0"/>
          </a:p>
          <a:p>
            <a:pPr>
              <a:lnSpc>
                <a:spcPct val="120000"/>
              </a:lnSpc>
            </a:pPr>
            <a:r>
              <a:rPr lang="en-US" sz="2700" dirty="0" err="1"/>
              <a:t>Michikyan</a:t>
            </a:r>
            <a:r>
              <a:rPr lang="en-US" sz="2700" dirty="0"/>
              <a:t>, M., Dennis, J., &amp; </a:t>
            </a:r>
            <a:r>
              <a:rPr lang="en-US" sz="2700" dirty="0" err="1"/>
              <a:t>Subrahmanyam</a:t>
            </a:r>
            <a:r>
              <a:rPr lang="en-US" sz="2700" dirty="0"/>
              <a:t>, K. (2014). Can you guess who I am? Real, ideal, and false self-presentation on Facebook among emerging adults. Emerging Adulthood, 2167696814532442.</a:t>
            </a:r>
            <a:endParaRPr lang="cs-CZ" sz="2700" dirty="0" smtClean="0"/>
          </a:p>
          <a:p>
            <a:pPr>
              <a:lnSpc>
                <a:spcPct val="120000"/>
              </a:lnSpc>
            </a:pPr>
            <a:r>
              <a:rPr lang="cs-CZ" altLang="cs-CZ" sz="2700" dirty="0" err="1" smtClean="0"/>
              <a:t>Subrahmanyam</a:t>
            </a:r>
            <a:r>
              <a:rPr lang="cs-CZ" altLang="cs-CZ" sz="2700" dirty="0"/>
              <a:t>, K., </a:t>
            </a:r>
            <a:r>
              <a:rPr lang="en-US" altLang="cs-CZ" sz="2700" dirty="0"/>
              <a:t>&amp;</a:t>
            </a:r>
            <a:r>
              <a:rPr lang="cs-CZ" altLang="cs-CZ" sz="2700" dirty="0"/>
              <a:t> Šmahel, D. (2010). </a:t>
            </a:r>
            <a:r>
              <a:rPr lang="cs-CZ" altLang="cs-CZ" sz="2700" i="1" dirty="0"/>
              <a:t>Digital </a:t>
            </a:r>
            <a:r>
              <a:rPr lang="cs-CZ" altLang="cs-CZ" sz="2700" i="1" dirty="0" err="1"/>
              <a:t>Youth</a:t>
            </a:r>
            <a:r>
              <a:rPr lang="cs-CZ" altLang="cs-CZ" sz="2700" i="1" dirty="0"/>
              <a:t>: </a:t>
            </a:r>
            <a:r>
              <a:rPr lang="cs-CZ" altLang="cs-CZ" sz="2700" i="1" dirty="0" err="1"/>
              <a:t>The</a:t>
            </a:r>
            <a:r>
              <a:rPr lang="cs-CZ" altLang="cs-CZ" sz="2700" i="1" dirty="0"/>
              <a:t> Role </a:t>
            </a:r>
            <a:r>
              <a:rPr lang="cs-CZ" altLang="cs-CZ" sz="2700" i="1" dirty="0" err="1"/>
              <a:t>of</a:t>
            </a:r>
            <a:r>
              <a:rPr lang="cs-CZ" altLang="cs-CZ" sz="2700" i="1" dirty="0"/>
              <a:t> Media in </a:t>
            </a:r>
            <a:r>
              <a:rPr lang="cs-CZ" altLang="cs-CZ" sz="2700" i="1" dirty="0" err="1"/>
              <a:t>Development</a:t>
            </a:r>
            <a:r>
              <a:rPr lang="cs-CZ" altLang="cs-CZ" sz="2700" i="1" dirty="0"/>
              <a:t>.</a:t>
            </a:r>
            <a:r>
              <a:rPr lang="cs-CZ" altLang="cs-CZ" sz="2700" dirty="0"/>
              <a:t> New York : </a:t>
            </a:r>
            <a:r>
              <a:rPr lang="cs-CZ" altLang="cs-CZ" sz="2700" dirty="0" err="1"/>
              <a:t>Springer</a:t>
            </a:r>
            <a:r>
              <a:rPr lang="cs-CZ" altLang="cs-CZ" sz="2700" dirty="0"/>
              <a:t>.</a:t>
            </a:r>
            <a:endParaRPr lang="cs-CZ" sz="2700" dirty="0" smtClean="0"/>
          </a:p>
          <a:p>
            <a:pPr>
              <a:lnSpc>
                <a:spcPct val="120000"/>
              </a:lnSpc>
            </a:pPr>
            <a:r>
              <a:rPr lang="en-US" sz="2700" dirty="0" err="1" smtClean="0"/>
              <a:t>Suler</a:t>
            </a:r>
            <a:r>
              <a:rPr lang="en-US" sz="2700" dirty="0" smtClean="0"/>
              <a:t>, J. (2004). The online disinhibition effect. </a:t>
            </a:r>
            <a:r>
              <a:rPr lang="en-US" sz="2700" i="1" dirty="0" smtClean="0"/>
              <a:t>Cyber</a:t>
            </a:r>
            <a:r>
              <a:rPr lang="cs-CZ" sz="2700" i="1" dirty="0" smtClean="0"/>
              <a:t>P</a:t>
            </a:r>
            <a:r>
              <a:rPr lang="en-US" sz="2700" i="1" dirty="0" err="1" smtClean="0"/>
              <a:t>sychology</a:t>
            </a:r>
            <a:r>
              <a:rPr lang="en-US" sz="2700" i="1" dirty="0" smtClean="0"/>
              <a:t> &amp; </a:t>
            </a:r>
            <a:r>
              <a:rPr lang="cs-CZ" sz="2700" i="1" dirty="0" smtClean="0"/>
              <a:t>B</a:t>
            </a:r>
            <a:r>
              <a:rPr lang="en-US" sz="2700" i="1" dirty="0" err="1" smtClean="0"/>
              <a:t>ehavior</a:t>
            </a:r>
            <a:r>
              <a:rPr lang="en-US" sz="2700" dirty="0" smtClean="0"/>
              <a:t>, </a:t>
            </a:r>
            <a:r>
              <a:rPr lang="en-US" sz="2700" i="1" dirty="0" smtClean="0"/>
              <a:t>7</a:t>
            </a:r>
            <a:r>
              <a:rPr lang="en-US" sz="2700" dirty="0" smtClean="0"/>
              <a:t>(3), 321-326.</a:t>
            </a:r>
            <a:endParaRPr lang="cs-CZ" sz="2700" dirty="0" smtClean="0"/>
          </a:p>
          <a:p>
            <a:pPr>
              <a:lnSpc>
                <a:spcPct val="120000"/>
              </a:lnSpc>
              <a:defRPr/>
            </a:pPr>
            <a:r>
              <a:rPr lang="en-US" altLang="cs-CZ" sz="2700" dirty="0" err="1"/>
              <a:t>Valkenburg</a:t>
            </a:r>
            <a:r>
              <a:rPr lang="en-US" altLang="cs-CZ" sz="2700" dirty="0"/>
              <a:t>, P. M., &amp; Peter, J. (2008). Adolescents’ Identity</a:t>
            </a:r>
            <a:r>
              <a:rPr lang="cs-CZ" altLang="cs-CZ" sz="2700" dirty="0"/>
              <a:t> </a:t>
            </a:r>
            <a:r>
              <a:rPr lang="en-US" altLang="cs-CZ" sz="2700" dirty="0"/>
              <a:t>Experiments on the Internet: Consequences for Social Competence and Self-Concept</a:t>
            </a:r>
            <a:r>
              <a:rPr lang="cs-CZ" altLang="cs-CZ" sz="2700" dirty="0"/>
              <a:t> </a:t>
            </a:r>
            <a:r>
              <a:rPr lang="en-US" altLang="cs-CZ" sz="2700" dirty="0"/>
              <a:t>Unity. </a:t>
            </a:r>
            <a:r>
              <a:rPr lang="en-US" altLang="cs-CZ" sz="2700" i="1" dirty="0"/>
              <a:t>Communication Research, 35</a:t>
            </a:r>
            <a:r>
              <a:rPr lang="en-US" altLang="cs-CZ" sz="2700" dirty="0"/>
              <a:t>, 208-231</a:t>
            </a:r>
            <a:endParaRPr lang="cs-CZ" altLang="cs-CZ" sz="2700" dirty="0"/>
          </a:p>
          <a:p>
            <a:pPr>
              <a:lnSpc>
                <a:spcPct val="120000"/>
              </a:lnSpc>
              <a:defRPr/>
            </a:pPr>
            <a:r>
              <a:rPr lang="en-US" altLang="cs-CZ" sz="2700" dirty="0" err="1"/>
              <a:t>Valkenburg</a:t>
            </a:r>
            <a:r>
              <a:rPr lang="en-US" altLang="cs-CZ" sz="2700" dirty="0"/>
              <a:t>, P. M.,</a:t>
            </a:r>
            <a:r>
              <a:rPr lang="cs-CZ" altLang="cs-CZ" sz="2700" dirty="0"/>
              <a:t> </a:t>
            </a:r>
            <a:r>
              <a:rPr lang="cs-CZ" altLang="cs-CZ" sz="2700" dirty="0" err="1"/>
              <a:t>Schouten</a:t>
            </a:r>
            <a:r>
              <a:rPr lang="cs-CZ" altLang="cs-CZ" sz="2700" dirty="0"/>
              <a:t>, A.P.,</a:t>
            </a:r>
            <a:r>
              <a:rPr lang="en-US" altLang="cs-CZ" sz="2700" dirty="0"/>
              <a:t> &amp; Peter, J. (200</a:t>
            </a:r>
            <a:r>
              <a:rPr lang="cs-CZ" altLang="cs-CZ" sz="2700" dirty="0"/>
              <a:t>5</a:t>
            </a:r>
            <a:r>
              <a:rPr lang="en-US" altLang="cs-CZ" sz="2700" dirty="0"/>
              <a:t>). </a:t>
            </a:r>
            <a:r>
              <a:rPr lang="cs-CZ" altLang="cs-CZ" sz="2700" dirty="0" err="1"/>
              <a:t>Adolescents</a:t>
            </a:r>
            <a:r>
              <a:rPr lang="cs-CZ" altLang="cs-CZ" sz="2700" dirty="0"/>
              <a:t>’ identity </a:t>
            </a:r>
            <a:r>
              <a:rPr lang="cs-CZ" altLang="cs-CZ" sz="2700" dirty="0" err="1"/>
              <a:t>experiments</a:t>
            </a:r>
            <a:r>
              <a:rPr lang="cs-CZ" altLang="cs-CZ" sz="2700" dirty="0"/>
              <a:t> on </a:t>
            </a:r>
            <a:r>
              <a:rPr lang="cs-CZ" altLang="cs-CZ" sz="2700" dirty="0" err="1"/>
              <a:t>the</a:t>
            </a:r>
            <a:r>
              <a:rPr lang="cs-CZ" altLang="cs-CZ" sz="2700" dirty="0"/>
              <a:t> internet. </a:t>
            </a:r>
            <a:r>
              <a:rPr lang="cs-CZ" altLang="cs-CZ" sz="2700" i="1" dirty="0"/>
              <a:t>New Media </a:t>
            </a:r>
            <a:r>
              <a:rPr lang="en-US" altLang="cs-CZ" sz="2700" i="1" dirty="0"/>
              <a:t>&amp;</a:t>
            </a:r>
            <a:r>
              <a:rPr lang="cs-CZ" altLang="cs-CZ" sz="2700" i="1" dirty="0"/>
              <a:t> Society, 7</a:t>
            </a:r>
            <a:r>
              <a:rPr lang="cs-CZ" altLang="cs-CZ" sz="2700" dirty="0"/>
              <a:t>(3), 383–402</a:t>
            </a:r>
            <a:r>
              <a:rPr lang="cs-CZ" altLang="cs-CZ" sz="2700" dirty="0" smtClean="0"/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en-US" sz="2700" dirty="0" err="1"/>
              <a:t>Wängqvist</a:t>
            </a:r>
            <a:r>
              <a:rPr lang="en-US" sz="2700" dirty="0"/>
              <a:t>, M., &amp; </a:t>
            </a:r>
            <a:r>
              <a:rPr lang="en-US" sz="2700" dirty="0" err="1"/>
              <a:t>Frisén</a:t>
            </a:r>
            <a:r>
              <a:rPr lang="en-US" sz="2700" dirty="0"/>
              <a:t>, A. (2016). Who am I Online? Understanding the Meaning of Online Contexts for Identity Development. </a:t>
            </a:r>
            <a:r>
              <a:rPr lang="en-US" sz="2700" i="1" dirty="0"/>
              <a:t>Adolescent Research Review</a:t>
            </a:r>
            <a:r>
              <a:rPr lang="en-US" sz="2700" dirty="0"/>
              <a:t>, </a:t>
            </a:r>
            <a:r>
              <a:rPr lang="en-US" sz="2700" i="1" dirty="0"/>
              <a:t>1</a:t>
            </a:r>
            <a:r>
              <a:rPr lang="en-US" sz="2700" dirty="0"/>
              <a:t>(2), 139-151.</a:t>
            </a:r>
          </a:p>
          <a:p>
            <a:pPr>
              <a:lnSpc>
                <a:spcPct val="80000"/>
              </a:lnSpc>
              <a:defRPr/>
            </a:pPr>
            <a:endParaRPr lang="cs-CZ" altLang="cs-CZ" dirty="0"/>
          </a:p>
          <a:p>
            <a:endParaRPr lang="en-US" dirty="0" smtClean="0"/>
          </a:p>
          <a:p>
            <a:endParaRPr lang="en-US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081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Neviditelnost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Smazává rozdíly na základě vzhledu</a:t>
            </a:r>
          </a:p>
          <a:p>
            <a:r>
              <a:rPr lang="cs-CZ" dirty="0" smtClean="0"/>
              <a:t>Snižuje vliv stereotypů, které se pojí s pohlavím, věkem, barvou pleti, konstitucí, vadami řeči…</a:t>
            </a:r>
          </a:p>
          <a:p>
            <a:r>
              <a:rPr lang="cs-CZ" dirty="0" smtClean="0"/>
              <a:t>Často spojená s anonymitou, zkoumaná i v </a:t>
            </a:r>
            <a:r>
              <a:rPr lang="cs-CZ" dirty="0" err="1" smtClean="0"/>
              <a:t>offline</a:t>
            </a:r>
            <a:r>
              <a:rPr lang="cs-CZ" dirty="0" smtClean="0"/>
              <a:t> kontextu (tmavá místnost)</a:t>
            </a:r>
          </a:p>
          <a:p>
            <a:pPr lvl="1"/>
            <a:r>
              <a:rPr lang="cs-CZ" dirty="0" smtClean="0"/>
              <a:t>Někdy „vizuální anonymita“</a:t>
            </a:r>
          </a:p>
          <a:p>
            <a:r>
              <a:rPr lang="cs-CZ" dirty="0" smtClean="0"/>
              <a:t>Úroveň neviditelnosti lze manipulovat pomocí fotek, webkamery, textu</a:t>
            </a:r>
          </a:p>
          <a:p>
            <a:pPr lvl="1"/>
            <a:r>
              <a:rPr lang="cs-CZ" dirty="0" smtClean="0"/>
              <a:t>Přítomnost takových vodítek snižuje otevřenost, ochotu odpovídat na citlivé otázky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306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Asynchronicita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Online (textová) komunikace není plynulá</a:t>
            </a:r>
          </a:p>
          <a:p>
            <a:pPr lvl="1"/>
            <a:r>
              <a:rPr lang="cs-CZ" dirty="0" smtClean="0"/>
              <a:t>Asynchronní prostředí: emaily, nástěnky</a:t>
            </a:r>
          </a:p>
          <a:p>
            <a:pPr lvl="1"/>
            <a:r>
              <a:rPr lang="cs-CZ" dirty="0" smtClean="0"/>
              <a:t>Synchronní: IM, </a:t>
            </a:r>
            <a:r>
              <a:rPr lang="cs-CZ" dirty="0" err="1" smtClean="0"/>
              <a:t>Skype</a:t>
            </a:r>
            <a:r>
              <a:rPr lang="cs-CZ" dirty="0" smtClean="0"/>
              <a:t> – ale i zde je prodleva</a:t>
            </a:r>
          </a:p>
          <a:p>
            <a:r>
              <a:rPr lang="cs-CZ" dirty="0" smtClean="0"/>
              <a:t>Není nutné čelit okamžité reakci</a:t>
            </a:r>
          </a:p>
          <a:p>
            <a:r>
              <a:rPr lang="cs-CZ" dirty="0" smtClean="0"/>
              <a:t>Absence okamžité zpětné vazby, která by chování usměrnila</a:t>
            </a:r>
          </a:p>
          <a:p>
            <a:r>
              <a:rPr lang="cs-CZ" dirty="0" smtClean="0"/>
              <a:t>Možnost rozmyslet si, co chci sám říct (větší sebeprezentace)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97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Solipsistické introjekce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/>
              <a:t>Absent face-to-face cues combined with </a:t>
            </a:r>
            <a:r>
              <a:rPr lang="en-US" i="1" dirty="0" smtClean="0"/>
              <a:t>text</a:t>
            </a:r>
            <a:r>
              <a:rPr lang="cs-CZ" i="1" dirty="0" smtClean="0"/>
              <a:t> </a:t>
            </a:r>
            <a:r>
              <a:rPr lang="en-US" i="1" dirty="0" smtClean="0"/>
              <a:t>communication </a:t>
            </a:r>
            <a:r>
              <a:rPr lang="en-US" i="1" dirty="0"/>
              <a:t>can alter self-boundaries. </a:t>
            </a:r>
            <a:r>
              <a:rPr lang="en-US" i="1" dirty="0" smtClean="0"/>
              <a:t>People</a:t>
            </a:r>
            <a:r>
              <a:rPr lang="cs-CZ" i="1" dirty="0" smtClean="0"/>
              <a:t> </a:t>
            </a:r>
            <a:r>
              <a:rPr lang="en-US" i="1" dirty="0" smtClean="0"/>
              <a:t>may </a:t>
            </a:r>
            <a:r>
              <a:rPr lang="en-US" i="1" dirty="0"/>
              <a:t>feel that their mind has merged with the </a:t>
            </a:r>
            <a:r>
              <a:rPr lang="en-US" i="1" dirty="0" smtClean="0"/>
              <a:t>mind</a:t>
            </a:r>
            <a:r>
              <a:rPr lang="cs-CZ" i="1" dirty="0" smtClean="0"/>
              <a:t> </a:t>
            </a:r>
            <a:r>
              <a:rPr lang="en-US" i="1" dirty="0" smtClean="0"/>
              <a:t>of </a:t>
            </a:r>
            <a:r>
              <a:rPr lang="en-US" i="1" dirty="0"/>
              <a:t>the online companion. Reading another </a:t>
            </a:r>
            <a:r>
              <a:rPr lang="en-US" i="1" dirty="0" smtClean="0"/>
              <a:t>person’s</a:t>
            </a:r>
            <a:r>
              <a:rPr lang="cs-CZ" i="1" dirty="0" smtClean="0"/>
              <a:t> </a:t>
            </a:r>
            <a:r>
              <a:rPr lang="en-US" i="1" dirty="0" smtClean="0"/>
              <a:t>message </a:t>
            </a:r>
            <a:r>
              <a:rPr lang="en-US" i="1" dirty="0"/>
              <a:t>might be experienced as a voice </a:t>
            </a:r>
            <a:r>
              <a:rPr lang="en-US" i="1" dirty="0" smtClean="0"/>
              <a:t>within</a:t>
            </a:r>
            <a:r>
              <a:rPr lang="cs-CZ" i="1" dirty="0" smtClean="0"/>
              <a:t> </a:t>
            </a:r>
            <a:r>
              <a:rPr lang="en-US" i="1" dirty="0" smtClean="0"/>
              <a:t>one’s </a:t>
            </a:r>
            <a:r>
              <a:rPr lang="en-US" i="1" dirty="0"/>
              <a:t>head, as if that person’s psychological </a:t>
            </a:r>
            <a:r>
              <a:rPr lang="en-US" i="1" dirty="0" smtClean="0"/>
              <a:t>presence </a:t>
            </a:r>
            <a:r>
              <a:rPr lang="en-US" i="1" dirty="0"/>
              <a:t>and influence have been assimilated or </a:t>
            </a:r>
            <a:r>
              <a:rPr lang="en-US" i="1" dirty="0" smtClean="0"/>
              <a:t>introjected </a:t>
            </a:r>
            <a:r>
              <a:rPr lang="en-US" i="1" dirty="0"/>
              <a:t>into one’s </a:t>
            </a:r>
            <a:r>
              <a:rPr lang="en-US" i="1" dirty="0" smtClean="0"/>
              <a:t>psyche</a:t>
            </a:r>
            <a:r>
              <a:rPr lang="cs-CZ" i="1" dirty="0" smtClean="0"/>
              <a:t>. </a:t>
            </a:r>
          </a:p>
          <a:p>
            <a:endParaRPr lang="cs-CZ" dirty="0" smtClean="0"/>
          </a:p>
          <a:p>
            <a:r>
              <a:rPr lang="cs-CZ" dirty="0" smtClean="0"/>
              <a:t>Zvnitřněný obraz druhého člověka</a:t>
            </a:r>
          </a:p>
          <a:p>
            <a:pPr lvl="1"/>
            <a:r>
              <a:rPr lang="cs-CZ" dirty="0" smtClean="0"/>
              <a:t>Částečně odráží, co o něm víme + vlastní projekce</a:t>
            </a:r>
          </a:p>
          <a:p>
            <a:pPr lvl="1"/>
            <a:r>
              <a:rPr lang="cs-CZ" dirty="0" smtClean="0"/>
              <a:t>Komunikace se často odehrává v hlavě i po skončení reálné (přemýšlíme, co bychom řekli, co by druhý odpověděl)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833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Disociativní</a:t>
            </a:r>
            <a:r>
              <a:rPr lang="cs-CZ" dirty="0" smtClean="0"/>
              <a:t> imaginace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Disociace – oddělení</a:t>
            </a:r>
          </a:p>
          <a:p>
            <a:r>
              <a:rPr lang="cs-CZ" dirty="0" smtClean="0"/>
              <a:t>Tendence vnímat virtuální svět oddělený od „reálného“</a:t>
            </a:r>
          </a:p>
          <a:p>
            <a:r>
              <a:rPr lang="cs-CZ" dirty="0" smtClean="0"/>
              <a:t>Podobně jako když se něco odehrává pouze ve fantazii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607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Minimalizování autorit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Díky neviditelnosti se snižuje status druhé osoby</a:t>
            </a:r>
          </a:p>
          <a:p>
            <a:pPr lvl="1"/>
            <a:r>
              <a:rPr lang="cs-CZ" dirty="0" smtClean="0"/>
              <a:t>Protože často není vůbec poznat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693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</TotalTime>
  <Words>2519</Words>
  <Application>Microsoft Office PowerPoint</Application>
  <PresentationFormat>Předvádění na obrazovce (4:3)</PresentationFormat>
  <Paragraphs>281</Paragraphs>
  <Slides>41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6" baseType="lpstr">
      <vt:lpstr>Arial</vt:lpstr>
      <vt:lpstr>Calibri</vt:lpstr>
      <vt:lpstr>Tahoma</vt:lpstr>
      <vt:lpstr>Wingdings</vt:lpstr>
      <vt:lpstr>Motiv systému Office</vt:lpstr>
      <vt:lpstr>Online komunikace, virtuální identita</vt:lpstr>
      <vt:lpstr>Online komunikace</vt:lpstr>
      <vt:lpstr>Online disinhibice</vt:lpstr>
      <vt:lpstr>Anonymita</vt:lpstr>
      <vt:lpstr>Neviditelnost</vt:lpstr>
      <vt:lpstr>Asynchronicita</vt:lpstr>
      <vt:lpstr>Solipsistické introjekce</vt:lpstr>
      <vt:lpstr>Disociativní imaginace</vt:lpstr>
      <vt:lpstr>Minimalizování autorit</vt:lpstr>
      <vt:lpstr>Prezentace aplikace PowerPoint</vt:lpstr>
      <vt:lpstr>Oční kontakt</vt:lpstr>
      <vt:lpstr>Prezentace aplikace PowerPoint</vt:lpstr>
      <vt:lpstr>Prezentace aplikace PowerPoint</vt:lpstr>
      <vt:lpstr>A co (toxická) disinhibice na FB?</vt:lpstr>
      <vt:lpstr>Co „dělá“ online disinhibice?</vt:lpstr>
      <vt:lpstr>Používání internetu a psychosociální vývoj člověka</vt:lpstr>
      <vt:lpstr>Erik Erikson – psychosociální vývoj</vt:lpstr>
      <vt:lpstr>Používání internetu a psychosociální vývoj člověka</vt:lpstr>
      <vt:lpstr>Identita</vt:lpstr>
      <vt:lpstr>Virtuální identita</vt:lpstr>
      <vt:lpstr>Experimentování s virtuální identitou</vt:lpstr>
      <vt:lpstr>Adolescence a identita</vt:lpstr>
      <vt:lpstr>Valkenburg &amp; Peter (2008)</vt:lpstr>
      <vt:lpstr>Sociální kompetence – možný směr</vt:lpstr>
      <vt:lpstr>Sebepojetí – možný směr</vt:lpstr>
      <vt:lpstr>Další proměnné</vt:lpstr>
      <vt:lpstr>Metoda</vt:lpstr>
      <vt:lpstr>Model</vt:lpstr>
      <vt:lpstr>Prezentace aplikace PowerPoint</vt:lpstr>
      <vt:lpstr>Experimentování s virtuální identitou</vt:lpstr>
      <vt:lpstr>Z těch, co předstírají (Gross, 2004)</vt:lpstr>
      <vt:lpstr>Valkenburg, Schouten &amp; Peter (2005)</vt:lpstr>
      <vt:lpstr>Výsledky</vt:lpstr>
      <vt:lpstr>Motivy experimentování</vt:lpstr>
      <vt:lpstr>Experimentování s virtuální identitou</vt:lpstr>
      <vt:lpstr>K čemu je experimentování dobré?</vt:lpstr>
      <vt:lpstr>True self online</vt:lpstr>
      <vt:lpstr>Prezentace aplikace PowerPoint</vt:lpstr>
      <vt:lpstr>Proč může být experimentování špatné?</vt:lpstr>
      <vt:lpstr>Možné sebereflexe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LD</dc:creator>
  <cp:lastModifiedBy>Lenka Dědková</cp:lastModifiedBy>
  <cp:revision>92</cp:revision>
  <dcterms:created xsi:type="dcterms:W3CDTF">2016-10-04T13:27:35Z</dcterms:created>
  <dcterms:modified xsi:type="dcterms:W3CDTF">2017-10-04T14:40:52Z</dcterms:modified>
</cp:coreProperties>
</file>