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344" r:id="rId5"/>
    <p:sldId id="351" r:id="rId6"/>
    <p:sldId id="331" r:id="rId7"/>
    <p:sldId id="376" r:id="rId8"/>
    <p:sldId id="345" r:id="rId9"/>
    <p:sldId id="388" r:id="rId10"/>
    <p:sldId id="346" r:id="rId11"/>
    <p:sldId id="347" r:id="rId12"/>
    <p:sldId id="348" r:id="rId13"/>
    <p:sldId id="357" r:id="rId14"/>
    <p:sldId id="339" r:id="rId15"/>
    <p:sldId id="377" r:id="rId16"/>
    <p:sldId id="378" r:id="rId17"/>
    <p:sldId id="381" r:id="rId18"/>
    <p:sldId id="380" r:id="rId19"/>
    <p:sldId id="379" r:id="rId20"/>
    <p:sldId id="332" r:id="rId21"/>
    <p:sldId id="389" r:id="rId22"/>
    <p:sldId id="391" r:id="rId23"/>
    <p:sldId id="385" r:id="rId24"/>
    <p:sldId id="368" r:id="rId25"/>
    <p:sldId id="373" r:id="rId26"/>
    <p:sldId id="369" r:id="rId27"/>
    <p:sldId id="370" r:id="rId28"/>
    <p:sldId id="371" r:id="rId29"/>
    <p:sldId id="336" r:id="rId30"/>
    <p:sldId id="271" r:id="rId31"/>
    <p:sldId id="390" r:id="rId32"/>
    <p:sldId id="387" r:id="rId33"/>
    <p:sldId id="382" r:id="rId34"/>
    <p:sldId id="360" r:id="rId35"/>
    <p:sldId id="326" r:id="rId36"/>
    <p:sldId id="327" r:id="rId3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1D886-AC24-4773-8103-737F800F90E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6232D-F1E8-4C54-8863-175889AA8C3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272A7-5DA0-4131-94D8-9DD088439D7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CCC08-6C49-43B5-971D-2AFF9D5CC96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6B9A1-797C-445B-9A97-BB4EF88185B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461BE-6ADF-4DFC-8D54-A1431D9AA49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01AD5-8855-4C44-AB7B-A2B0A0C7AEB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70CE-7B15-4416-A8BA-6B327D0F8C4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94C41-F025-46E8-9F00-FC16B1D627C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AC62F-5CF0-42A8-9887-DC01E4E067B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1F277-6284-45C0-A235-631F199476F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0CB267-1BE9-433A-B364-CE30ED3A261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wp-content/uploads/2013/06/COST_CZ_report_II_CJ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Kyberšikana</a:t>
            </a:r>
            <a:endParaRPr lang="cs-CZ" altLang="cs-CZ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4725144"/>
            <a:ext cx="6019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cs-CZ" altLang="cs-CZ" sz="2600" dirty="0" smtClean="0"/>
              <a:t>ZUR387</a:t>
            </a:r>
          </a:p>
          <a:p>
            <a:pPr algn="r"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algn="r" eaLnBrk="1" hangingPunct="1">
              <a:lnSpc>
                <a:spcPct val="80000"/>
              </a:lnSpc>
            </a:pPr>
            <a:r>
              <a:rPr lang="cs-CZ" altLang="cs-CZ" sz="2600" dirty="0" smtClean="0"/>
              <a:t>Lenka Dědková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3568" y="357301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Definice, měření a proč je to důležité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Nepoměr sil v CB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229600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Tradiční šikana – větší fyzická síla, starší, sociálně silnější…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U CB - někteří autoři – nepoměr sil jako </a:t>
            </a:r>
            <a:r>
              <a:rPr lang="cs-CZ" altLang="cs-CZ" sz="2800" dirty="0" smtClean="0">
                <a:solidFill>
                  <a:schemeClr val="accent1"/>
                </a:solidFill>
              </a:rPr>
              <a:t>nepoměr v </a:t>
            </a:r>
            <a:r>
              <a:rPr lang="cs-CZ" altLang="cs-CZ" sz="2800" dirty="0" err="1" smtClean="0">
                <a:solidFill>
                  <a:schemeClr val="accent1"/>
                </a:solidFill>
              </a:rPr>
              <a:t>digital</a:t>
            </a:r>
            <a:r>
              <a:rPr lang="cs-CZ" altLang="cs-CZ" sz="2800" dirty="0" smtClean="0">
                <a:solidFill>
                  <a:schemeClr val="accent1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accent1"/>
                </a:solidFill>
              </a:rPr>
              <a:t>skills</a:t>
            </a:r>
            <a:endParaRPr lang="cs-CZ" altLang="cs-CZ" sz="2800" dirty="0" smtClean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 smtClean="0"/>
              <a:t>ale dnešní generace dětí má DS celkem vyrovnané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Nepoměr pak ve smyslu </a:t>
            </a:r>
            <a:r>
              <a:rPr lang="cs-CZ" altLang="cs-CZ" sz="2800" dirty="0" smtClean="0">
                <a:solidFill>
                  <a:schemeClr val="accent1"/>
                </a:solidFill>
              </a:rPr>
              <a:t>anonymní </a:t>
            </a:r>
            <a:r>
              <a:rPr lang="cs-CZ" altLang="cs-CZ" sz="2800" dirty="0" smtClean="0"/>
              <a:t>agresor – (agresorovi) známá oběť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dirty="0" smtClean="0"/>
              <a:t>ale agresoři většinou neznámí nejsou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Zároveň na straně oběti </a:t>
            </a:r>
            <a:r>
              <a:rPr lang="cs-CZ" altLang="cs-CZ" sz="2800" dirty="0" smtClean="0">
                <a:solidFill>
                  <a:schemeClr val="accent1"/>
                </a:solidFill>
              </a:rPr>
              <a:t>bezmoc zveřejněný obsah kontrolovat 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9925"/>
            <a:ext cx="1658966" cy="1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Přímá a nepřímá CB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Přímá – agresor sám je původce útoku na oběť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Nepřímá – prostředník – např. agresor se vydává za oběť, píše nevhodné komentáře na fórum, aby např. </a:t>
            </a:r>
            <a:r>
              <a:rPr lang="cs-CZ" altLang="cs-CZ" dirty="0" err="1" smtClean="0"/>
              <a:t>admin</a:t>
            </a:r>
            <a:r>
              <a:rPr lang="cs-CZ" altLang="cs-CZ" dirty="0" smtClean="0"/>
              <a:t> zablokoval účet; aby měla oběť problémy s rodiči..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Možné (nevědomé) zapojení dospělých a autorit, které mají chránit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Další specifika CB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Neomezenost v prostoru a času, </a:t>
            </a:r>
            <a:r>
              <a:rPr lang="cs-CZ" altLang="cs-CZ" sz="2400" dirty="0" smtClean="0">
                <a:solidFill>
                  <a:schemeClr val="accent1"/>
                </a:solidFill>
              </a:rPr>
              <a:t>nemožnost utéct </a:t>
            </a:r>
            <a:r>
              <a:rPr lang="en-US" altLang="cs-CZ" sz="2400" dirty="0" smtClean="0"/>
              <a:t>(Smith &amp; </a:t>
            </a:r>
            <a:r>
              <a:rPr lang="en-US" altLang="cs-CZ" sz="2400" dirty="0" err="1" smtClean="0"/>
              <a:t>Slonje</a:t>
            </a:r>
            <a:r>
              <a:rPr lang="en-US" altLang="cs-CZ" sz="2400" dirty="0" smtClean="0"/>
              <a:t>, 2007</a:t>
            </a:r>
            <a:r>
              <a:rPr lang="cs-CZ" altLang="cs-CZ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CB probíhá i za </a:t>
            </a:r>
            <a:r>
              <a:rPr lang="cs-CZ" altLang="cs-CZ" sz="2400" dirty="0" smtClean="0">
                <a:solidFill>
                  <a:schemeClr val="accent1"/>
                </a:solidFill>
              </a:rPr>
              <a:t>nepřítomnosti oběti </a:t>
            </a:r>
            <a:r>
              <a:rPr lang="cs-CZ" altLang="cs-CZ" sz="2400" dirty="0" smtClean="0"/>
              <a:t>(přidávání komentářů, maily..)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Rychlé šíření </a:t>
            </a:r>
            <a:r>
              <a:rPr lang="cs-CZ" altLang="cs-CZ" sz="2400" dirty="0" smtClean="0"/>
              <a:t>obsahů na internetu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Široké publikum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Obtížná kontrola zveřejněného obsahu </a:t>
            </a:r>
            <a:r>
              <a:rPr lang="cs-CZ" altLang="cs-CZ" sz="2400" dirty="0" smtClean="0"/>
              <a:t>– nevíme, kdo všechno ho viděl, zkopíroval…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Soukromý charakter online komunikace (žádný dohled dospělých nad tím, co dospívající na internetu píší a dělají)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CB je tedy…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Úmyslné ubližování za pomoci ICT, které může (ale nemusí) být opakované. 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Skupiny na FB ?</a:t>
            </a:r>
          </a:p>
          <a:p>
            <a:pPr lvl="1" eaLnBrk="1" hangingPunct="1"/>
            <a:r>
              <a:rPr lang="cs-CZ" altLang="cs-CZ" sz="2400" dirty="0" smtClean="0"/>
              <a:t>Např. „Nesnáším šampony!!...“, „Nechápu fotky před zrcadlem s vyšpulenou držkou-nějaký nový druh postižení?“</a:t>
            </a:r>
          </a:p>
          <a:p>
            <a:r>
              <a:rPr lang="cs-CZ" altLang="cs-CZ" sz="2800" dirty="0" smtClean="0"/>
              <a:t>www.peopleofwalmart.com, uglypeople.se, modnipeklo.cz ?</a:t>
            </a:r>
          </a:p>
          <a:p>
            <a:pPr lvl="1" eaLnBrk="1" hangingPunct="1"/>
            <a:endParaRPr lang="cs-CZ" altLang="cs-CZ" sz="24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63236"/>
            <a:ext cx="2160240" cy="91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17" y="5663236"/>
            <a:ext cx="2244480" cy="936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Problém měření CB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Dva nejčastější způsoby v </a:t>
            </a:r>
            <a:r>
              <a:rPr lang="cs-CZ" altLang="cs-CZ" sz="2800" dirty="0" err="1" smtClean="0"/>
              <a:t>surveys</a:t>
            </a:r>
            <a:r>
              <a:rPr lang="cs-CZ" altLang="cs-CZ" sz="2800" dirty="0" smtClean="0"/>
              <a:t>:</a:t>
            </a:r>
          </a:p>
          <a:p>
            <a:pPr lvl="1" eaLnBrk="1" hangingPunct="1"/>
            <a:r>
              <a:rPr lang="cs-CZ" altLang="cs-CZ" sz="2400" dirty="0" smtClean="0"/>
              <a:t>Přímá otázka</a:t>
            </a:r>
          </a:p>
          <a:p>
            <a:pPr lvl="1" eaLnBrk="1" hangingPunct="1"/>
            <a:r>
              <a:rPr lang="cs-CZ" altLang="cs-CZ" sz="2400" dirty="0" smtClean="0"/>
              <a:t>Otázky na konkrétní formy </a:t>
            </a:r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17412" name="AutoShape 5" descr="2Q=="/>
          <p:cNvSpPr>
            <a:spLocks noChangeAspect="1" noChangeArrowheads="1"/>
          </p:cNvSpPr>
          <p:nvPr/>
        </p:nvSpPr>
        <p:spPr bwMode="auto">
          <a:xfrm>
            <a:off x="3590925" y="24479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07" y="2686050"/>
            <a:ext cx="34004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Přímá otázka/</a:t>
            </a:r>
            <a:r>
              <a:rPr lang="cs-CZ" altLang="cs-CZ" dirty="0" err="1" smtClean="0"/>
              <a:t>statement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51117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000" i="1" dirty="0" smtClean="0">
                <a:solidFill>
                  <a:schemeClr val="accent1"/>
                </a:solidFill>
              </a:rPr>
              <a:t>I </a:t>
            </a:r>
            <a:r>
              <a:rPr lang="cs-CZ" sz="2000" i="1" dirty="0" err="1" smtClean="0">
                <a:solidFill>
                  <a:schemeClr val="accent1"/>
                </a:solidFill>
              </a:rPr>
              <a:t>have</a:t>
            </a:r>
            <a:r>
              <a:rPr lang="cs-CZ" sz="2000" i="1" dirty="0" smtClean="0">
                <a:solidFill>
                  <a:schemeClr val="accent1"/>
                </a:solidFill>
              </a:rPr>
              <a:t> </a:t>
            </a:r>
            <a:r>
              <a:rPr lang="cs-CZ" sz="2000" i="1" dirty="0" err="1" smtClean="0">
                <a:solidFill>
                  <a:schemeClr val="accent1"/>
                </a:solidFill>
              </a:rPr>
              <a:t>been</a:t>
            </a:r>
            <a:r>
              <a:rPr lang="cs-CZ" sz="2000" i="1" dirty="0" smtClean="0">
                <a:solidFill>
                  <a:schemeClr val="accent1"/>
                </a:solidFill>
              </a:rPr>
              <a:t> </a:t>
            </a:r>
            <a:r>
              <a:rPr lang="cs-CZ" sz="2000" i="1" dirty="0" err="1" smtClean="0">
                <a:solidFill>
                  <a:schemeClr val="accent1"/>
                </a:solidFill>
              </a:rPr>
              <a:t>cyberbullied</a:t>
            </a:r>
            <a:r>
              <a:rPr lang="cs-CZ" sz="2000" i="1" dirty="0" smtClean="0"/>
              <a:t>. </a:t>
            </a:r>
          </a:p>
          <a:p>
            <a:pPr lvl="1" eaLnBrk="1" hangingPunct="1">
              <a:defRPr/>
            </a:pPr>
            <a:r>
              <a:rPr lang="cs-CZ" sz="1400" i="1" dirty="0" smtClean="0">
                <a:ea typeface="+mn-ea"/>
                <a:cs typeface="+mn-cs"/>
              </a:rPr>
              <a:t>14-15let, N = 171, 25% ano (</a:t>
            </a:r>
            <a:r>
              <a:rPr lang="cs-CZ" sz="1400" i="1" dirty="0" err="1" smtClean="0">
                <a:ea typeface="+mn-ea"/>
                <a:cs typeface="+mn-cs"/>
              </a:rPr>
              <a:t>Li</a:t>
            </a:r>
            <a:r>
              <a:rPr lang="cs-CZ" sz="1400" i="1" dirty="0" smtClean="0">
                <a:ea typeface="+mn-ea"/>
                <a:cs typeface="+mn-cs"/>
              </a:rPr>
              <a:t>, 2007)</a:t>
            </a:r>
          </a:p>
          <a:p>
            <a:pPr eaLnBrk="1" hangingPunct="1">
              <a:defRPr/>
            </a:pPr>
            <a:endParaRPr lang="cs-CZ" sz="2000" b="1" dirty="0" smtClean="0"/>
          </a:p>
          <a:p>
            <a:pPr eaLnBrk="1" hangingPunct="1">
              <a:defRPr/>
            </a:pPr>
            <a:r>
              <a:rPr lang="cs-CZ" sz="1800" dirty="0" smtClean="0"/>
              <a:t>EUKO II (</a:t>
            </a:r>
            <a:r>
              <a:rPr lang="cs-CZ" sz="1800" dirty="0" err="1" smtClean="0"/>
              <a:t>Livingstone</a:t>
            </a:r>
            <a:r>
              <a:rPr lang="cs-CZ" sz="1800" dirty="0" smtClean="0"/>
              <a:t> et al., 2011)</a:t>
            </a:r>
          </a:p>
          <a:p>
            <a:pPr eaLnBrk="1" hangingPunct="1">
              <a:defRPr/>
            </a:pPr>
            <a:r>
              <a:rPr lang="cs-CZ" sz="1800" dirty="0" smtClean="0"/>
              <a:t>Děti nebo mladiství někdy někomu říkají nebo dělají sprosté nebo zraňující věci a toto se může opakovat několikrát v několika dnech. Toto může zahrnovat:</a:t>
            </a:r>
          </a:p>
          <a:p>
            <a:pPr lvl="1" eaLnBrk="1" hangingPunct="1">
              <a:defRPr/>
            </a:pPr>
            <a:r>
              <a:rPr lang="cs-CZ" sz="1400" dirty="0" smtClean="0"/>
              <a:t>Škádlení někoho stylem, jaký nemá rád</a:t>
            </a:r>
          </a:p>
          <a:p>
            <a:pPr lvl="1" eaLnBrk="1" hangingPunct="1">
              <a:defRPr/>
            </a:pPr>
            <a:r>
              <a:rPr lang="cs-CZ" sz="1400" dirty="0" smtClean="0"/>
              <a:t>Bití, kopání nebo strkání do někoho</a:t>
            </a:r>
          </a:p>
          <a:p>
            <a:pPr lvl="1" eaLnBrk="1" hangingPunct="1">
              <a:defRPr/>
            </a:pPr>
            <a:r>
              <a:rPr lang="cs-CZ" sz="1400" dirty="0" smtClean="0"/>
              <a:t>Odvrhování někoho</a:t>
            </a:r>
          </a:p>
          <a:p>
            <a:pPr eaLnBrk="1" hangingPunct="1">
              <a:defRPr/>
            </a:pPr>
            <a:r>
              <a:rPr lang="cs-CZ" sz="1800" dirty="0" smtClean="0"/>
              <a:t> Když se někdo takto chová, může to být:</a:t>
            </a:r>
          </a:p>
          <a:p>
            <a:pPr lvl="1" eaLnBrk="1" hangingPunct="1">
              <a:defRPr/>
            </a:pPr>
            <a:r>
              <a:rPr lang="cs-CZ" sz="1400" dirty="0" smtClean="0"/>
              <a:t>Tváří v tvář (osobně)</a:t>
            </a:r>
          </a:p>
          <a:p>
            <a:pPr lvl="1" eaLnBrk="1" hangingPunct="1">
              <a:defRPr/>
            </a:pPr>
            <a:r>
              <a:rPr lang="cs-CZ" sz="1400" dirty="0" smtClean="0"/>
              <a:t>Přes mobilní telefon (texty, hovory, videoklipy) </a:t>
            </a:r>
          </a:p>
          <a:p>
            <a:pPr lvl="1" eaLnBrk="1" hangingPunct="1">
              <a:defRPr/>
            </a:pPr>
            <a:r>
              <a:rPr lang="cs-CZ" sz="1400" dirty="0" smtClean="0"/>
              <a:t>Přes internet (e-mail, komunikační aplikace, sociální sítě, chatovací místnosti) </a:t>
            </a:r>
          </a:p>
          <a:p>
            <a:pPr lvl="1" eaLnBrk="1" hangingPunct="1">
              <a:defRPr/>
            </a:pPr>
            <a:endParaRPr lang="cs-CZ" sz="1400" dirty="0" smtClean="0"/>
          </a:p>
          <a:p>
            <a:pPr eaLnBrk="1" hangingPunct="1">
              <a:defRPr/>
            </a:pPr>
            <a:r>
              <a:rPr lang="cs-CZ" sz="1800" i="1" dirty="0" smtClean="0">
                <a:solidFill>
                  <a:schemeClr val="accent1"/>
                </a:solidFill>
              </a:rPr>
              <a:t>Choval se k Tobě někdo v POSLEDNÍCH 12 MĚSÍCÍCH sprostě nebo zraňujícím způsobem?</a:t>
            </a:r>
          </a:p>
          <a:p>
            <a:pPr eaLnBrk="1" hangingPunct="1">
              <a:defRPr/>
            </a:pPr>
            <a:r>
              <a:rPr lang="cs-CZ" sz="1800" i="1" dirty="0" smtClean="0">
                <a:solidFill>
                  <a:schemeClr val="accent1"/>
                </a:solidFill>
              </a:rPr>
              <a:t>Stalo se ti to za posledních 12 měsíců na internetu?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01" y="476672"/>
            <a:ext cx="3103297" cy="218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konkrétní formy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85763" y="1843088"/>
          <a:ext cx="8434387" cy="39623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7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06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Položka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Zažil/a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Udělal/a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</a:rPr>
                        <a:t>Výhrůžky </a:t>
                      </a:r>
                      <a:r>
                        <a:rPr lang="cs-CZ" sz="1400" i="1" dirty="0">
                          <a:effectLst/>
                        </a:rPr>
                        <a:t>nebo urážky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Podvádění, předstírání cizí identity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Šíření pomluv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něčí e-mailové schránky nebo IM a změna jeho hesla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Úmyslné zaslání viru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cizího e-mailu nebo IM a posílání zpráv jeho </a:t>
                      </a:r>
                      <a:r>
                        <a:rPr lang="cs-CZ" sz="1400" i="1" dirty="0" smtClean="0">
                          <a:effectLst/>
                        </a:rPr>
                        <a:t>jménem</a:t>
                      </a:r>
                      <a:endParaRPr lang="cs-CZ" sz="1600" i="1" dirty="0">
                        <a:effectLst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499" name="TextovéPole 4"/>
          <p:cNvSpPr txBox="1">
            <a:spLocks noChangeArrowheads="1"/>
          </p:cNvSpPr>
          <p:nvPr/>
        </p:nvSpPr>
        <p:spPr bwMode="auto">
          <a:xfrm>
            <a:off x="395288" y="6092825"/>
            <a:ext cx="5256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/>
              <a:t>N</a:t>
            </a:r>
            <a:r>
              <a:rPr lang="cs-CZ" altLang="cs-CZ" sz="1600"/>
              <a:t> = 1416, 12-18 let, výběr z položek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Vandebosch a Cleemput,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konkrétní formy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85763" y="1843088"/>
          <a:ext cx="8434387" cy="39623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7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06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Položka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Zažil/a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Udělal/a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</a:rPr>
                        <a:t>Výhrůžky </a:t>
                      </a:r>
                      <a:r>
                        <a:rPr lang="cs-CZ" sz="1400" i="1" dirty="0">
                          <a:effectLst/>
                        </a:rPr>
                        <a:t>nebo urážky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Podvádění, předstírání cizí identity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Šíření pomluv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něčí e-mailové schránky nebo IM a změna jeho hesla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Úmyslné zaslání viru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cizího e-mailu nebo IM a posílání zpráv jeho </a:t>
                      </a:r>
                      <a:r>
                        <a:rPr lang="cs-CZ" sz="1400" i="1" dirty="0" smtClean="0">
                          <a:effectLst/>
                        </a:rPr>
                        <a:t>jménem</a:t>
                      </a:r>
                      <a:endParaRPr lang="cs-CZ" sz="1600" i="1" dirty="0">
                        <a:effectLst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Alespoň jednu formu zažilo/způsobilo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62 %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53 %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23" name="TextovéPole 4"/>
          <p:cNvSpPr txBox="1">
            <a:spLocks noChangeArrowheads="1"/>
          </p:cNvSpPr>
          <p:nvPr/>
        </p:nvSpPr>
        <p:spPr bwMode="auto">
          <a:xfrm>
            <a:off x="395288" y="6092825"/>
            <a:ext cx="5256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/>
              <a:t>N</a:t>
            </a:r>
            <a:r>
              <a:rPr lang="cs-CZ" altLang="cs-CZ" sz="1600"/>
              <a:t> = 1416, 12-18 let, výběr z položek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Vandebosch a Cleemput,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konkrétní formy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85763" y="1843088"/>
          <a:ext cx="8434387" cy="39623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7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06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Položka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Zažil/a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Udělal/a</a:t>
                      </a:r>
                      <a:r>
                        <a:rPr lang="cs-CZ" sz="1800" baseline="0" dirty="0" smtClean="0"/>
                        <a:t> jsem</a:t>
                      </a:r>
                      <a:endParaRPr lang="cs-CZ" sz="1800" dirty="0"/>
                    </a:p>
                  </a:txBody>
                  <a:tcPr marL="91430" marR="91430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</a:rPr>
                        <a:t>Výhrůžky </a:t>
                      </a:r>
                      <a:r>
                        <a:rPr lang="cs-CZ" sz="1400" i="1" dirty="0">
                          <a:effectLst/>
                        </a:rPr>
                        <a:t>nebo urážky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Podvádění, předstírání cizí identity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Šíření pomluv e-mailem nebo mobilem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něčí e-mailové schránky nebo IM a změna jeho hesla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16 %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Úmyslné zaslání viru</a:t>
                      </a: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Nabourání se do cizího e-mailu nebo IM a posílání zpráv jeho </a:t>
                      </a:r>
                      <a:r>
                        <a:rPr lang="cs-CZ" sz="1400" i="1" dirty="0" smtClean="0">
                          <a:effectLst/>
                        </a:rPr>
                        <a:t>jménem</a:t>
                      </a:r>
                      <a:endParaRPr lang="cs-CZ" sz="1600" i="1" dirty="0">
                        <a:effectLst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9 %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Alespoň jednu formu zažilo/způsobilo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62 %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53 %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Přímá otázka na </a:t>
                      </a:r>
                      <a:r>
                        <a:rPr lang="cs-CZ" sz="1600" b="1" dirty="0" err="1">
                          <a:effectLst/>
                        </a:rPr>
                        <a:t>kyberšikanu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11 %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18 %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73" marR="6857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47" name="TextovéPole 4"/>
          <p:cNvSpPr txBox="1">
            <a:spLocks noChangeArrowheads="1"/>
          </p:cNvSpPr>
          <p:nvPr/>
        </p:nvSpPr>
        <p:spPr bwMode="auto">
          <a:xfrm>
            <a:off x="395288" y="6092825"/>
            <a:ext cx="5256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/>
              <a:t>N</a:t>
            </a:r>
            <a:r>
              <a:rPr lang="cs-CZ" altLang="cs-CZ" sz="1600"/>
              <a:t> = 1416, 12-18 let, výběr z položek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Vandebosch a Cleemput,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Problém měření CB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800" dirty="0" smtClean="0"/>
              <a:t>Cílová populace</a:t>
            </a:r>
          </a:p>
          <a:p>
            <a:pPr lvl="1"/>
            <a:r>
              <a:rPr lang="cs-CZ" altLang="cs-CZ" dirty="0" smtClean="0"/>
              <a:t>Věk, další specifika (vývojové poruchy, SES…)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dirty="0" smtClean="0"/>
              <a:t>Časové zarámování </a:t>
            </a:r>
          </a:p>
          <a:p>
            <a:pPr lvl="1"/>
            <a:r>
              <a:rPr lang="en-US" altLang="cs-CZ" dirty="0"/>
              <a:t>last 30 </a:t>
            </a:r>
            <a:r>
              <a:rPr lang="en-US" altLang="cs-CZ" dirty="0" smtClean="0"/>
              <a:t>days,</a:t>
            </a:r>
            <a:r>
              <a:rPr lang="cs-CZ" altLang="cs-CZ" dirty="0" smtClean="0"/>
              <a:t> </a:t>
            </a:r>
            <a:r>
              <a:rPr lang="en-US" altLang="cs-CZ" dirty="0" smtClean="0"/>
              <a:t>this </a:t>
            </a:r>
            <a:r>
              <a:rPr lang="en-US" altLang="cs-CZ" dirty="0"/>
              <a:t>school </a:t>
            </a:r>
            <a:r>
              <a:rPr lang="en-US" altLang="cs-CZ" dirty="0" smtClean="0"/>
              <a:t>year,</a:t>
            </a:r>
            <a:r>
              <a:rPr lang="cs-CZ" altLang="cs-CZ" dirty="0" smtClean="0"/>
              <a:t> </a:t>
            </a:r>
            <a:r>
              <a:rPr lang="en-US" altLang="cs-CZ" dirty="0" smtClean="0"/>
              <a:t>the </a:t>
            </a:r>
            <a:r>
              <a:rPr lang="en-US" altLang="cs-CZ" dirty="0"/>
              <a:t>last year</a:t>
            </a:r>
            <a:r>
              <a:rPr lang="en-US" altLang="cs-CZ" dirty="0" smtClean="0"/>
              <a:t>,</a:t>
            </a:r>
            <a:r>
              <a:rPr lang="cs-CZ" altLang="cs-CZ" dirty="0" smtClean="0"/>
              <a:t> </a:t>
            </a:r>
            <a:r>
              <a:rPr lang="en-US" altLang="cs-CZ" dirty="0" smtClean="0"/>
              <a:t>ever</a:t>
            </a:r>
            <a:r>
              <a:rPr lang="cs-CZ" altLang="cs-CZ" dirty="0" smtClean="0"/>
              <a:t>…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err="1" smtClean="0"/>
              <a:t>Přehledovky</a:t>
            </a:r>
            <a:endParaRPr lang="cs-CZ" altLang="cs-CZ" sz="2800" dirty="0" smtClean="0"/>
          </a:p>
          <a:p>
            <a:pPr lvl="1"/>
            <a:r>
              <a:rPr lang="cs-CZ" altLang="cs-CZ" dirty="0" smtClean="0"/>
              <a:t>3-50 % (</a:t>
            </a:r>
            <a:r>
              <a:rPr lang="cs-CZ" altLang="cs-CZ" dirty="0" err="1" smtClean="0"/>
              <a:t>Tokunaga</a:t>
            </a:r>
            <a:r>
              <a:rPr lang="cs-CZ" altLang="cs-CZ" dirty="0" smtClean="0"/>
              <a:t>, 2010)</a:t>
            </a:r>
          </a:p>
          <a:p>
            <a:pPr lvl="1"/>
            <a:endParaRPr lang="cs-CZ" altLang="cs-CZ" dirty="0" smtClean="0"/>
          </a:p>
          <a:p>
            <a:pPr lvl="1"/>
            <a:r>
              <a:rPr lang="en-US" altLang="cs-CZ" dirty="0" err="1" smtClean="0"/>
              <a:t>Selkie</a:t>
            </a:r>
            <a:r>
              <a:rPr lang="en-US" altLang="cs-CZ" dirty="0" smtClean="0"/>
              <a:t> </a:t>
            </a:r>
            <a:r>
              <a:rPr lang="en-US" altLang="cs-CZ" dirty="0"/>
              <a:t>et al., 2017 </a:t>
            </a:r>
            <a:r>
              <a:rPr lang="en-US" altLang="cs-CZ" dirty="0" smtClean="0"/>
              <a:t>(</a:t>
            </a:r>
            <a:r>
              <a:rPr lang="cs-CZ" altLang="cs-CZ" dirty="0" smtClean="0"/>
              <a:t>pouze </a:t>
            </a:r>
            <a:r>
              <a:rPr lang="en-US" altLang="cs-CZ" dirty="0" smtClean="0"/>
              <a:t>US</a:t>
            </a:r>
            <a:r>
              <a:rPr lang="cs-CZ" altLang="cs-CZ" dirty="0" smtClean="0"/>
              <a:t> populace</a:t>
            </a:r>
            <a:r>
              <a:rPr lang="en-US" altLang="cs-CZ" dirty="0" smtClean="0"/>
              <a:t>)</a:t>
            </a:r>
            <a:endParaRPr lang="en-US" altLang="cs-CZ" dirty="0"/>
          </a:p>
          <a:p>
            <a:pPr lvl="1"/>
            <a:r>
              <a:rPr lang="en-US" altLang="cs-CZ" dirty="0"/>
              <a:t>1-41% perpetration</a:t>
            </a:r>
          </a:p>
          <a:p>
            <a:pPr lvl="1"/>
            <a:r>
              <a:rPr lang="en-US" altLang="cs-CZ" dirty="0"/>
              <a:t>3-72% </a:t>
            </a:r>
            <a:r>
              <a:rPr lang="en-US" altLang="cs-CZ" dirty="0" err="1"/>
              <a:t>viktimizace</a:t>
            </a:r>
            <a:endParaRPr lang="en-US" altLang="cs-CZ" dirty="0"/>
          </a:p>
          <a:p>
            <a:pPr lvl="1"/>
            <a:r>
              <a:rPr lang="en-US" altLang="cs-CZ" dirty="0"/>
              <a:t>2.3-16.7% Bully/victim</a:t>
            </a:r>
            <a:endParaRPr lang="cs-CZ" altLang="cs-CZ" dirty="0" smtClean="0"/>
          </a:p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22532" name="AutoShape 5" descr="2Q=="/>
          <p:cNvSpPr>
            <a:spLocks noChangeAspect="1" noChangeArrowheads="1"/>
          </p:cNvSpPr>
          <p:nvPr/>
        </p:nvSpPr>
        <p:spPr bwMode="auto">
          <a:xfrm>
            <a:off x="3590925" y="24479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2533" name="Picture 9" descr="http://allantyoung.com/wp-content/uploads/2008/04/cartoonmeasur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903785" cy="232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96" y="4509120"/>
            <a:ext cx="2352587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Tradiční (školní) šikana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idx="1"/>
          </p:nvPr>
        </p:nvSpPr>
        <p:spPr>
          <a:xfrm>
            <a:off x="612775" y="2254250"/>
            <a:ext cx="7775575" cy="3190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Olweus</a:t>
            </a:r>
            <a:r>
              <a:rPr lang="cs-CZ" altLang="cs-CZ" dirty="0" smtClean="0"/>
              <a:t> (1991): je to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Agresivní chování nebo </a:t>
            </a:r>
            <a:r>
              <a:rPr lang="cs-CZ" altLang="cs-CZ" dirty="0" smtClean="0">
                <a:solidFill>
                  <a:schemeClr val="accent1"/>
                </a:solidFill>
              </a:rPr>
              <a:t>úmyslné způsobení poškození</a:t>
            </a:r>
            <a:r>
              <a:rPr lang="cs-CZ" altLang="cs-CZ" dirty="0" smtClean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které je prováděno </a:t>
            </a:r>
            <a:r>
              <a:rPr lang="cs-CZ" altLang="cs-CZ" dirty="0" smtClean="0">
                <a:solidFill>
                  <a:schemeClr val="accent1"/>
                </a:solidFill>
              </a:rPr>
              <a:t>opakovaně</a:t>
            </a:r>
            <a:r>
              <a:rPr lang="cs-CZ" altLang="cs-CZ" dirty="0" smtClean="0"/>
              <a:t> v průběhu času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a vyznačuje se </a:t>
            </a:r>
            <a:r>
              <a:rPr lang="cs-CZ" altLang="cs-CZ" dirty="0" smtClean="0">
                <a:solidFill>
                  <a:schemeClr val="accent1"/>
                </a:solidFill>
              </a:rPr>
              <a:t>nepoměrem sil </a:t>
            </a:r>
            <a:r>
              <a:rPr lang="cs-CZ" altLang="cs-CZ" dirty="0" smtClean="0"/>
              <a:t>mezi agresorem a obětí 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sz="1600" dirty="0" smtClean="0"/>
              <a:t>Více k času: </a:t>
            </a:r>
            <a:r>
              <a:rPr lang="en-US" sz="1600" dirty="0"/>
              <a:t>Solberg, M. E., &amp; </a:t>
            </a:r>
            <a:r>
              <a:rPr lang="en-US" sz="1600" dirty="0" err="1"/>
              <a:t>Olweus</a:t>
            </a:r>
            <a:r>
              <a:rPr lang="en-US" sz="1600" dirty="0"/>
              <a:t>, D. (2003). Prevalence estimation of school bullying with the </a:t>
            </a:r>
            <a:r>
              <a:rPr lang="en-US" sz="1600" dirty="0" err="1"/>
              <a:t>Olweus</a:t>
            </a:r>
            <a:r>
              <a:rPr lang="en-US" sz="1600" dirty="0"/>
              <a:t> Bully/Victim Questionnaire. </a:t>
            </a:r>
            <a:r>
              <a:rPr lang="en-US" sz="1600" i="1" dirty="0"/>
              <a:t>Aggressive behavior</a:t>
            </a:r>
            <a:r>
              <a:rPr lang="en-US" sz="1600" dirty="0"/>
              <a:t>, </a:t>
            </a:r>
            <a:r>
              <a:rPr lang="en-US" sz="1600" i="1" dirty="0"/>
              <a:t>29</a:t>
            </a:r>
            <a:r>
              <a:rPr lang="en-US" sz="1600" dirty="0"/>
              <a:t>(3), 239-268.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Odlišení </a:t>
            </a:r>
            <a:r>
              <a:rPr lang="cs-CZ" altLang="cs-CZ" dirty="0" err="1" smtClean="0"/>
              <a:t>kyberšikany</a:t>
            </a:r>
            <a:r>
              <a:rPr lang="cs-CZ" altLang="cs-CZ" dirty="0" smtClean="0"/>
              <a:t> od „online obtěžování“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Online obtěžování jsou takové </a:t>
            </a:r>
            <a:r>
              <a:rPr lang="cs-CZ" altLang="cs-CZ" sz="2800" dirty="0" err="1" smtClean="0"/>
              <a:t>kyber</a:t>
            </a:r>
            <a:r>
              <a:rPr lang="cs-CZ" altLang="cs-CZ" sz="2800" dirty="0" smtClean="0"/>
              <a:t>-útoky, které nesplňují všechny rysy </a:t>
            </a:r>
            <a:r>
              <a:rPr lang="cs-CZ" altLang="cs-CZ" sz="2800" dirty="0" err="1" smtClean="0"/>
              <a:t>kyberšikany</a:t>
            </a:r>
            <a:endParaRPr lang="cs-CZ" altLang="cs-CZ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např. jednorázové </a:t>
            </a:r>
            <a:r>
              <a:rPr lang="cs-CZ" altLang="cs-CZ" sz="2400" dirty="0" err="1" smtClean="0"/>
              <a:t>kyber</a:t>
            </a:r>
            <a:r>
              <a:rPr lang="cs-CZ" altLang="cs-CZ" sz="2400" dirty="0" smtClean="0"/>
              <a:t>-útoky, vtipkování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Proč je důležité je oddělovat: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Abychom nepřeceňovali výskyt </a:t>
            </a:r>
            <a:r>
              <a:rPr lang="cs-CZ" altLang="cs-CZ" sz="2400" dirty="0" err="1" smtClean="0"/>
              <a:t>kyberšikany</a:t>
            </a:r>
            <a:endParaRPr lang="cs-CZ" altLang="cs-CZ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A nepodceňovali její důsledky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 smtClean="0">
                <a:solidFill>
                  <a:schemeClr val="accent1"/>
                </a:solidFill>
              </a:rPr>
              <a:t>Online obtěžování je častější než </a:t>
            </a:r>
            <a:r>
              <a:rPr lang="cs-CZ" altLang="cs-CZ" sz="2800" b="1" dirty="0" err="1" smtClean="0">
                <a:solidFill>
                  <a:schemeClr val="accent1"/>
                </a:solidFill>
              </a:rPr>
              <a:t>kyberšikana</a:t>
            </a:r>
            <a:r>
              <a:rPr lang="cs-CZ" altLang="cs-CZ" sz="2800" b="1" dirty="0" smtClean="0">
                <a:solidFill>
                  <a:schemeClr val="accent1"/>
                </a:solidFill>
              </a:rPr>
              <a:t> a zároveň méně závažné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72" y="4086064"/>
            <a:ext cx="1641370" cy="218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7" y="1086991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2313157" y="1735485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122657" y="1982077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617957" y="2158087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2214732" y="2333972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628528" y="2594546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2214732" y="2743597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33" y="1149702"/>
            <a:ext cx="1505275" cy="2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55" y="4000807"/>
            <a:ext cx="1473112" cy="209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Přímá spojnice se šipkou 51"/>
          <p:cNvCxnSpPr/>
          <p:nvPr/>
        </p:nvCxnSpPr>
        <p:spPr>
          <a:xfrm>
            <a:off x="7193980" y="2395880"/>
            <a:ext cx="1482476" cy="1758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313388" y="476672"/>
            <a:ext cx="304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Kyberšikana</a:t>
            </a:r>
            <a:endParaRPr lang="cs-CZ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797933" y="4766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Online obtěžování</a:t>
            </a:r>
            <a:endParaRPr lang="cs-CZ" dirty="0"/>
          </a:p>
        </p:txBody>
      </p:sp>
      <p:cxnSp>
        <p:nvCxnSpPr>
          <p:cNvPr id="48" name="Přímá spojnice se šipkou 47"/>
          <p:cNvCxnSpPr/>
          <p:nvPr/>
        </p:nvCxnSpPr>
        <p:spPr>
          <a:xfrm>
            <a:off x="946076" y="4581128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>
            <a:off x="755576" y="4827720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>
            <a:off x="1250876" y="5003730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>
            <a:off x="847651" y="5179615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>
            <a:off x="1261447" y="5440189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>
            <a:off x="847651" y="5589240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/>
          <p:cNvCxnSpPr/>
          <p:nvPr/>
        </p:nvCxnSpPr>
        <p:spPr>
          <a:xfrm>
            <a:off x="5820732" y="4951791"/>
            <a:ext cx="1482476" cy="1758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7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Odlišení soukromé a veřejné CB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podstatě je lze pojímat jako „odlišné“ fenomény, které by mohly mít vlastní definici</a:t>
            </a:r>
          </a:p>
          <a:p>
            <a:pPr lvl="1"/>
            <a:r>
              <a:rPr lang="cs-CZ" dirty="0" smtClean="0"/>
              <a:t>Pomohlo by to v hodnocení aspektu opakování</a:t>
            </a:r>
          </a:p>
          <a:p>
            <a:pPr lvl="1"/>
            <a:r>
              <a:rPr lang="cs-CZ" dirty="0" smtClean="0"/>
              <a:t>Ale oběti často reportují překryvy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6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CB v projektu COST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916113"/>
            <a:ext cx="8496300" cy="4752975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r>
              <a:rPr lang="cs-CZ" sz="6200" dirty="0" smtClean="0"/>
              <a:t>Někdy se stává, že lidé využívají internet nebo mobil k tomu, aby někomu úmyslně ublížili a způsobili mu nepříjemnosti. Mohou například rozesílat urážlivé a sprosté emaily, SMS zprávy nebo zprávy na ICQ či chatu, mohou zveřejnit nebo rozeslat něčí nelichotivou nebo upravenou fotku a někomu se posmívat, mohou se za někoho vydávat a jeho jménem psát dalším lidem a zesměšňovat ho, vyhrožovat mu, pomlouvat ho a podobně.</a:t>
            </a:r>
          </a:p>
          <a:p>
            <a:pPr eaLnBrk="1" hangingPunct="1">
              <a:defRPr/>
            </a:pPr>
            <a:endParaRPr lang="cs-CZ" sz="6200" dirty="0" smtClean="0"/>
          </a:p>
          <a:p>
            <a:pPr eaLnBrk="1" hangingPunct="1">
              <a:defRPr/>
            </a:pPr>
            <a:r>
              <a:rPr lang="cs-CZ" sz="6200" dirty="0" smtClean="0"/>
              <a:t>Toto jsou jen příklady toho, jak se mohou lidé prostřednictvím internetu nebo mobilních telefonů k sobě chovat způsobem, který má druhému ublížit. Takové chování se někdy může označovat jako </a:t>
            </a:r>
            <a:r>
              <a:rPr lang="cs-CZ" sz="6200" dirty="0" err="1" smtClean="0"/>
              <a:t>kyberšikana</a:t>
            </a:r>
            <a:r>
              <a:rPr lang="cs-CZ" sz="6200" dirty="0" smtClean="0"/>
              <a:t>.</a:t>
            </a:r>
          </a:p>
          <a:p>
            <a:pPr eaLnBrk="1" hangingPunct="1">
              <a:defRPr/>
            </a:pPr>
            <a:endParaRPr lang="cs-CZ" sz="6200" dirty="0" smtClean="0"/>
          </a:p>
          <a:p>
            <a:pPr eaLnBrk="1" hangingPunct="1">
              <a:defRPr/>
            </a:pPr>
            <a:r>
              <a:rPr lang="cs-CZ" sz="6200" dirty="0" smtClean="0"/>
              <a:t>Stalo se někdy, že by se takovým způsobem někdo choval k Tobě? Mohlo jít o jednorázovou událost nebo o sérii podobných událostí, které trvaly delší dobu. Mohl to udělat cizí člověk nebo i někdo známý.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077200" cy="1090613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COST: Kyberšikana x online obtěžování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16113"/>
            <a:ext cx="4038600" cy="619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Vůbec: 8%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Trochu: 34%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16113"/>
            <a:ext cx="4038600" cy="79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Dost: 40%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smtClean="0"/>
              <a:t>Opravdu hodně: 17%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5605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603500"/>
          <a:ext cx="914400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Graf" r:id="rId3" imgW="6277067" imgH="3038464" progId="Excel.Chart.8">
                  <p:embed/>
                </p:oleObj>
              </mc:Choice>
              <mc:Fallback>
                <p:oleObj name="Graf" r:id="rId3" imgW="6277067" imgH="3038464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9144000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1268413"/>
            <a:ext cx="828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Když se to dělo, jak moc Tě to trápilo? </a:t>
            </a:r>
          </a:p>
        </p:txBody>
      </p:sp>
      <p:sp>
        <p:nvSpPr>
          <p:cNvPr id="166919" name="Oval 7"/>
          <p:cNvSpPr>
            <a:spLocks noChangeArrowheads="1"/>
          </p:cNvSpPr>
          <p:nvPr/>
        </p:nvSpPr>
        <p:spPr bwMode="auto">
          <a:xfrm>
            <a:off x="2339975" y="3068638"/>
            <a:ext cx="1800225" cy="6477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  <p:sp>
        <p:nvSpPr>
          <p:cNvPr id="166920" name="Oval 8"/>
          <p:cNvSpPr>
            <a:spLocks noChangeArrowheads="1"/>
          </p:cNvSpPr>
          <p:nvPr/>
        </p:nvSpPr>
        <p:spPr bwMode="auto">
          <a:xfrm>
            <a:off x="4427538" y="4221163"/>
            <a:ext cx="2376487" cy="7207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4643438" y="2708275"/>
            <a:ext cx="4321175" cy="1225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cs typeface="Arial" charset="0"/>
              </a:rPr>
              <a:t>Jen 6 % dětí jsou oběti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cs typeface="Arial" charset="0"/>
              </a:rPr>
              <a:t>kyberšikany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 animBg="1"/>
      <p:bldP spid="166920" grpId="0" animBg="1"/>
      <p:bldP spid="1669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077200" cy="1090613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Kyberšikana x online obtěžování</a:t>
            </a:r>
          </a:p>
        </p:txBody>
      </p:sp>
      <p:pic>
        <p:nvPicPr>
          <p:cNvPr id="2662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47088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468313" y="6092825"/>
            <a:ext cx="842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/>
              <a:t>Viz: </a:t>
            </a:r>
            <a:r>
              <a:rPr lang="cs-CZ" altLang="cs-CZ" sz="1600">
                <a:hlinkClick r:id="rId3"/>
              </a:rPr>
              <a:t>http://irtis.fss.muni.cz/wp-content/uploads/2013/06/COST_CZ_report_II_CJ.pdf</a:t>
            </a:r>
            <a:r>
              <a:rPr lang="cs-CZ" altLang="cs-CZ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Aktéři online obtěžování: COST</a:t>
            </a:r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038255"/>
              </p:ext>
            </p:extLst>
          </p:nvPr>
        </p:nvGraphicFramePr>
        <p:xfrm>
          <a:off x="754063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Aktéři online obtěžování: COST</a:t>
            </a:r>
          </a:p>
        </p:txBody>
      </p:sp>
      <p:graphicFrame>
        <p:nvGraphicFramePr>
          <p:cNvPr id="28675" name="Objec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5038255"/>
              </p:ext>
            </p:extLst>
          </p:nvPr>
        </p:nvGraphicFramePr>
        <p:xfrm>
          <a:off x="754707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07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835150" y="1484313"/>
            <a:ext cx="3455988" cy="1584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75 % dětí nemá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s kyber-útoky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přímou zkušenost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5651500" y="1773238"/>
            <a:ext cx="2592388" cy="230505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14151"/>
              </p:ext>
            </p:extLst>
          </p:nvPr>
        </p:nvGraphicFramePr>
        <p:xfrm>
          <a:off x="754063" y="1484313"/>
          <a:ext cx="77057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Graf" r:id="rId3" imgW="4257541" imgH="2990864" progId="Excel.Chart.8">
                  <p:embed/>
                </p:oleObj>
              </mc:Choice>
              <mc:Fallback>
                <p:oleObj name="Graf" r:id="rId3" imgW="4257541" imgH="2990864" progId="Excel.Char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484313"/>
                        <a:ext cx="77057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Aktéři online obtěžování: COST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219700" y="1773238"/>
            <a:ext cx="3455988" cy="19446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Jedná se pouze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o online obtěžování,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procenta pro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cs typeface="Arial" charset="0"/>
              </a:rPr>
              <a:t>CB jsou nižší!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1258888" y="3213100"/>
            <a:ext cx="4103687" cy="2808288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Výskyt kyberšikany II.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Napříč výzkumy a skupinami dotazovaných se reálný výskyt pohybuje </a:t>
            </a:r>
            <a:r>
              <a:rPr lang="cs-CZ" altLang="cs-CZ" sz="2800" dirty="0" smtClean="0">
                <a:solidFill>
                  <a:schemeClr val="accent1"/>
                </a:solidFill>
              </a:rPr>
              <a:t>do 20 % a často pod 10 %</a:t>
            </a:r>
          </a:p>
          <a:p>
            <a:pPr eaLnBrk="1" hangingPunct="1"/>
            <a:endParaRPr lang="cs-CZ" altLang="cs-CZ" sz="2800" dirty="0" smtClean="0">
              <a:solidFill>
                <a:schemeClr val="accent2"/>
              </a:solidFill>
            </a:endParaRPr>
          </a:p>
          <a:p>
            <a:pPr eaLnBrk="1" hangingPunct="1"/>
            <a:endParaRPr lang="cs-CZ" altLang="cs-CZ" sz="28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cs-CZ" altLang="cs-CZ" sz="2800" b="1" dirty="0" smtClean="0">
                <a:solidFill>
                  <a:schemeClr val="accent1"/>
                </a:solidFill>
              </a:rPr>
              <a:t>Příliš vysoký výskyt </a:t>
            </a:r>
            <a:r>
              <a:rPr lang="cs-CZ" altLang="cs-CZ" sz="2800" b="1" dirty="0" err="1" smtClean="0">
                <a:solidFill>
                  <a:schemeClr val="accent1"/>
                </a:solidFill>
              </a:rPr>
              <a:t>kyberšikany</a:t>
            </a:r>
            <a:r>
              <a:rPr lang="cs-CZ" altLang="cs-CZ" sz="2800" b="1" dirty="0" smtClean="0">
                <a:solidFill>
                  <a:schemeClr val="accent1"/>
                </a:solidFill>
              </a:rPr>
              <a:t> je VŽDY podezřelý! </a:t>
            </a:r>
          </a:p>
          <a:p>
            <a:pPr lvl="1" eaLnBrk="1" hangingPunct="1"/>
            <a:r>
              <a:rPr lang="cs-CZ" altLang="cs-CZ" sz="2400" dirty="0" smtClean="0"/>
              <a:t>V takovém případě jde o mícháni </a:t>
            </a:r>
            <a:r>
              <a:rPr lang="cs-CZ" altLang="cs-CZ" sz="2400" dirty="0" err="1" smtClean="0"/>
              <a:t>kyberšikany</a:t>
            </a:r>
            <a:r>
              <a:rPr lang="cs-CZ" altLang="cs-CZ" sz="2400" dirty="0" smtClean="0"/>
              <a:t> s online obtěžováním </a:t>
            </a:r>
            <a:r>
              <a:rPr lang="cs-CZ" altLang="cs-CZ" sz="2400" dirty="0" smtClean="0">
                <a:sym typeface="Wingdings" pitchFamily="2" charset="2"/>
              </a:rPr>
              <a:t></a:t>
            </a:r>
            <a:r>
              <a:rPr lang="cs-CZ" altLang="cs-CZ" sz="2400" dirty="0" smtClean="0"/>
              <a:t> při čtení mediálních zpráv buďte obezřetní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9" y="57800"/>
            <a:ext cx="8629733" cy="345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Tradiční (školní) šikana II.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43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Přidávají se další 2 aspekty: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Oběť neprovokuje šikanu (nenapadá agresora verbálně ani fyzicky)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Šikana se objevuje ve známých sociálních skupinách (třída, kroužek)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Přímá / nepřímá (zjevná / skrytá)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Formy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Vztahová agrese, sociální agrese </a:t>
            </a:r>
            <a:r>
              <a:rPr lang="cs-CZ" altLang="cs-CZ" dirty="0"/>
              <a:t>(pomlouvání</a:t>
            </a:r>
            <a:r>
              <a:rPr lang="cs-CZ" altLang="cs-CZ" dirty="0" smtClean="0"/>
              <a:t>, lži, vylučování </a:t>
            </a:r>
            <a:r>
              <a:rPr lang="cs-CZ" altLang="cs-CZ" dirty="0"/>
              <a:t>ze skupiny, </a:t>
            </a:r>
            <a:r>
              <a:rPr lang="cs-CZ" altLang="cs-CZ" dirty="0" smtClean="0"/>
              <a:t>ignorování, ponižování)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Fyzické útoky, krádeže, ničení věcí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Vydírání, vyhrožování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Překryv tradiční šikany a CB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989138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COST:</a:t>
            </a:r>
          </a:p>
          <a:p>
            <a:pPr lvl="1" eaLnBrk="1" hangingPunct="1"/>
            <a:r>
              <a:rPr lang="cs-CZ" altLang="cs-CZ" sz="2400" dirty="0" smtClean="0"/>
              <a:t>71 % tradiční šikana</a:t>
            </a:r>
          </a:p>
          <a:p>
            <a:pPr lvl="1" eaLnBrk="1" hangingPunct="1"/>
            <a:r>
              <a:rPr lang="cs-CZ" altLang="cs-CZ" sz="2400" dirty="0" smtClean="0"/>
              <a:t>88 % zná „svého“ agresora</a:t>
            </a:r>
          </a:p>
          <a:p>
            <a:pPr lvl="2" eaLnBrk="1" hangingPunct="1"/>
            <a:r>
              <a:rPr lang="cs-CZ" altLang="cs-CZ" sz="2000" dirty="0" smtClean="0"/>
              <a:t>58 % případů někdo ze školy oběti</a:t>
            </a:r>
          </a:p>
          <a:p>
            <a:pPr lvl="2" eaLnBrk="1" hangingPunct="1"/>
            <a:r>
              <a:rPr lang="cs-CZ" altLang="cs-CZ" sz="2000" dirty="0" smtClean="0"/>
              <a:t>29 % někdo známý odjinud než ze školy </a:t>
            </a:r>
          </a:p>
          <a:p>
            <a:pPr lvl="2" eaLnBrk="1" hangingPunct="1"/>
            <a:r>
              <a:rPr lang="cs-CZ" altLang="cs-CZ" sz="2000" dirty="0" smtClean="0"/>
              <a:t>4 % někdo z internetu</a:t>
            </a:r>
          </a:p>
          <a:p>
            <a:pPr lvl="2" eaLnBrk="1" hangingPunct="1"/>
            <a:r>
              <a:rPr lang="cs-CZ" altLang="cs-CZ" sz="2000" dirty="0" smtClean="0"/>
              <a:t>9 % někdo neznámý </a:t>
            </a:r>
          </a:p>
          <a:p>
            <a:pPr lvl="2" eaLnBrk="1" hangingPunct="1"/>
            <a:endParaRPr lang="cs-CZ" altLang="cs-CZ" sz="2000" dirty="0"/>
          </a:p>
          <a:p>
            <a:r>
              <a:rPr lang="cs-CZ" altLang="cs-CZ" sz="2600" dirty="0" smtClean="0">
                <a:solidFill>
                  <a:schemeClr val="accent1"/>
                </a:solidFill>
              </a:rPr>
              <a:t>Další výzkumy: překryvy až 95%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Longitudinální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CB je nestabilní jev, který je spíše přidružený k tradiční šikaně (ta je napříč časem stabilnější)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975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Problém měření CB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114800" cy="3886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800" dirty="0" smtClean="0"/>
              <a:t>Neexistuje konsensus, </a:t>
            </a:r>
            <a:r>
              <a:rPr lang="cs-CZ" altLang="cs-CZ" sz="2800" dirty="0" smtClean="0">
                <a:solidFill>
                  <a:schemeClr val="accent1"/>
                </a:solidFill>
              </a:rPr>
              <a:t>ale pracuje se na něm!</a:t>
            </a:r>
            <a:r>
              <a:rPr lang="cs-CZ" altLang="cs-CZ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cs-CZ" altLang="cs-CZ" sz="2800" dirty="0" smtClean="0">
              <a:solidFill>
                <a:schemeClr val="accent1"/>
              </a:solidFill>
            </a:endParaRP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Malá populace obětí a citlivost tématu </a:t>
            </a:r>
            <a:r>
              <a:rPr lang="cs-CZ" altLang="cs-CZ" sz="2800" dirty="0" smtClean="0">
                <a:sym typeface="Wingdings" panose="05000000000000000000" pitchFamily="2" charset="2"/>
              </a:rPr>
              <a:t> vysoké náklady na výzkum</a:t>
            </a:r>
          </a:p>
          <a:p>
            <a:pPr eaLnBrk="1" hangingPunct="1"/>
            <a:endParaRPr lang="cs-CZ" altLang="cs-CZ" sz="2800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sz="2800" dirty="0" smtClean="0">
                <a:sym typeface="Wingdings" panose="05000000000000000000" pitchFamily="2" charset="2"/>
              </a:rPr>
              <a:t>Hypotetické scénáře</a:t>
            </a:r>
            <a:endParaRPr lang="cs-CZ" altLang="cs-CZ" sz="2800" dirty="0" smtClean="0"/>
          </a:p>
          <a:p>
            <a:pPr marL="0" indent="0" eaLnBrk="1" hangingPunct="1">
              <a:buNone/>
            </a:pPr>
            <a:r>
              <a:rPr lang="cs-CZ" altLang="cs-CZ" sz="2800" dirty="0" smtClean="0"/>
              <a:t> </a:t>
            </a:r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22532" name="AutoShape 5" descr="2Q=="/>
          <p:cNvSpPr>
            <a:spLocks noChangeAspect="1" noChangeArrowheads="1"/>
          </p:cNvSpPr>
          <p:nvPr/>
        </p:nvSpPr>
        <p:spPr bwMode="auto">
          <a:xfrm>
            <a:off x="3590925" y="24479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4345"/>
            <a:ext cx="3336551" cy="418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3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Známé případy CB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Star </a:t>
            </a:r>
            <a:r>
              <a:rPr lang="cs-CZ" altLang="cs-CZ" dirty="0" err="1" smtClean="0"/>
              <a:t>Wars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kid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Ghyslain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Raza</a:t>
            </a:r>
            <a:r>
              <a:rPr lang="cs-CZ" altLang="cs-CZ" dirty="0" smtClean="0"/>
              <a:t>) (2003) – „první případ CB se závažnými důsledky“</a:t>
            </a:r>
          </a:p>
          <a:p>
            <a:pPr eaLnBrk="1" hangingPunct="1"/>
            <a:r>
              <a:rPr lang="cs-CZ" altLang="cs-CZ" dirty="0" smtClean="0"/>
              <a:t>Ryan </a:t>
            </a:r>
            <a:r>
              <a:rPr lang="cs-CZ" altLang="cs-CZ" dirty="0" err="1" smtClean="0"/>
              <a:t>Halligan</a:t>
            </a:r>
            <a:r>
              <a:rPr lang="cs-CZ" altLang="cs-CZ" dirty="0" smtClean="0"/>
              <a:t> (2003)</a:t>
            </a:r>
          </a:p>
          <a:p>
            <a:pPr eaLnBrk="1" hangingPunct="1"/>
            <a:r>
              <a:rPr lang="cs-CZ" altLang="cs-CZ" dirty="0" err="1" smtClean="0"/>
              <a:t>Megan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Meier</a:t>
            </a:r>
            <a:r>
              <a:rPr lang="cs-CZ" altLang="cs-CZ" dirty="0" smtClean="0"/>
              <a:t> (2006)</a:t>
            </a:r>
          </a:p>
          <a:p>
            <a:pPr eaLnBrk="1" hangingPunct="1"/>
            <a:r>
              <a:rPr lang="cs-CZ" altLang="cs-CZ" dirty="0" err="1" smtClean="0"/>
              <a:t>Ania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Halman</a:t>
            </a:r>
            <a:r>
              <a:rPr lang="cs-CZ" altLang="cs-CZ" dirty="0" smtClean="0"/>
              <a:t> (2006)</a:t>
            </a:r>
          </a:p>
          <a:p>
            <a:pPr eaLnBrk="1" hangingPunct="1"/>
            <a:r>
              <a:rPr lang="cs-CZ" altLang="cs-CZ" dirty="0" smtClean="0"/>
              <a:t>Amanda </a:t>
            </a:r>
            <a:r>
              <a:rPr lang="cs-CZ" altLang="cs-CZ" dirty="0" err="1" smtClean="0"/>
              <a:t>Todd</a:t>
            </a:r>
            <a:r>
              <a:rPr lang="cs-CZ" altLang="cs-CZ" dirty="0" smtClean="0"/>
              <a:t> (2012)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316865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Nejčastější..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Kanály:</a:t>
            </a:r>
          </a:p>
          <a:p>
            <a:pPr lvl="1" eaLnBrk="1" hangingPunct="1"/>
            <a:r>
              <a:rPr lang="cs-CZ" altLang="cs-CZ" sz="2400" dirty="0" smtClean="0"/>
              <a:t>Nejčastější je prostřednictvím IM</a:t>
            </a:r>
          </a:p>
          <a:p>
            <a:pPr eaLnBrk="1" hangingPunct="1"/>
            <a:r>
              <a:rPr lang="cs-CZ" altLang="cs-CZ" sz="2800" dirty="0" smtClean="0"/>
              <a:t>Projevy:</a:t>
            </a:r>
          </a:p>
          <a:p>
            <a:pPr lvl="1" eaLnBrk="1" hangingPunct="1"/>
            <a:r>
              <a:rPr lang="cs-CZ" altLang="cs-CZ" sz="2400" dirty="0" smtClean="0"/>
              <a:t>Nejčastější je slovní agrese (</a:t>
            </a:r>
            <a:r>
              <a:rPr lang="cs-CZ" altLang="cs-CZ" sz="2400" dirty="0" err="1" smtClean="0"/>
              <a:t>Juvonen</a:t>
            </a:r>
            <a:r>
              <a:rPr lang="cs-CZ" altLang="cs-CZ" sz="2400" dirty="0" smtClean="0"/>
              <a:t> &amp; Gross, 2008)</a:t>
            </a:r>
          </a:p>
          <a:p>
            <a:pPr eaLnBrk="1" hangingPunct="1"/>
            <a:r>
              <a:rPr lang="cs-CZ" altLang="cs-CZ" sz="2800" dirty="0" smtClean="0"/>
              <a:t>Dopady: </a:t>
            </a:r>
          </a:p>
          <a:p>
            <a:pPr lvl="1" eaLnBrk="1" hangingPunct="1"/>
            <a:r>
              <a:rPr lang="cs-CZ" altLang="cs-CZ" sz="2400" dirty="0" smtClean="0"/>
              <a:t>Chat nejméně zraňující</a:t>
            </a:r>
          </a:p>
          <a:p>
            <a:pPr lvl="1" eaLnBrk="1" hangingPunct="1"/>
            <a:r>
              <a:rPr lang="cs-CZ" altLang="cs-CZ" sz="2400" dirty="0" smtClean="0"/>
              <a:t>Nejzávažnější– zneužití fotografií nebo videí (Smith, et al., 2008). </a:t>
            </a:r>
          </a:p>
          <a:p>
            <a:pPr lvl="1" eaLnBrk="1" hangingPunct="1"/>
            <a:endParaRPr lang="cs-CZ" altLang="cs-CZ" sz="2400" dirty="0"/>
          </a:p>
          <a:p>
            <a:pPr marL="0" indent="0" eaLnBrk="1" hangingPunct="1">
              <a:buNone/>
            </a:pPr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Závěrem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27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CB je relativně nový fenomén, který se stále zkoumá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Není důsledkem využívání internetu – internet se jen stal dalším nástrojem, kde šikana může probíhat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Potřebná je především osvěta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aby oběti věděly, co dělat a nebály se říct si o pomoc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aby si „agresoři“ uvědomovali, že svým chováním na internetu mohou ubližovat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506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dirty="0"/>
              <a:t>Corcoran, L., </a:t>
            </a:r>
            <a:r>
              <a:rPr lang="en-US" sz="1200" dirty="0" err="1"/>
              <a:t>Guckin</a:t>
            </a:r>
            <a:r>
              <a:rPr lang="en-US" sz="1200" dirty="0"/>
              <a:t>, C. M., &amp; Prentice, G. (2015). Cyberbullying or cyber aggression?: A review of existing definitions of cyber-based peer-to-peer aggression. </a:t>
            </a:r>
            <a:r>
              <a:rPr lang="en-US" sz="1200" i="1" dirty="0"/>
              <a:t>Societies</a:t>
            </a:r>
            <a:r>
              <a:rPr lang="en-US" sz="1200" dirty="0"/>
              <a:t>, </a:t>
            </a:r>
            <a:r>
              <a:rPr lang="en-US" sz="1200" i="1" dirty="0"/>
              <a:t>5</a:t>
            </a:r>
            <a:r>
              <a:rPr lang="en-US" sz="1200" dirty="0"/>
              <a:t>(2), 245-255.</a:t>
            </a:r>
          </a:p>
          <a:p>
            <a:pPr>
              <a:lnSpc>
                <a:spcPct val="80000"/>
              </a:lnSpc>
            </a:pPr>
            <a:r>
              <a:rPr lang="cs-CZ" sz="1200" dirty="0"/>
              <a:t>Černá, A., Dědková, L., Macháčková, H., Ševčíková, A., &amp; Šmahel, D. (2013). </a:t>
            </a:r>
            <a:r>
              <a:rPr lang="cs-CZ" sz="1200" i="1" dirty="0" err="1"/>
              <a:t>Kyberšikana</a:t>
            </a:r>
            <a:r>
              <a:rPr lang="cs-CZ" sz="1200" i="1" dirty="0"/>
              <a:t>: Průvodce novým </a:t>
            </a:r>
            <a:r>
              <a:rPr lang="cs-CZ" sz="1200" i="1" dirty="0" smtClean="0"/>
              <a:t>fenoménem</a:t>
            </a:r>
            <a:r>
              <a:rPr lang="cs-CZ" sz="1200" dirty="0" smtClean="0"/>
              <a:t>. </a:t>
            </a:r>
            <a:r>
              <a:rPr lang="cs-CZ" sz="1200" dirty="0"/>
              <a:t>Praha: </a:t>
            </a:r>
            <a:r>
              <a:rPr lang="cs-CZ" sz="1200" dirty="0" err="1"/>
              <a:t>Grada</a:t>
            </a:r>
            <a:r>
              <a:rPr lang="cs-CZ" sz="12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cs-CZ" altLang="cs-CZ" sz="1200" dirty="0" err="1" smtClean="0"/>
              <a:t>Parris</a:t>
            </a:r>
            <a:r>
              <a:rPr lang="cs-CZ" altLang="cs-CZ" sz="1200" dirty="0" smtClean="0"/>
              <a:t>, L., </a:t>
            </a:r>
            <a:r>
              <a:rPr lang="cs-CZ" altLang="cs-CZ" sz="1200" dirty="0" err="1" smtClean="0"/>
              <a:t>Varjas</a:t>
            </a:r>
            <a:r>
              <a:rPr lang="cs-CZ" altLang="cs-CZ" sz="1200" dirty="0" smtClean="0"/>
              <a:t>, K., </a:t>
            </a:r>
            <a:r>
              <a:rPr lang="cs-CZ" altLang="cs-CZ" sz="1200" dirty="0" err="1" smtClean="0"/>
              <a:t>Meyers</a:t>
            </a:r>
            <a:r>
              <a:rPr lang="cs-CZ" altLang="cs-CZ" sz="1200" dirty="0" smtClean="0"/>
              <a:t>, J.  &amp; </a:t>
            </a:r>
            <a:r>
              <a:rPr lang="cs-CZ" altLang="cs-CZ" sz="1200" dirty="0" err="1" smtClean="0"/>
              <a:t>Cutts</a:t>
            </a:r>
            <a:r>
              <a:rPr lang="cs-CZ" altLang="cs-CZ" sz="1200" dirty="0" smtClean="0"/>
              <a:t>, H. (2011). </a:t>
            </a:r>
            <a:r>
              <a:rPr lang="cs-CZ" altLang="cs-CZ" sz="1200" dirty="0" err="1" smtClean="0"/>
              <a:t>High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School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Students</a:t>
            </a:r>
            <a:r>
              <a:rPr lang="cs-CZ" altLang="cs-CZ" sz="1200" dirty="0" smtClean="0"/>
              <a:t>' </a:t>
            </a:r>
            <a:r>
              <a:rPr lang="cs-CZ" altLang="cs-CZ" sz="1200" dirty="0" err="1" smtClean="0"/>
              <a:t>Perceptions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Coping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With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Cyberbullying</a:t>
            </a:r>
            <a:r>
              <a:rPr lang="cs-CZ" altLang="cs-CZ" sz="1200" dirty="0" smtClean="0"/>
              <a:t>. </a:t>
            </a:r>
            <a:r>
              <a:rPr lang="cs-CZ" altLang="cs-CZ" sz="1200" i="1" dirty="0" err="1" smtClean="0"/>
              <a:t>Youth</a:t>
            </a:r>
            <a:r>
              <a:rPr lang="cs-CZ" altLang="cs-CZ" sz="1200" i="1" dirty="0" smtClean="0"/>
              <a:t> &amp; Society</a:t>
            </a:r>
            <a:r>
              <a:rPr lang="cs-CZ" altLang="cs-CZ" sz="1200" dirty="0" smtClean="0"/>
              <a:t>, XX(X) 1–23.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Price</a:t>
            </a:r>
            <a:r>
              <a:rPr lang="cs-CZ" altLang="cs-CZ" sz="1200" dirty="0" smtClean="0"/>
              <a:t>, M., </a:t>
            </a:r>
            <a:r>
              <a:rPr lang="cs-CZ" altLang="cs-CZ" sz="1200" dirty="0" err="1" smtClean="0"/>
              <a:t>Dalgleish</a:t>
            </a:r>
            <a:r>
              <a:rPr lang="cs-CZ" altLang="cs-CZ" sz="1200" dirty="0" smtClean="0"/>
              <a:t>, J. (2010). </a:t>
            </a:r>
            <a:r>
              <a:rPr lang="cs-CZ" altLang="cs-CZ" sz="1200" dirty="0" err="1" smtClean="0"/>
              <a:t>Cyberbullying</a:t>
            </a:r>
            <a:r>
              <a:rPr lang="cs-CZ" altLang="cs-CZ" sz="1200" dirty="0" smtClean="0"/>
              <a:t>: </a:t>
            </a:r>
            <a:r>
              <a:rPr lang="cs-CZ" altLang="cs-CZ" sz="1200" dirty="0" err="1" smtClean="0"/>
              <a:t>Experiences</a:t>
            </a:r>
            <a:r>
              <a:rPr lang="cs-CZ" altLang="cs-CZ" sz="1200" dirty="0" smtClean="0"/>
              <a:t>, </a:t>
            </a:r>
            <a:r>
              <a:rPr lang="cs-CZ" altLang="cs-CZ" sz="1200" dirty="0" err="1" smtClean="0"/>
              <a:t>impacts</a:t>
            </a:r>
            <a:r>
              <a:rPr lang="cs-CZ" altLang="cs-CZ" sz="1200" dirty="0" smtClean="0"/>
              <a:t> and </a:t>
            </a:r>
            <a:r>
              <a:rPr lang="cs-CZ" altLang="cs-CZ" sz="1200" dirty="0" err="1" smtClean="0"/>
              <a:t>coping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strategies</a:t>
            </a:r>
            <a:r>
              <a:rPr lang="cs-CZ" altLang="cs-CZ" sz="1200" dirty="0" smtClean="0"/>
              <a:t> as </a:t>
            </a:r>
            <a:r>
              <a:rPr lang="cs-CZ" altLang="cs-CZ" sz="1200" dirty="0" err="1" smtClean="0"/>
              <a:t>described</a:t>
            </a:r>
            <a:r>
              <a:rPr lang="cs-CZ" altLang="cs-CZ" sz="1200" dirty="0" smtClean="0"/>
              <a:t> by Australan </a:t>
            </a:r>
            <a:r>
              <a:rPr lang="cs-CZ" altLang="cs-CZ" sz="1200" dirty="0" err="1" smtClean="0"/>
              <a:t>young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people</a:t>
            </a:r>
            <a:r>
              <a:rPr lang="cs-CZ" altLang="cs-CZ" sz="1200" dirty="0" smtClean="0"/>
              <a:t>. </a:t>
            </a:r>
            <a:r>
              <a:rPr lang="cs-CZ" altLang="cs-CZ" sz="1200" i="1" dirty="0" err="1" smtClean="0"/>
              <a:t>Youth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Studies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Australia</a:t>
            </a:r>
            <a:r>
              <a:rPr lang="cs-CZ" altLang="cs-CZ" sz="1200" i="1" dirty="0" smtClean="0"/>
              <a:t>, 29</a:t>
            </a:r>
            <a:r>
              <a:rPr lang="cs-CZ" altLang="cs-CZ" sz="1200" dirty="0" smtClean="0"/>
              <a:t> (2)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200" dirty="0" err="1" smtClean="0"/>
              <a:t>Riebel</a:t>
            </a:r>
            <a:r>
              <a:rPr lang="en-US" altLang="cs-CZ" sz="1200" dirty="0" smtClean="0"/>
              <a:t>, J., </a:t>
            </a:r>
            <a:r>
              <a:rPr lang="en-US" altLang="cs-CZ" sz="1200" dirty="0" err="1" smtClean="0"/>
              <a:t>Jäger</a:t>
            </a:r>
            <a:r>
              <a:rPr lang="en-US" altLang="cs-CZ" sz="1200" dirty="0" smtClean="0"/>
              <a:t>, R.S., &amp; Fischer, U.C. (2009). Cyberbullying in Germany – an exploration of prevalence, overlapping with real life bullying and coping </a:t>
            </a:r>
            <a:r>
              <a:rPr lang="en-US" altLang="cs-CZ" sz="1200" dirty="0" err="1" smtClean="0"/>
              <a:t>strategie</a:t>
            </a:r>
            <a:r>
              <a:rPr lang="cs-CZ" altLang="cs-CZ" sz="1200" dirty="0" smtClean="0"/>
              <a:t>s</a:t>
            </a:r>
            <a:r>
              <a:rPr lang="en-US" altLang="cs-CZ" sz="1200" dirty="0" smtClean="0"/>
              <a:t>. </a:t>
            </a:r>
            <a:r>
              <a:rPr lang="en-US" altLang="cs-CZ" sz="1200" i="1" dirty="0" smtClean="0"/>
              <a:t>Psychology Science Quarterly, 51</a:t>
            </a:r>
            <a:r>
              <a:rPr lang="en-US" altLang="cs-CZ" sz="1200" dirty="0" smtClean="0"/>
              <a:t> (3) 298-314.</a:t>
            </a:r>
            <a:endParaRPr lang="cs-CZ" altLang="cs-CZ" sz="12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smtClean="0"/>
              <a:t>Smith, P. K., </a:t>
            </a:r>
            <a:r>
              <a:rPr lang="cs-CZ" altLang="cs-CZ" sz="1200" dirty="0" err="1" smtClean="0"/>
              <a:t>Mahdavi</a:t>
            </a:r>
            <a:r>
              <a:rPr lang="cs-CZ" altLang="cs-CZ" sz="1200" dirty="0" smtClean="0"/>
              <a:t>, J., </a:t>
            </a:r>
            <a:r>
              <a:rPr lang="cs-CZ" altLang="cs-CZ" sz="1200" dirty="0" err="1" smtClean="0"/>
              <a:t>Carvalho</a:t>
            </a:r>
            <a:r>
              <a:rPr lang="cs-CZ" altLang="cs-CZ" sz="1200" dirty="0" smtClean="0"/>
              <a:t>, M., </a:t>
            </a:r>
            <a:r>
              <a:rPr lang="cs-CZ" altLang="cs-CZ" sz="1200" dirty="0" err="1" smtClean="0"/>
              <a:t>Fisher</a:t>
            </a:r>
            <a:r>
              <a:rPr lang="cs-CZ" altLang="cs-CZ" sz="1200" dirty="0" smtClean="0"/>
              <a:t>, S., Russell, S., &amp; </a:t>
            </a:r>
            <a:r>
              <a:rPr lang="cs-CZ" altLang="cs-CZ" sz="1200" dirty="0" err="1" smtClean="0"/>
              <a:t>Tippett</a:t>
            </a:r>
            <a:r>
              <a:rPr lang="cs-CZ" altLang="cs-CZ" sz="1200" dirty="0" smtClean="0"/>
              <a:t>, N. (2008). </a:t>
            </a:r>
            <a:r>
              <a:rPr lang="cs-CZ" altLang="cs-CZ" sz="1200" dirty="0" err="1" smtClean="0"/>
              <a:t>Cyberbullying</a:t>
            </a:r>
            <a:r>
              <a:rPr lang="cs-CZ" altLang="cs-CZ" sz="1200" dirty="0" smtClean="0"/>
              <a:t>: </a:t>
            </a:r>
            <a:r>
              <a:rPr lang="cs-CZ" altLang="cs-CZ" sz="1200" dirty="0" err="1" smtClean="0"/>
              <a:t>its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nature</a:t>
            </a:r>
            <a:r>
              <a:rPr lang="cs-CZ" altLang="cs-CZ" sz="1200" dirty="0" smtClean="0"/>
              <a:t> and </a:t>
            </a:r>
            <a:r>
              <a:rPr lang="cs-CZ" altLang="cs-CZ" sz="1200" dirty="0" err="1" smtClean="0"/>
              <a:t>impact</a:t>
            </a:r>
            <a:r>
              <a:rPr lang="cs-CZ" altLang="cs-CZ" sz="1200" dirty="0" smtClean="0"/>
              <a:t> in </a:t>
            </a:r>
            <a:r>
              <a:rPr lang="cs-CZ" altLang="cs-CZ" sz="1200" dirty="0" err="1" smtClean="0"/>
              <a:t>secondary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school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pupils</a:t>
            </a:r>
            <a:r>
              <a:rPr lang="cs-CZ" altLang="cs-CZ" sz="1200" dirty="0" smtClean="0"/>
              <a:t>. </a:t>
            </a:r>
            <a:r>
              <a:rPr lang="cs-CZ" altLang="cs-CZ" sz="1200" dirty="0" err="1" smtClean="0"/>
              <a:t>Journal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Child</a:t>
            </a:r>
            <a:r>
              <a:rPr lang="cs-CZ" altLang="cs-CZ" sz="1200" dirty="0" smtClean="0"/>
              <a:t> Psychology and Psychiatry, 49(4), 376-385.</a:t>
            </a:r>
          </a:p>
          <a:p>
            <a:r>
              <a:rPr lang="en-US" sz="1200" dirty="0" err="1"/>
              <a:t>Selkie</a:t>
            </a:r>
            <a:r>
              <a:rPr lang="en-US" sz="1200" dirty="0"/>
              <a:t>, E. M., </a:t>
            </a:r>
            <a:r>
              <a:rPr lang="en-US" sz="1200" dirty="0" err="1"/>
              <a:t>Fales</a:t>
            </a:r>
            <a:r>
              <a:rPr lang="en-US" sz="1200" dirty="0"/>
              <a:t>, J. L., &amp; Moreno, M. A. (2016). Cyberbullying prevalence among US middle and high school–aged adolescents: A systematic review and quality assessment. </a:t>
            </a:r>
            <a:r>
              <a:rPr lang="en-US" sz="1200" i="1" dirty="0"/>
              <a:t>Journal of Adolescent Health</a:t>
            </a:r>
            <a:r>
              <a:rPr lang="en-US" sz="1200" dirty="0"/>
              <a:t>, </a:t>
            </a:r>
            <a:r>
              <a:rPr lang="en-US" sz="1200" i="1" dirty="0"/>
              <a:t>58</a:t>
            </a:r>
            <a:r>
              <a:rPr lang="en-US" sz="1200" dirty="0"/>
              <a:t>(2), 125-133.</a:t>
            </a:r>
          </a:p>
          <a:p>
            <a:pPr eaLnBrk="1" hangingPunct="1">
              <a:lnSpc>
                <a:spcPct val="80000"/>
              </a:lnSpc>
            </a:pPr>
            <a:r>
              <a:rPr lang="nl-NL" altLang="cs-CZ" sz="1200" dirty="0" smtClean="0"/>
              <a:t>Vandebosch, H. </a:t>
            </a:r>
            <a:r>
              <a:rPr lang="cs-CZ" altLang="cs-CZ" sz="1200" dirty="0" smtClean="0"/>
              <a:t>&amp; </a:t>
            </a:r>
            <a:r>
              <a:rPr lang="cs-CZ" altLang="cs-CZ" sz="1200" dirty="0" err="1" smtClean="0"/>
              <a:t>Cleemput</a:t>
            </a:r>
            <a:r>
              <a:rPr lang="cs-CZ" altLang="cs-CZ" sz="1200" dirty="0" smtClean="0"/>
              <a:t>, K. Van (2008). </a:t>
            </a:r>
            <a:r>
              <a:rPr lang="nl-NL" altLang="cs-CZ" sz="1200" dirty="0" smtClean="0"/>
              <a:t> </a:t>
            </a:r>
            <a:r>
              <a:rPr lang="en-US" altLang="cs-CZ" sz="1200" dirty="0" smtClean="0"/>
              <a:t>Defining Cyberbullying: A Qualitative Research into the Perceptions of Youngsters. </a:t>
            </a:r>
            <a:r>
              <a:rPr lang="en-US" altLang="cs-CZ" sz="1200" i="1" dirty="0" err="1" smtClean="0"/>
              <a:t>CyberPsychology</a:t>
            </a:r>
            <a:r>
              <a:rPr lang="en-US" altLang="cs-CZ" sz="1200" i="1" dirty="0" smtClean="0"/>
              <a:t> </a:t>
            </a:r>
            <a:r>
              <a:rPr lang="cs-CZ" altLang="cs-CZ" sz="1200" i="1" dirty="0" smtClean="0"/>
              <a:t>&amp; </a:t>
            </a:r>
            <a:r>
              <a:rPr lang="cs-CZ" altLang="cs-CZ" sz="1200" i="1" dirty="0" err="1" smtClean="0"/>
              <a:t>Behavior</a:t>
            </a:r>
            <a:r>
              <a:rPr lang="cs-CZ" altLang="cs-CZ" sz="1200" i="1" dirty="0" smtClean="0"/>
              <a:t>, 11</a:t>
            </a:r>
            <a:r>
              <a:rPr lang="cs-CZ" altLang="cs-CZ" sz="1200" dirty="0" smtClean="0"/>
              <a:t>(4).</a:t>
            </a:r>
          </a:p>
          <a:p>
            <a:pPr eaLnBrk="1" hangingPunct="1">
              <a:lnSpc>
                <a:spcPct val="80000"/>
              </a:lnSpc>
            </a:pPr>
            <a:r>
              <a:rPr lang="nl-NL" altLang="cs-CZ" sz="1200" dirty="0" smtClean="0"/>
              <a:t>Vandebosch, H. </a:t>
            </a:r>
            <a:r>
              <a:rPr lang="cs-CZ" altLang="cs-CZ" sz="1200" dirty="0" smtClean="0"/>
              <a:t>&amp; </a:t>
            </a:r>
            <a:r>
              <a:rPr lang="cs-CZ" altLang="cs-CZ" sz="1200" dirty="0" err="1" smtClean="0"/>
              <a:t>Cleemput</a:t>
            </a:r>
            <a:r>
              <a:rPr lang="cs-CZ" altLang="cs-CZ" sz="1200" dirty="0" smtClean="0"/>
              <a:t>, K. Van (2009). </a:t>
            </a:r>
            <a:r>
              <a:rPr lang="en-US" altLang="cs-CZ" sz="1200" dirty="0" smtClean="0"/>
              <a:t>Cyberbullying among</a:t>
            </a:r>
            <a:r>
              <a:rPr lang="cs-CZ" altLang="cs-CZ" sz="1200" dirty="0" smtClean="0"/>
              <a:t> </a:t>
            </a:r>
            <a:r>
              <a:rPr lang="en-US" altLang="cs-CZ" sz="1200" dirty="0" smtClean="0"/>
              <a:t>youngsters: profiles of</a:t>
            </a:r>
            <a:r>
              <a:rPr lang="cs-CZ" altLang="cs-CZ" sz="1200" dirty="0" smtClean="0"/>
              <a:t> </a:t>
            </a:r>
            <a:r>
              <a:rPr lang="en-US" altLang="cs-CZ" sz="1200" dirty="0" smtClean="0"/>
              <a:t>bullies and victims</a:t>
            </a:r>
            <a:r>
              <a:rPr lang="cs-CZ" altLang="cs-CZ" sz="1200" dirty="0" smtClean="0"/>
              <a:t>. </a:t>
            </a:r>
            <a:r>
              <a:rPr lang="cs-CZ" altLang="cs-CZ" sz="1200" i="1" dirty="0" smtClean="0"/>
              <a:t>N</a:t>
            </a:r>
            <a:r>
              <a:rPr lang="en-US" altLang="cs-CZ" sz="1200" i="1" dirty="0" err="1" smtClean="0"/>
              <a:t>ew</a:t>
            </a:r>
            <a:r>
              <a:rPr lang="en-US" altLang="cs-CZ" sz="1200" i="1" dirty="0" smtClean="0"/>
              <a:t> media &amp; </a:t>
            </a:r>
            <a:r>
              <a:rPr lang="cs-CZ" altLang="cs-CZ" sz="1200" i="1" dirty="0" smtClean="0"/>
              <a:t>S</a:t>
            </a:r>
            <a:r>
              <a:rPr lang="en-US" altLang="cs-CZ" sz="1200" i="1" dirty="0" err="1" smtClean="0"/>
              <a:t>ociety</a:t>
            </a:r>
            <a:r>
              <a:rPr lang="cs-CZ" altLang="cs-CZ" sz="1200" i="1" dirty="0" smtClean="0"/>
              <a:t>, 11</a:t>
            </a:r>
            <a:r>
              <a:rPr lang="cs-CZ" altLang="cs-CZ" sz="1200" dirty="0" smtClean="0"/>
              <a:t>(8), </a:t>
            </a:r>
            <a:r>
              <a:rPr lang="en-US" altLang="cs-CZ" sz="1200" dirty="0" smtClean="0"/>
              <a:t>1349–1371</a:t>
            </a:r>
            <a:r>
              <a:rPr lang="cs-CZ" altLang="cs-CZ" sz="1200" dirty="0" smtClean="0"/>
              <a:t>.</a:t>
            </a:r>
            <a:r>
              <a:rPr lang="en-US" altLang="cs-CZ" sz="1200" dirty="0" smtClean="0"/>
              <a:t> </a:t>
            </a:r>
            <a:endParaRPr lang="cs-CZ" altLang="cs-CZ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1200" dirty="0" smtClean="0"/>
              <a:t>Ybarra, M. L., </a:t>
            </a:r>
            <a:r>
              <a:rPr lang="en-US" altLang="cs-CZ" sz="1200" dirty="0" err="1" smtClean="0"/>
              <a:t>Diener</a:t>
            </a:r>
            <a:r>
              <a:rPr lang="en-US" altLang="cs-CZ" sz="1200" dirty="0" smtClean="0"/>
              <a:t>-West, M., &amp; Leaf, P. J. (2007). Examining the Overlap in Internet-Harassment and School Bullying: Implications for School Intervention. </a:t>
            </a:r>
            <a:r>
              <a:rPr lang="en-US" altLang="cs-CZ" sz="1200" i="1" dirty="0" smtClean="0"/>
              <a:t>Journal of Adolescent Health, 41</a:t>
            </a:r>
            <a:r>
              <a:rPr lang="en-US" altLang="cs-CZ" sz="1200" dirty="0" smtClean="0"/>
              <a:t>(6), 42-50.</a:t>
            </a:r>
          </a:p>
          <a:p>
            <a:pPr eaLnBrk="1" hangingPunct="1">
              <a:lnSpc>
                <a:spcPct val="80000"/>
              </a:lnSpc>
            </a:pPr>
            <a:endParaRPr lang="cs-CZ" altLang="cs-CZ" sz="1200" dirty="0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664"/>
            <a:ext cx="56149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Kyberšikana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83691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altLang="cs-CZ" sz="2800" dirty="0" smtClean="0"/>
              <a:t>Bill </a:t>
            </a:r>
            <a:r>
              <a:rPr lang="cs-CZ" altLang="cs-CZ" sz="2800" dirty="0" err="1" smtClean="0"/>
              <a:t>Belsey</a:t>
            </a:r>
            <a:r>
              <a:rPr lang="cs-CZ" altLang="cs-CZ" sz="2800" dirty="0" smtClean="0"/>
              <a:t> – 2001 – autor termínu </a:t>
            </a:r>
            <a:r>
              <a:rPr lang="cs-CZ" altLang="cs-CZ" sz="2800" dirty="0" err="1" smtClean="0"/>
              <a:t>kyberšikana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cyberbullying</a:t>
            </a:r>
            <a:r>
              <a:rPr lang="cs-CZ" altLang="cs-CZ" sz="2800" dirty="0" smtClean="0"/>
              <a:t>, CB) - </a:t>
            </a:r>
            <a:r>
              <a:rPr lang="en-US" altLang="cs-CZ" sz="2800" dirty="0" smtClean="0"/>
              <a:t>cyberbullying.ca</a:t>
            </a:r>
            <a:r>
              <a:rPr lang="cs-CZ" altLang="cs-CZ" sz="2800" dirty="0" smtClean="0"/>
              <a:t>, bullying.org</a:t>
            </a:r>
          </a:p>
          <a:p>
            <a:pPr eaLnBrk="1" hangingPunct="1">
              <a:defRPr/>
            </a:pPr>
            <a:r>
              <a:rPr lang="cs-CZ" altLang="cs-CZ" sz="2800" dirty="0" smtClean="0"/>
              <a:t>„používání </a:t>
            </a:r>
            <a:r>
              <a:rPr lang="cs-CZ" altLang="cs-CZ" sz="2800" u="sng" dirty="0" smtClean="0">
                <a:solidFill>
                  <a:schemeClr val="accent6"/>
                </a:solidFill>
              </a:rPr>
              <a:t>informačních a komunikačních technologií</a:t>
            </a:r>
            <a:r>
              <a:rPr lang="cs-CZ" altLang="cs-CZ" sz="2800" dirty="0" smtClean="0">
                <a:solidFill>
                  <a:schemeClr val="accent6"/>
                </a:solidFill>
              </a:rPr>
              <a:t> </a:t>
            </a:r>
            <a:r>
              <a:rPr lang="cs-CZ" altLang="cs-CZ" sz="2800" dirty="0" smtClean="0"/>
              <a:t>k úmyslnému, opakovanému a nepřátelskému chování jednotlivce nebo skupiny, které vede k poškození a ublížení ostatních.“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354262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k ní dochází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Nadávky, urážky, vyhrožování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Pomlouvání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Šíření osobních a citlivých informací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zveřejňování soukromé komunikace, svěřených „tajemství“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Vydávání se za někoho jiného, krádeže hesla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Vyloučení ze skupiny a ostrakizace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např. vymazání profilu ze stránky Spoluzaci.cz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Upravování a zveřejňování fotografií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Happy </a:t>
            </a:r>
            <a:r>
              <a:rPr lang="cs-CZ" altLang="cs-CZ" sz="2400" dirty="0" err="1" smtClean="0"/>
              <a:t>slapping</a:t>
            </a:r>
            <a:r>
              <a:rPr lang="cs-CZ" altLang="cs-CZ" sz="24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pořizování a šíření záznamu chování (původně fyzické napadání, ale také např. žák na záchodě, při zkoušení)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Prostředí - kdekoliv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kyberšikany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Rysy </a:t>
            </a:r>
            <a:r>
              <a:rPr lang="cs-CZ" altLang="cs-CZ" sz="2800" dirty="0" err="1" smtClean="0"/>
              <a:t>kyberšikany</a:t>
            </a:r>
            <a:r>
              <a:rPr lang="cs-CZ" altLang="cs-CZ" sz="28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Útoky jsou agresivní a </a:t>
            </a:r>
            <a:r>
              <a:rPr lang="cs-CZ" altLang="cs-CZ" sz="2400" dirty="0" smtClean="0">
                <a:solidFill>
                  <a:schemeClr val="accent1"/>
                </a:solidFill>
              </a:rPr>
              <a:t>záměrně ubližující </a:t>
            </a:r>
            <a:r>
              <a:rPr lang="cs-CZ" altLang="cs-CZ" sz="2400" dirty="0" smtClean="0"/>
              <a:t>(uskutečňované individuálně nebo skupinou)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Opakované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accent1"/>
                </a:solidFill>
              </a:rPr>
              <a:t>Mocenská nerovnováha</a:t>
            </a:r>
            <a:r>
              <a:rPr lang="cs-CZ" altLang="cs-CZ" sz="2400" dirty="0" smtClean="0"/>
              <a:t> (oběť se nemůže efektivně bránit)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Odehrává se </a:t>
            </a:r>
            <a:r>
              <a:rPr lang="cs-CZ" altLang="cs-CZ" sz="2400" dirty="0" smtClean="0">
                <a:solidFill>
                  <a:schemeClr val="accent1"/>
                </a:solidFill>
              </a:rPr>
              <a:t>prostřednictvím internetu či mobilních telefonů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Oběť útoky vnímá jako </a:t>
            </a:r>
            <a:r>
              <a:rPr lang="cs-CZ" altLang="cs-CZ" sz="2400" dirty="0" smtClean="0">
                <a:solidFill>
                  <a:schemeClr val="accent1"/>
                </a:solidFill>
              </a:rPr>
              <a:t>zraňující </a:t>
            </a:r>
            <a:r>
              <a:rPr lang="cs-CZ" altLang="cs-CZ" sz="2400" dirty="0" smtClean="0"/>
              <a:t>(nejde o přátelské škádlení nebo vtipkování)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06888"/>
            <a:ext cx="15589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651125"/>
            <a:ext cx="156051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18716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911725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371725"/>
            <a:ext cx="18716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3429000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30675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Opakování v CB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 tradiční šikaně – opakované obtěžování ze strany agresora/skupiny agresorů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U CB – </a:t>
            </a:r>
            <a:r>
              <a:rPr lang="cs-CZ" altLang="cs-CZ" dirty="0" smtClean="0">
                <a:solidFill>
                  <a:schemeClr val="accent1"/>
                </a:solidFill>
              </a:rPr>
              <a:t>i jednorázový akt </a:t>
            </a:r>
            <a:r>
              <a:rPr lang="cs-CZ" altLang="cs-CZ" dirty="0" smtClean="0"/>
              <a:t>od „agresora“ může mít </a:t>
            </a:r>
            <a:r>
              <a:rPr lang="cs-CZ" altLang="cs-CZ" dirty="0" err="1" smtClean="0"/>
              <a:t>repetitivní</a:t>
            </a:r>
            <a:r>
              <a:rPr lang="cs-CZ" altLang="cs-CZ" dirty="0" smtClean="0"/>
              <a:t> charakter – v případě zveřejnění obsahu, na který se opakovaně dívají další lidé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Fotografie, videa, komentáře, diskuzní fóra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U emailu, soukromých vzkazů a obtěžování mobilem je opakování nutné, abychom to mohli označit za CB</a:t>
            </a: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5" y="4509120"/>
            <a:ext cx="7739216" cy="1007472"/>
          </a:xfrm>
          <a:prstGeom prst="rect">
            <a:avLst/>
          </a:prstGeom>
        </p:spPr>
      </p:pic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5" y="5949280"/>
            <a:ext cx="2820123" cy="516664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949280"/>
            <a:ext cx="3389908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343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18716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1692275" y="1124744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1501775" y="1371336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997075" y="1547346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1593850" y="1723231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007646" y="1983805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1593850" y="2132856"/>
            <a:ext cx="129540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Skupina 53"/>
          <p:cNvGrpSpPr/>
          <p:nvPr/>
        </p:nvGrpSpPr>
        <p:grpSpPr>
          <a:xfrm>
            <a:off x="-12518" y="3622954"/>
            <a:ext cx="5045141" cy="3190422"/>
            <a:chOff x="-12518" y="3622954"/>
            <a:chExt cx="5045141" cy="3190422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480372"/>
              <a:ext cx="13335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05" y="3622954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476" y="4410130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18" y="4480372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318" y="5704507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313" y="3691384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95" y="5603751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Přímá spojnice se šipkou 26"/>
            <p:cNvCxnSpPr/>
            <p:nvPr/>
          </p:nvCxnSpPr>
          <p:spPr>
            <a:xfrm>
              <a:off x="2323612" y="4245818"/>
              <a:ext cx="1565664" cy="5544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>
              <a:off x="1593850" y="4912420"/>
              <a:ext cx="1970038" cy="12238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 flipV="1">
              <a:off x="1899939" y="5344468"/>
              <a:ext cx="1879105" cy="100811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 flipV="1">
              <a:off x="714764" y="5344468"/>
              <a:ext cx="2391680" cy="71362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/>
            <p:nvPr/>
          </p:nvCxnSpPr>
          <p:spPr>
            <a:xfrm>
              <a:off x="532605" y="5034806"/>
              <a:ext cx="2264570" cy="15994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/>
            <p:nvPr/>
          </p:nvCxnSpPr>
          <p:spPr>
            <a:xfrm>
              <a:off x="971600" y="3904308"/>
              <a:ext cx="2250926" cy="8959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851" y="4292097"/>
              <a:ext cx="1114772" cy="148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Skupina 55"/>
          <p:cNvGrpSpPr/>
          <p:nvPr/>
        </p:nvGrpSpPr>
        <p:grpSpPr>
          <a:xfrm>
            <a:off x="5220072" y="1894762"/>
            <a:ext cx="3875807" cy="3190422"/>
            <a:chOff x="5220072" y="1894762"/>
            <a:chExt cx="3875807" cy="3190422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811496"/>
              <a:ext cx="732249" cy="135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906206"/>
              <a:ext cx="13335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387" y="1894762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258" y="2681938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3976315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376" y="3842504"/>
              <a:ext cx="779463" cy="11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" name="Přímá spojnice se šipkou 50"/>
            <p:cNvCxnSpPr/>
            <p:nvPr/>
          </p:nvCxnSpPr>
          <p:spPr>
            <a:xfrm>
              <a:off x="5814648" y="3522637"/>
              <a:ext cx="1565664" cy="5544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se šipkou 51"/>
            <p:cNvCxnSpPr/>
            <p:nvPr/>
          </p:nvCxnSpPr>
          <p:spPr>
            <a:xfrm flipV="1">
              <a:off x="5814648" y="2564904"/>
              <a:ext cx="1853696" cy="85906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se šipkou 54"/>
            <p:cNvCxnSpPr>
              <a:endCxn id="47" idx="1"/>
            </p:cNvCxnSpPr>
            <p:nvPr/>
          </p:nvCxnSpPr>
          <p:spPr>
            <a:xfrm flipV="1">
              <a:off x="5924379" y="3236373"/>
              <a:ext cx="2156879" cy="25284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/>
            <p:nvPr/>
          </p:nvCxnSpPr>
          <p:spPr>
            <a:xfrm>
              <a:off x="6084168" y="3551828"/>
              <a:ext cx="2292321" cy="33469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49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report_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B68AD"/>
      </a:accent1>
      <a:accent2>
        <a:srgbClr val="8BC9F7"/>
      </a:accent2>
      <a:accent3>
        <a:srgbClr val="8BC9F7"/>
      </a:accent3>
      <a:accent4>
        <a:srgbClr val="DEF4FC"/>
      </a:accent4>
      <a:accent5>
        <a:srgbClr val="FFCCA6"/>
      </a:accent5>
      <a:accent6>
        <a:srgbClr val="FF8021"/>
      </a:accent6>
      <a:hlink>
        <a:srgbClr val="4E67C8"/>
      </a:hlink>
      <a:folHlink>
        <a:srgbClr val="59A8D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1213</TotalTime>
  <Words>2034</Words>
  <Application>Microsoft Office PowerPoint</Application>
  <PresentationFormat>Předvádění na obrazovce (4:3)</PresentationFormat>
  <Paragraphs>292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Přehlednost</vt:lpstr>
      <vt:lpstr>Graf</vt:lpstr>
      <vt:lpstr>Kyberšikana</vt:lpstr>
      <vt:lpstr>Tradiční (školní) šikana</vt:lpstr>
      <vt:lpstr>Tradiční (školní) šikana II.</vt:lpstr>
      <vt:lpstr>Kyberšikana</vt:lpstr>
      <vt:lpstr>Jak k ní dochází</vt:lpstr>
      <vt:lpstr>Definice kyberšikany</vt:lpstr>
      <vt:lpstr>Prezentace aplikace PowerPoint</vt:lpstr>
      <vt:lpstr>Opakování v CB</vt:lpstr>
      <vt:lpstr>Prezentace aplikace PowerPoint</vt:lpstr>
      <vt:lpstr>Nepoměr sil v CB</vt:lpstr>
      <vt:lpstr>Přímá a nepřímá CB</vt:lpstr>
      <vt:lpstr>Další specifika CB</vt:lpstr>
      <vt:lpstr>CB je tedy…</vt:lpstr>
      <vt:lpstr>Problém měření CB</vt:lpstr>
      <vt:lpstr>Přímá otázka/statement</vt:lpstr>
      <vt:lpstr>Otázka na konkrétní formy</vt:lpstr>
      <vt:lpstr>Otázka na konkrétní formy</vt:lpstr>
      <vt:lpstr>Otázka na konkrétní formy</vt:lpstr>
      <vt:lpstr>Problém měření CB</vt:lpstr>
      <vt:lpstr>Odlišení kyberšikany od „online obtěžování“</vt:lpstr>
      <vt:lpstr>Prezentace aplikace PowerPoint</vt:lpstr>
      <vt:lpstr>Odlišení soukromé a veřejné CB</vt:lpstr>
      <vt:lpstr>Definice CB v projektu COST</vt:lpstr>
      <vt:lpstr>COST: Kyberšikana x online obtěžování</vt:lpstr>
      <vt:lpstr>Kyberšikana x online obtěžování</vt:lpstr>
      <vt:lpstr>Aktéři online obtěžování: COST</vt:lpstr>
      <vt:lpstr>Aktéři online obtěžování: COST</vt:lpstr>
      <vt:lpstr>Aktéři online obtěžování: COST</vt:lpstr>
      <vt:lpstr>Výskyt kyberšikany II.</vt:lpstr>
      <vt:lpstr>Překryv tradiční šikany a CB</vt:lpstr>
      <vt:lpstr>Longitudinální studie</vt:lpstr>
      <vt:lpstr>Problém měření CB</vt:lpstr>
      <vt:lpstr>Známé případy CB</vt:lpstr>
      <vt:lpstr>Nejčastější..</vt:lpstr>
      <vt:lpstr>Závěrem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Psychosociální rizika a příležitosti používání internetu</dc:title>
  <dc:creator>Lenka</dc:creator>
  <cp:lastModifiedBy>Lenka Dědková</cp:lastModifiedBy>
  <cp:revision>108</cp:revision>
  <dcterms:created xsi:type="dcterms:W3CDTF">2012-09-26T06:37:36Z</dcterms:created>
  <dcterms:modified xsi:type="dcterms:W3CDTF">2017-10-25T14:02:44Z</dcterms:modified>
</cp:coreProperties>
</file>