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256" r:id="rId2"/>
    <p:sldId id="257" r:id="rId3"/>
    <p:sldId id="382" r:id="rId4"/>
    <p:sldId id="395" r:id="rId5"/>
    <p:sldId id="396" r:id="rId6"/>
    <p:sldId id="397" r:id="rId7"/>
    <p:sldId id="398" r:id="rId8"/>
    <p:sldId id="405" r:id="rId9"/>
    <p:sldId id="399" r:id="rId10"/>
    <p:sldId id="406" r:id="rId11"/>
    <p:sldId id="401" r:id="rId12"/>
    <p:sldId id="400" r:id="rId13"/>
    <p:sldId id="353" r:id="rId14"/>
    <p:sldId id="403" r:id="rId15"/>
    <p:sldId id="404" r:id="rId16"/>
    <p:sldId id="402" r:id="rId17"/>
    <p:sldId id="354" r:id="rId18"/>
    <p:sldId id="386" r:id="rId19"/>
    <p:sldId id="392" r:id="rId20"/>
    <p:sldId id="391" r:id="rId21"/>
    <p:sldId id="393" r:id="rId22"/>
    <p:sldId id="394" r:id="rId23"/>
    <p:sldId id="359" r:id="rId24"/>
    <p:sldId id="284" r:id="rId25"/>
    <p:sldId id="407" r:id="rId26"/>
    <p:sldId id="285" r:id="rId27"/>
    <p:sldId id="325" r:id="rId28"/>
    <p:sldId id="364" r:id="rId29"/>
    <p:sldId id="326" r:id="rId30"/>
    <p:sldId id="327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C1D886-AC24-4773-8103-737F800F90E2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6232D-F1E8-4C54-8863-175889AA8C3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272A7-5DA0-4131-94D8-9DD088439D7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CCC08-6C49-43B5-971D-2AFF9D5CC96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6B9A1-797C-445B-9A97-BB4EF88185B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3461BE-6ADF-4DFC-8D54-A1431D9AA49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01AD5-8855-4C44-AB7B-A2B0A0C7AEB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D70CE-7B15-4416-A8BA-6B327D0F8C4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94C41-F025-46E8-9F00-FC16B1D627C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AC62F-5CF0-42A8-9887-DC01E4E067B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1F277-6284-45C0-A235-631F199476F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0CB267-1BE9-433A-B364-CE30ED3A261A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Kyberšikana</a:t>
            </a:r>
            <a:r>
              <a:rPr lang="cs-CZ" altLang="cs-CZ" dirty="0" smtClean="0"/>
              <a:t> II.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4725144"/>
            <a:ext cx="6019800" cy="17526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cs-CZ" altLang="cs-CZ" sz="2600" dirty="0" smtClean="0"/>
              <a:t>ZUR387</a:t>
            </a:r>
          </a:p>
          <a:p>
            <a:pPr algn="r" eaLnBrk="1" hangingPunct="1">
              <a:lnSpc>
                <a:spcPct val="80000"/>
              </a:lnSpc>
            </a:pPr>
            <a:endParaRPr lang="cs-CZ" altLang="cs-CZ" sz="2600" dirty="0" smtClean="0"/>
          </a:p>
          <a:p>
            <a:pPr algn="r" eaLnBrk="1" hangingPunct="1">
              <a:lnSpc>
                <a:spcPct val="80000"/>
              </a:lnSpc>
            </a:pPr>
            <a:r>
              <a:rPr lang="cs-CZ" altLang="cs-CZ" sz="2600" dirty="0" smtClean="0"/>
              <a:t>Lenka Dědková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83568" y="357301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Aktéři, dopady, prevence, intervence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</a:t>
            </a:r>
            <a:r>
              <a:rPr lang="cs-CZ" dirty="0" smtClean="0"/>
              <a:t>u agresorů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Podobné jako u obětí</a:t>
            </a:r>
          </a:p>
          <a:p>
            <a:pPr lvl="1"/>
            <a:r>
              <a:rPr lang="cs-CZ" dirty="0"/>
              <a:t>psychosomatické potíže, problémy ve vrstevnických vztazích, nepozornost a absence ve škole, zhoršený </a:t>
            </a:r>
            <a:r>
              <a:rPr lang="cs-CZ" dirty="0" smtClean="0"/>
              <a:t>prospěch, vyšší míra delikvence</a:t>
            </a:r>
          </a:p>
          <a:p>
            <a:pPr lvl="1"/>
            <a:r>
              <a:rPr lang="cs-CZ" dirty="0" smtClean="0"/>
              <a:t>sebehodnocení – komplikované, mohou mít vyšší i nižší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255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tradiční šikaně</a:t>
            </a:r>
          </a:p>
          <a:p>
            <a:pPr lvl="1"/>
            <a:r>
              <a:rPr lang="cs-CZ" dirty="0" smtClean="0"/>
              <a:t>Přímá šikana – více chlapci (oběti i agresoři)</a:t>
            </a:r>
          </a:p>
          <a:p>
            <a:pPr lvl="1"/>
            <a:r>
              <a:rPr lang="cs-CZ" dirty="0" smtClean="0"/>
              <a:t>Nepřímá šikana (vztahová) – více dívky</a:t>
            </a:r>
          </a:p>
          <a:p>
            <a:pPr lvl="1"/>
            <a:r>
              <a:rPr lang="cs-CZ" dirty="0" smtClean="0"/>
              <a:t>Avšak – celkově je častější šikana přímá</a:t>
            </a:r>
          </a:p>
          <a:p>
            <a:pPr lvl="1"/>
            <a:endParaRPr lang="cs-CZ" dirty="0"/>
          </a:p>
          <a:p>
            <a:r>
              <a:rPr lang="cs-CZ" dirty="0" smtClean="0"/>
              <a:t>CB</a:t>
            </a:r>
          </a:p>
          <a:p>
            <a:pPr lvl="1"/>
            <a:r>
              <a:rPr lang="cs-CZ" dirty="0" smtClean="0"/>
              <a:t>Některé výzkumy neuvádějí žádný rozdíl</a:t>
            </a:r>
          </a:p>
          <a:p>
            <a:pPr lvl="1"/>
            <a:r>
              <a:rPr lang="cs-CZ" dirty="0" smtClean="0"/>
              <a:t>Často ale větší podíl dívek na straně obětí</a:t>
            </a:r>
          </a:p>
          <a:p>
            <a:pPr lvl="1"/>
            <a:r>
              <a:rPr lang="cs-CZ" dirty="0" smtClean="0"/>
              <a:t>Záleží patrně na formě CB a konkrétního měření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922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</a:t>
            </a:r>
            <a:r>
              <a:rPr lang="cs-CZ" dirty="0" err="1"/>
              <a:t>kyberšikany</a:t>
            </a:r>
            <a:r>
              <a:rPr lang="cs-CZ" dirty="0" smtClean="0"/>
              <a:t>: oběti/agresoři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mix charakteristik obětí i </a:t>
            </a:r>
            <a:r>
              <a:rPr lang="cs-CZ" dirty="0" smtClean="0"/>
              <a:t>agresorů</a:t>
            </a:r>
          </a:p>
          <a:p>
            <a:r>
              <a:rPr lang="cs-CZ" dirty="0" smtClean="0"/>
              <a:t>Problémové chování, neoblíbení, často i ze strany učitelů</a:t>
            </a:r>
          </a:p>
          <a:p>
            <a:endParaRPr lang="cs-CZ" dirty="0"/>
          </a:p>
          <a:p>
            <a:r>
              <a:rPr lang="cs-CZ" dirty="0" smtClean="0"/>
              <a:t>Nejvyšší dopady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186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</a:t>
            </a:r>
            <a:r>
              <a:rPr lang="cs-CZ" dirty="0" err="1"/>
              <a:t>kyberšikany</a:t>
            </a:r>
            <a:r>
              <a:rPr lang="cs-CZ" dirty="0"/>
              <a:t>: </a:t>
            </a:r>
            <a:r>
              <a:rPr lang="cs-CZ" altLang="cs-CZ" dirty="0" smtClean="0"/>
              <a:t>přihlížející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kern="0" dirty="0" smtClean="0"/>
              <a:t>Významná role v celém procesu</a:t>
            </a:r>
          </a:p>
          <a:p>
            <a:pPr eaLnBrk="1" hangingPunct="1">
              <a:lnSpc>
                <a:spcPct val="80000"/>
              </a:lnSpc>
            </a:pPr>
            <a:endParaRPr lang="cs-CZ" altLang="cs-CZ" kern="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kern="0" dirty="0" smtClean="0"/>
              <a:t>Různé „zapojení“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kern="0" dirty="0" smtClean="0"/>
              <a:t>Aktivní (pomoc oběti/agresorovi)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kern="0" dirty="0" smtClean="0"/>
              <a:t>Pasivní (rozdíl vnitřní souhlas vs. nesouhlas)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kern="0" dirty="0"/>
          </a:p>
          <a:p>
            <a:pPr>
              <a:lnSpc>
                <a:spcPct val="80000"/>
              </a:lnSpc>
            </a:pPr>
            <a:r>
              <a:rPr lang="cs-CZ" altLang="cs-CZ" kern="0" dirty="0" smtClean="0"/>
              <a:t>Většina dětí a dospívajících s šikanou nesouhlasí</a:t>
            </a:r>
          </a:p>
          <a:p>
            <a:pPr>
              <a:lnSpc>
                <a:spcPct val="80000"/>
              </a:lnSpc>
            </a:pPr>
            <a:r>
              <a:rPr lang="cs-CZ" altLang="cs-CZ" kern="0" dirty="0" smtClean="0"/>
              <a:t>Přesto ale většina zůstává pasivní</a:t>
            </a:r>
          </a:p>
          <a:p>
            <a:pPr>
              <a:lnSpc>
                <a:spcPct val="80000"/>
              </a:lnSpc>
            </a:pPr>
            <a:r>
              <a:rPr lang="cs-CZ" altLang="cs-CZ" kern="0" dirty="0" smtClean="0"/>
              <a:t>To je často agresorem i obětí interpretováno jako souhlas</a:t>
            </a:r>
          </a:p>
          <a:p>
            <a:pPr eaLnBrk="1" hangingPunct="1">
              <a:lnSpc>
                <a:spcPct val="80000"/>
              </a:lnSpc>
            </a:pPr>
            <a:endParaRPr lang="cs-CZ" altLang="cs-CZ" kern="0" dirty="0" smtClean="0"/>
          </a:p>
          <a:p>
            <a:pPr eaLnBrk="1" hangingPunct="1">
              <a:lnSpc>
                <a:spcPct val="80000"/>
              </a:lnSpc>
            </a:pPr>
            <a:endParaRPr lang="cs-CZ" altLang="cs-CZ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</a:t>
            </a:r>
            <a:r>
              <a:rPr lang="cs-CZ" dirty="0" err="1"/>
              <a:t>kyberšikany</a:t>
            </a:r>
            <a:r>
              <a:rPr lang="cs-CZ" dirty="0"/>
              <a:t>: </a:t>
            </a:r>
            <a:r>
              <a:rPr lang="cs-CZ" altLang="cs-CZ" dirty="0"/>
              <a:t>přihlížející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Ti, kteří aktivně pomáhají obětem:</a:t>
            </a:r>
          </a:p>
          <a:p>
            <a:pPr lvl="1"/>
            <a:r>
              <a:rPr lang="cs-CZ" dirty="0" smtClean="0"/>
              <a:t>Jsou častěji dívky (chlapci naopak častěji pomáhají agresorovi)</a:t>
            </a:r>
          </a:p>
          <a:p>
            <a:pPr lvl="1"/>
            <a:r>
              <a:rPr lang="cs-CZ" dirty="0" smtClean="0"/>
              <a:t>Mladší děti pomáhají více než starší</a:t>
            </a:r>
          </a:p>
          <a:p>
            <a:pPr lvl="2"/>
            <a:r>
              <a:rPr lang="cs-CZ" dirty="0" smtClean="0"/>
              <a:t>Starší mají vyšší konformitu vůči skupině, zároveň mezi staršími bývají agresoři populárnější</a:t>
            </a:r>
          </a:p>
          <a:p>
            <a:pPr lvl="1"/>
            <a:r>
              <a:rPr lang="cs-CZ" dirty="0" smtClean="0"/>
              <a:t>Jsou empatičtější, emočně vyrovnanější, mají vyšší důvěru v to, že svým chování mohou oběti skutečně pomoci</a:t>
            </a:r>
          </a:p>
          <a:p>
            <a:pPr lvl="1"/>
            <a:endParaRPr lang="cs-CZ" dirty="0"/>
          </a:p>
          <a:p>
            <a:r>
              <a:rPr lang="cs-CZ" dirty="0" smtClean="0"/>
              <a:t>Co přihlížejícím brání:</a:t>
            </a:r>
          </a:p>
          <a:p>
            <a:pPr lvl="1"/>
            <a:r>
              <a:rPr lang="cs-CZ" dirty="0" smtClean="0"/>
              <a:t>Strach, aby situaci nezhoršili</a:t>
            </a:r>
          </a:p>
          <a:p>
            <a:pPr lvl="1"/>
            <a:r>
              <a:rPr lang="cs-CZ" dirty="0" smtClean="0"/>
              <a:t>Strach, aby se sami nestali dalším terčem</a:t>
            </a:r>
          </a:p>
          <a:p>
            <a:pPr lvl="1"/>
            <a:r>
              <a:rPr lang="cs-CZ" dirty="0" smtClean="0"/>
              <a:t>Nevědomost (co dělat)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954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</a:t>
            </a:r>
            <a:r>
              <a:rPr lang="cs-CZ" dirty="0" err="1"/>
              <a:t>kyberšikany</a:t>
            </a:r>
            <a:r>
              <a:rPr lang="cs-CZ" dirty="0"/>
              <a:t>: </a:t>
            </a:r>
            <a:r>
              <a:rPr lang="cs-CZ" altLang="cs-CZ" dirty="0"/>
              <a:t>přihlížející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Členská skupina – lidé častěji pomáhají členům své vlastní skupiny</a:t>
            </a:r>
          </a:p>
          <a:p>
            <a:pPr lvl="1"/>
            <a:r>
              <a:rPr lang="cs-CZ" dirty="0" smtClean="0"/>
              <a:t>Pokud je agresor kamarád, spíše pomůžou agresorovi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529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</a:t>
            </a:r>
            <a:r>
              <a:rPr lang="cs-CZ" dirty="0" err="1"/>
              <a:t>kyberšikany</a:t>
            </a:r>
            <a:r>
              <a:rPr lang="cs-CZ" dirty="0"/>
              <a:t>: </a:t>
            </a:r>
            <a:r>
              <a:rPr lang="cs-CZ" altLang="cs-CZ" dirty="0"/>
              <a:t>přihlížející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kern="0" dirty="0"/>
              <a:t>U </a:t>
            </a:r>
            <a:r>
              <a:rPr lang="cs-CZ" altLang="cs-CZ" kern="0" dirty="0" err="1"/>
              <a:t>kyberšikany</a:t>
            </a:r>
            <a:r>
              <a:rPr lang="cs-CZ" altLang="cs-CZ" kern="0" dirty="0"/>
              <a:t> vliv online prostředí</a:t>
            </a:r>
          </a:p>
          <a:p>
            <a:pPr lvl="1">
              <a:lnSpc>
                <a:spcPct val="80000"/>
              </a:lnSpc>
            </a:pPr>
            <a:r>
              <a:rPr lang="cs-CZ" altLang="cs-CZ" kern="0" dirty="0"/>
              <a:t>Menší zábrany zakročit ve prospěch oběti</a:t>
            </a:r>
          </a:p>
          <a:p>
            <a:pPr lvl="1">
              <a:lnSpc>
                <a:spcPct val="80000"/>
              </a:lnSpc>
            </a:pPr>
            <a:r>
              <a:rPr lang="cs-CZ" altLang="cs-CZ" kern="0" dirty="0"/>
              <a:t>Ale také snadnější podpora agresora</a:t>
            </a:r>
          </a:p>
          <a:p>
            <a:pPr lvl="1">
              <a:lnSpc>
                <a:spcPct val="80000"/>
              </a:lnSpc>
            </a:pPr>
            <a:r>
              <a:rPr lang="cs-CZ" altLang="cs-CZ" kern="0" dirty="0"/>
              <a:t>Nečinnost může být interpretována jako tichý souhlas</a:t>
            </a:r>
          </a:p>
          <a:p>
            <a:pPr>
              <a:lnSpc>
                <a:spcPct val="80000"/>
              </a:lnSpc>
            </a:pPr>
            <a:endParaRPr lang="cs-CZ" altLang="cs-CZ" kern="0" dirty="0"/>
          </a:p>
          <a:p>
            <a:pPr>
              <a:lnSpc>
                <a:spcPct val="80000"/>
              </a:lnSpc>
            </a:pPr>
            <a:r>
              <a:rPr lang="cs-CZ" altLang="cs-CZ" kern="0" dirty="0"/>
              <a:t>Významná role v šíření zraňujících materiálů (přeposílání linků, komentáře, ukládání a nové zveřejnění)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070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Aktéři: COST</a:t>
            </a:r>
          </a:p>
        </p:txBody>
      </p:sp>
      <p:graphicFrame>
        <p:nvGraphicFramePr>
          <p:cNvPr id="41987" name="Char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850328"/>
              </p:ext>
            </p:extLst>
          </p:nvPr>
        </p:nvGraphicFramePr>
        <p:xfrm>
          <a:off x="1907704" y="2492896"/>
          <a:ext cx="5474607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2" name="Graf" r:id="rId3" imgW="4257541" imgH="2990864" progId="Excel.Chart.8">
                  <p:embed/>
                </p:oleObj>
              </mc:Choice>
              <mc:Fallback>
                <p:oleObj name="Graf" r:id="rId3" imgW="4257541" imgH="2990864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492896"/>
                        <a:ext cx="5474607" cy="36724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Šipka dolů 1"/>
          <p:cNvSpPr/>
          <p:nvPr/>
        </p:nvSpPr>
        <p:spPr>
          <a:xfrm>
            <a:off x="5395809" y="1052736"/>
            <a:ext cx="935038" cy="216058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Bystander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" y="2420888"/>
            <a:ext cx="8928992" cy="355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19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" y="2420888"/>
            <a:ext cx="8928992" cy="355617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3777" y="2420888"/>
            <a:ext cx="2194629" cy="115212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CB: co ovlivňuje, že si všimneme?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00808"/>
            <a:ext cx="543001" cy="352474"/>
          </a:xfrm>
          <a:prstGeom prst="rect">
            <a:avLst/>
          </a:prstGeom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132207"/>
            <a:ext cx="762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70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Opakování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xfrm>
            <a:off x="612775" y="2254250"/>
            <a:ext cx="7775575" cy="31908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Rysy </a:t>
            </a:r>
            <a:r>
              <a:rPr lang="cs-CZ" altLang="cs-CZ" sz="2800" dirty="0" err="1"/>
              <a:t>kyberšikany</a:t>
            </a:r>
            <a:r>
              <a:rPr lang="cs-CZ" altLang="cs-CZ" sz="2800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Útoky jsou agresivní a </a:t>
            </a:r>
            <a:r>
              <a:rPr lang="cs-CZ" altLang="cs-CZ" sz="2400" dirty="0">
                <a:solidFill>
                  <a:schemeClr val="accent1"/>
                </a:solidFill>
              </a:rPr>
              <a:t>záměrně ubližující </a:t>
            </a:r>
            <a:r>
              <a:rPr lang="cs-CZ" altLang="cs-CZ" sz="2400" dirty="0"/>
              <a:t>(uskutečňované individuálně nebo skupinou)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Opakované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Mocenská nerovnováha</a:t>
            </a:r>
            <a:r>
              <a:rPr lang="cs-CZ" altLang="cs-CZ" sz="2400" dirty="0"/>
              <a:t> (oběť se nemůže efektivně bránit)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Odehrává se </a:t>
            </a:r>
            <a:r>
              <a:rPr lang="cs-CZ" altLang="cs-CZ" sz="2400" dirty="0">
                <a:solidFill>
                  <a:schemeClr val="accent1"/>
                </a:solidFill>
              </a:rPr>
              <a:t>prostřednictvím internetu či mobilních telefonů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Oběť útoky vnímá jako </a:t>
            </a:r>
            <a:r>
              <a:rPr lang="cs-CZ" altLang="cs-CZ" sz="2400" dirty="0">
                <a:solidFill>
                  <a:schemeClr val="accent1"/>
                </a:solidFill>
              </a:rPr>
              <a:t>zraňující </a:t>
            </a:r>
            <a:r>
              <a:rPr lang="cs-CZ" altLang="cs-CZ" sz="2400" dirty="0"/>
              <a:t>(nejde o přátelské škádlení nebo vtipkování)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" y="2420888"/>
            <a:ext cx="8928992" cy="355617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2915816" y="1916832"/>
            <a:ext cx="1728192" cy="11521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CB: obtížná interpretace, probíhá ještě? </a:t>
            </a:r>
            <a:endParaRPr lang="cs-CZ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26" y="1078865"/>
            <a:ext cx="820685" cy="109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78866"/>
            <a:ext cx="736556" cy="1047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1326677" y="1402030"/>
            <a:ext cx="386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</a:rPr>
              <a:t>?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05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" y="2420888"/>
            <a:ext cx="8928992" cy="355617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406689" y="1711349"/>
            <a:ext cx="1728192" cy="11521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CB: neviditelní ostatní </a:t>
            </a:r>
            <a:endParaRPr lang="cs-CZ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844" y="764500"/>
            <a:ext cx="736556" cy="1047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775" y="382624"/>
            <a:ext cx="736556" cy="1047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881" y="682665"/>
            <a:ext cx="736556" cy="1047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922" y="906539"/>
            <a:ext cx="736556" cy="1047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052736"/>
            <a:ext cx="736556" cy="1047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755" y="423884"/>
            <a:ext cx="736556" cy="1047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876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" y="2420888"/>
            <a:ext cx="8928992" cy="355617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6012160" y="1038470"/>
            <a:ext cx="1728192" cy="139176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CB: technický </a:t>
            </a:r>
            <a:r>
              <a:rPr lang="cs-CZ" dirty="0" err="1" smtClean="0"/>
              <a:t>coping</a:t>
            </a:r>
            <a:r>
              <a:rPr lang="cs-CZ" dirty="0" smtClean="0"/>
              <a:t> a sociální opora</a:t>
            </a:r>
            <a:endParaRPr lang="cs-CZ" dirty="0"/>
          </a:p>
        </p:txBody>
      </p:sp>
      <p:pic>
        <p:nvPicPr>
          <p:cNvPr id="44034" name="Picture 2" descr="Výsledek obrázku pro hug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3501008"/>
            <a:ext cx="20193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23527" y="6021288"/>
            <a:ext cx="8678579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Častěji pomáhají známí oběti, s vyšší empatií, prosociálním chování, vlastní zkušeností v roli oběti a ti, co jsou požádání o pomoc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33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Dopady - přihlížející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Obavy, že se sami stanou obětí – úzkostné pocity, hněv, bezmoc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Pomáhající oběti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Úspěch – upevňování pozitivního chování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Neúspěch – příště už spíše nepomohou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Pomáhající agresorovi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Pokud je šikana nepotrestána a mají zisk (např. vyšší popularitu) – upevňování negativního chování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Je otázka, zda v CB jsou dopady na přihlížející tak silné jako u tradiční šikany (spíše ne)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Copingové</a:t>
            </a:r>
            <a:r>
              <a:rPr lang="cs-CZ" altLang="cs-CZ" dirty="0" smtClean="0"/>
              <a:t> strategie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Coping – mechanismus zvládání stresových situací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Cílem je snížit stres, uklidnit emoce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Zaměřený na emoce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Na zvládnutí nepříjemných pocitů souvisejících s problémem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(nejen) když je problém neovlivnitelný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Zaměřený na problém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Vymezení problému, hledání řešení, zkoušení řešení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Copingové</a:t>
            </a:r>
            <a:r>
              <a:rPr lang="cs-CZ" altLang="cs-CZ" dirty="0"/>
              <a:t>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Technicky </a:t>
            </a:r>
            <a:r>
              <a:rPr lang="cs-CZ" dirty="0"/>
              <a:t>zaměřené strategie</a:t>
            </a:r>
          </a:p>
          <a:p>
            <a:r>
              <a:rPr lang="cs-CZ" dirty="0" smtClean="0"/>
              <a:t>Vyhýbání </a:t>
            </a:r>
            <a:r>
              <a:rPr lang="cs-CZ" dirty="0"/>
              <a:t>se a ignorace </a:t>
            </a:r>
          </a:p>
          <a:p>
            <a:r>
              <a:rPr lang="cs-CZ" dirty="0" smtClean="0"/>
              <a:t>Disociace </a:t>
            </a:r>
            <a:r>
              <a:rPr lang="cs-CZ" dirty="0"/>
              <a:t>– oddělení světa online a </a:t>
            </a:r>
            <a:r>
              <a:rPr lang="cs-CZ" dirty="0" err="1"/>
              <a:t>offline</a:t>
            </a:r>
            <a:endParaRPr lang="cs-CZ" dirty="0"/>
          </a:p>
          <a:p>
            <a:r>
              <a:rPr lang="cs-CZ" dirty="0" smtClean="0"/>
              <a:t>Přerámování </a:t>
            </a:r>
            <a:r>
              <a:rPr lang="cs-CZ" dirty="0"/>
              <a:t>(nebo také kognitivní přerámování)</a:t>
            </a:r>
          </a:p>
          <a:p>
            <a:r>
              <a:rPr lang="cs-CZ" dirty="0" smtClean="0"/>
              <a:t>Odplata</a:t>
            </a:r>
            <a:endParaRPr lang="cs-CZ" dirty="0"/>
          </a:p>
          <a:p>
            <a:r>
              <a:rPr lang="cs-CZ" dirty="0" smtClean="0"/>
              <a:t>Přímá </a:t>
            </a:r>
            <a:r>
              <a:rPr lang="cs-CZ" dirty="0"/>
              <a:t>konfrontace s agresorem</a:t>
            </a:r>
          </a:p>
          <a:p>
            <a:r>
              <a:rPr lang="cs-CZ" dirty="0" smtClean="0"/>
              <a:t>Vyhledání </a:t>
            </a:r>
            <a:r>
              <a:rPr lang="cs-CZ" dirty="0"/>
              <a:t>sociální opory</a:t>
            </a:r>
          </a:p>
        </p:txBody>
      </p:sp>
    </p:spTree>
    <p:extLst>
      <p:ext uri="{BB962C8B-B14F-4D97-AF65-F5344CB8AC3E}">
        <p14:creationId xmlns:p14="http://schemas.microsoft.com/office/powerpoint/2010/main" val="179700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Technologický coping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Mazání ubližujících zpráv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Nahlášení obsahu administrátorovi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Smazání agresora z kontaktů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Blokování účtu/telefonního čísla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Omezení používání internetu – konkrétních stránek nebo celkově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725" y="0"/>
            <a:ext cx="220027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Prevence CB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>
                <a:solidFill>
                  <a:schemeClr val="accent1"/>
                </a:solidFill>
              </a:rPr>
              <a:t>Vzdělávání </a:t>
            </a:r>
            <a:r>
              <a:rPr lang="cs-CZ" altLang="cs-CZ" sz="2800" dirty="0" smtClean="0"/>
              <a:t>– nejen děti, ale i rodiče</a:t>
            </a:r>
          </a:p>
          <a:p>
            <a:pPr lvl="1" eaLnBrk="1" hangingPunct="1"/>
            <a:r>
              <a:rPr lang="cs-CZ" altLang="cs-CZ" sz="2400" dirty="0" smtClean="0"/>
              <a:t>CB, digitální gramotnost, </a:t>
            </a:r>
            <a:r>
              <a:rPr lang="cs-CZ" altLang="cs-CZ" sz="2400" dirty="0" err="1" smtClean="0"/>
              <a:t>disinhibice</a:t>
            </a:r>
            <a:endParaRPr lang="cs-CZ" altLang="cs-CZ" sz="2400" dirty="0" smtClean="0"/>
          </a:p>
          <a:p>
            <a:pPr lvl="1" eaLnBrk="1" hangingPunct="1"/>
            <a:r>
              <a:rPr lang="cs-CZ" altLang="cs-CZ" sz="2400" dirty="0" smtClean="0"/>
              <a:t>CB jako něco nežádoucího</a:t>
            </a:r>
          </a:p>
          <a:p>
            <a:pPr lvl="1" eaLnBrk="1" hangingPunct="1"/>
            <a:r>
              <a:rPr lang="cs-CZ" altLang="cs-CZ" sz="2400" dirty="0" smtClean="0">
                <a:solidFill>
                  <a:srgbClr val="C00000"/>
                </a:solidFill>
              </a:rPr>
              <a:t>Sociální kompetence</a:t>
            </a:r>
          </a:p>
          <a:p>
            <a:pPr eaLnBrk="1" hangingPunct="1"/>
            <a:r>
              <a:rPr lang="cs-CZ" altLang="cs-CZ" sz="2800" dirty="0" smtClean="0"/>
              <a:t>Neizolovat se, nevracet útoky, svěřit se, dát najevo, že takové chování je mi nepříjemné, požádat o pomoc</a:t>
            </a:r>
          </a:p>
          <a:p>
            <a:pPr eaLnBrk="1" hangingPunct="1"/>
            <a:r>
              <a:rPr lang="cs-CZ" altLang="cs-CZ" sz="2800" dirty="0" smtClean="0">
                <a:solidFill>
                  <a:schemeClr val="accent1"/>
                </a:solidFill>
              </a:rPr>
              <a:t>Normalizovat oznamování CB</a:t>
            </a:r>
          </a:p>
          <a:p>
            <a:pPr lvl="1" eaLnBrk="1" hangingPunct="1"/>
            <a:r>
              <a:rPr lang="cs-CZ" altLang="cs-CZ" sz="2400" dirty="0" smtClean="0"/>
              <a:t>Nestydět se nahlásit, co se děje – administrátorovi, rodičům nebo ve škole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Intervence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Známý agresor &gt; tradiční šikana?</a:t>
            </a:r>
          </a:p>
          <a:p>
            <a:pPr lvl="1" eaLnBrk="1" hangingPunct="1"/>
            <a:r>
              <a:rPr lang="cs-CZ" altLang="cs-CZ" dirty="0" smtClean="0"/>
              <a:t>Ano &gt; řešení </a:t>
            </a:r>
            <a:r>
              <a:rPr lang="cs-CZ" altLang="cs-CZ" dirty="0" err="1" smtClean="0"/>
              <a:t>offline</a:t>
            </a:r>
            <a:r>
              <a:rPr lang="cs-CZ" altLang="cs-CZ" dirty="0" smtClean="0"/>
              <a:t> (škola, rodiče, PPP)</a:t>
            </a:r>
          </a:p>
          <a:p>
            <a:pPr lvl="1" eaLnBrk="1" hangingPunct="1"/>
            <a:r>
              <a:rPr lang="cs-CZ" altLang="cs-CZ" dirty="0" smtClean="0"/>
              <a:t>Ne &gt; technická řešení, vzdělávání </a:t>
            </a:r>
          </a:p>
          <a:p>
            <a:pPr eaLnBrk="1" hangingPunct="1"/>
            <a:r>
              <a:rPr lang="cs-CZ" altLang="cs-CZ" dirty="0" smtClean="0"/>
              <a:t>Neznámý agresor</a:t>
            </a:r>
          </a:p>
          <a:p>
            <a:pPr lvl="1" eaLnBrk="1" hangingPunct="1"/>
            <a:r>
              <a:rPr lang="cs-CZ" altLang="cs-CZ" dirty="0" smtClean="0"/>
              <a:t>Pouze online &gt; technická řešení</a:t>
            </a:r>
          </a:p>
          <a:p>
            <a:pPr lvl="1" eaLnBrk="1" hangingPunct="1"/>
            <a:r>
              <a:rPr lang="cs-CZ" altLang="cs-CZ" dirty="0" smtClean="0"/>
              <a:t>Přechod do RL &gt; řešení </a:t>
            </a:r>
            <a:r>
              <a:rPr lang="cs-CZ" altLang="cs-CZ" dirty="0" err="1" smtClean="0"/>
              <a:t>offline</a:t>
            </a:r>
            <a:endParaRPr lang="cs-CZ" altLang="cs-CZ" dirty="0" smtClean="0"/>
          </a:p>
          <a:p>
            <a:pPr eaLnBrk="1" hangingPunct="1"/>
            <a:endParaRPr lang="cs-CZ" altLang="cs-CZ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cs-CZ" altLang="cs-CZ" dirty="0" smtClean="0"/>
              <a:t>I u CB je možné kontaktovat policii</a:t>
            </a:r>
          </a:p>
          <a:p>
            <a:pPr lvl="1"/>
            <a:r>
              <a:rPr lang="cs-CZ" altLang="cs-CZ" dirty="0" smtClean="0"/>
              <a:t>Ne vždy nejlepší postup (pokud je agresor ze školy)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Závěrem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CB je relativně nový fenomén, který se stále zkoumá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Není důsledkem využívání internetu – internet se jen stal dalším nástrojem, kde šikana může probíhat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Potřebná je především osvěta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aby oběti věděly, co dělat a nebály se říct si o pomoc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aby si „agresoři“ uvědomovali, že svým chováním na internetu mohou ubližovat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Známé případy CB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Star </a:t>
            </a:r>
            <a:r>
              <a:rPr lang="cs-CZ" altLang="cs-CZ" dirty="0" err="1" smtClean="0"/>
              <a:t>Wars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kid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Ghyslain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Raza</a:t>
            </a:r>
            <a:r>
              <a:rPr lang="cs-CZ" altLang="cs-CZ" dirty="0" smtClean="0"/>
              <a:t>) (2003) – „první případ CB se závažnými důsledky“</a:t>
            </a:r>
          </a:p>
          <a:p>
            <a:pPr eaLnBrk="1" hangingPunct="1"/>
            <a:r>
              <a:rPr lang="cs-CZ" altLang="cs-CZ" dirty="0" smtClean="0"/>
              <a:t>Ryan </a:t>
            </a:r>
            <a:r>
              <a:rPr lang="cs-CZ" altLang="cs-CZ" dirty="0" err="1" smtClean="0"/>
              <a:t>Halligan</a:t>
            </a:r>
            <a:r>
              <a:rPr lang="cs-CZ" altLang="cs-CZ" dirty="0" smtClean="0"/>
              <a:t> (2003)</a:t>
            </a:r>
          </a:p>
          <a:p>
            <a:pPr eaLnBrk="1" hangingPunct="1"/>
            <a:r>
              <a:rPr lang="cs-CZ" altLang="cs-CZ" dirty="0" err="1" smtClean="0"/>
              <a:t>Megan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Meier</a:t>
            </a:r>
            <a:r>
              <a:rPr lang="cs-CZ" altLang="cs-CZ" dirty="0" smtClean="0"/>
              <a:t> (2006)</a:t>
            </a:r>
          </a:p>
          <a:p>
            <a:pPr eaLnBrk="1" hangingPunct="1"/>
            <a:r>
              <a:rPr lang="cs-CZ" altLang="cs-CZ" dirty="0" err="1" smtClean="0"/>
              <a:t>Ania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Halman</a:t>
            </a:r>
            <a:r>
              <a:rPr lang="cs-CZ" altLang="cs-CZ" dirty="0" smtClean="0"/>
              <a:t> (2006)</a:t>
            </a:r>
          </a:p>
          <a:p>
            <a:pPr eaLnBrk="1" hangingPunct="1"/>
            <a:r>
              <a:rPr lang="cs-CZ" altLang="cs-CZ" dirty="0" smtClean="0"/>
              <a:t>Amanda </a:t>
            </a:r>
            <a:r>
              <a:rPr lang="cs-CZ" altLang="cs-CZ" dirty="0" err="1" smtClean="0"/>
              <a:t>Todd</a:t>
            </a:r>
            <a:r>
              <a:rPr lang="cs-CZ" altLang="cs-CZ" dirty="0" smtClean="0"/>
              <a:t> (2012)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500438"/>
            <a:ext cx="316865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Literatura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5069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200" dirty="0"/>
              <a:t>Černá, A., Dědková, L., Macháčková, H., Ševčíková, A., &amp; Šmahel, D. (2013). </a:t>
            </a:r>
            <a:r>
              <a:rPr lang="cs-CZ" sz="1200" i="1" dirty="0" err="1"/>
              <a:t>Kyberšikana</a:t>
            </a:r>
            <a:r>
              <a:rPr lang="cs-CZ" sz="1200" i="1" dirty="0"/>
              <a:t>: Průvodce novým </a:t>
            </a:r>
            <a:r>
              <a:rPr lang="cs-CZ" sz="1200" i="1" dirty="0" smtClean="0"/>
              <a:t>fenoménem</a:t>
            </a:r>
            <a:r>
              <a:rPr lang="cs-CZ" sz="1200" dirty="0" smtClean="0"/>
              <a:t>. </a:t>
            </a:r>
            <a:r>
              <a:rPr lang="cs-CZ" sz="1200" dirty="0"/>
              <a:t>Praha: </a:t>
            </a:r>
            <a:r>
              <a:rPr lang="cs-CZ" sz="1200" dirty="0" err="1"/>
              <a:t>Grada</a:t>
            </a:r>
            <a:r>
              <a:rPr lang="cs-CZ" sz="1200" dirty="0"/>
              <a:t>.</a:t>
            </a:r>
            <a:endParaRPr lang="cs-CZ" altLang="cs-CZ" sz="1200" dirty="0" smtClean="0"/>
          </a:p>
          <a:p>
            <a:pPr>
              <a:lnSpc>
                <a:spcPct val="80000"/>
              </a:lnSpc>
            </a:pPr>
            <a:r>
              <a:rPr lang="cs-CZ" sz="1200" dirty="0" err="1"/>
              <a:t>Gradinger</a:t>
            </a:r>
            <a:r>
              <a:rPr lang="cs-CZ" sz="1200" dirty="0"/>
              <a:t>, P., </a:t>
            </a:r>
            <a:r>
              <a:rPr lang="cs-CZ" sz="1200" dirty="0" err="1"/>
              <a:t>Strohmeier</a:t>
            </a:r>
            <a:r>
              <a:rPr lang="cs-CZ" sz="1200" dirty="0"/>
              <a:t>, D., &amp; </a:t>
            </a:r>
            <a:r>
              <a:rPr lang="cs-CZ" sz="1200" dirty="0" err="1"/>
              <a:t>Spiel</a:t>
            </a:r>
            <a:r>
              <a:rPr lang="cs-CZ" sz="1200" dirty="0"/>
              <a:t>, C. (2009). </a:t>
            </a:r>
            <a:r>
              <a:rPr lang="cs-CZ" sz="1200" dirty="0" err="1"/>
              <a:t>Traditional</a:t>
            </a:r>
            <a:r>
              <a:rPr lang="cs-CZ" sz="1200" dirty="0"/>
              <a:t> </a:t>
            </a:r>
            <a:r>
              <a:rPr lang="cs-CZ" sz="1200" dirty="0" err="1"/>
              <a:t>bullying</a:t>
            </a:r>
            <a:r>
              <a:rPr lang="cs-CZ" sz="1200" dirty="0"/>
              <a:t> and </a:t>
            </a:r>
            <a:r>
              <a:rPr lang="cs-CZ" sz="1200" dirty="0" err="1"/>
              <a:t>cyberbullying</a:t>
            </a:r>
            <a:r>
              <a:rPr lang="cs-CZ" sz="1200" dirty="0"/>
              <a:t>: </a:t>
            </a:r>
            <a:r>
              <a:rPr lang="cs-CZ" sz="1200" dirty="0" err="1"/>
              <a:t>Identification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risk </a:t>
            </a:r>
            <a:r>
              <a:rPr lang="cs-CZ" sz="1200" dirty="0" err="1"/>
              <a:t>groups</a:t>
            </a:r>
            <a:r>
              <a:rPr lang="cs-CZ" sz="1200" dirty="0"/>
              <a:t>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adjustment</a:t>
            </a:r>
            <a:r>
              <a:rPr lang="cs-CZ" sz="1200" dirty="0"/>
              <a:t> </a:t>
            </a:r>
            <a:r>
              <a:rPr lang="cs-CZ" sz="1200" dirty="0" err="1"/>
              <a:t>problems</a:t>
            </a:r>
            <a:r>
              <a:rPr lang="cs-CZ" sz="1200" dirty="0"/>
              <a:t>. </a:t>
            </a:r>
            <a:r>
              <a:rPr lang="cs-CZ" sz="1200" i="1" dirty="0" err="1"/>
              <a:t>Zeitschrift</a:t>
            </a:r>
            <a:r>
              <a:rPr lang="cs-CZ" sz="1200" i="1" dirty="0"/>
              <a:t> </a:t>
            </a:r>
            <a:r>
              <a:rPr lang="cs-CZ" sz="1200" i="1" dirty="0" err="1"/>
              <a:t>für</a:t>
            </a:r>
            <a:r>
              <a:rPr lang="cs-CZ" sz="1200" i="1" dirty="0"/>
              <a:t> Psychologie/</a:t>
            </a:r>
            <a:r>
              <a:rPr lang="cs-CZ" sz="1200" i="1" dirty="0" err="1"/>
              <a:t>Journal</a:t>
            </a:r>
            <a:r>
              <a:rPr lang="cs-CZ" sz="1200" i="1" dirty="0"/>
              <a:t> </a:t>
            </a:r>
            <a:r>
              <a:rPr lang="cs-CZ" sz="1200" i="1" dirty="0" err="1"/>
              <a:t>of</a:t>
            </a:r>
            <a:r>
              <a:rPr lang="cs-CZ" sz="1200" i="1" dirty="0"/>
              <a:t> Psychology</a:t>
            </a:r>
            <a:r>
              <a:rPr lang="cs-CZ" sz="1200" dirty="0"/>
              <a:t>, </a:t>
            </a:r>
            <a:r>
              <a:rPr lang="cs-CZ" sz="1200" i="1" dirty="0"/>
              <a:t>217</a:t>
            </a:r>
            <a:r>
              <a:rPr lang="cs-CZ" sz="1200" dirty="0"/>
              <a:t>(4), 205-213.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200" dirty="0" smtClean="0"/>
              <a:t>Macháčková</a:t>
            </a:r>
            <a:r>
              <a:rPr lang="cs-CZ" altLang="cs-CZ" sz="1200" dirty="0" smtClean="0"/>
              <a:t>, H., Dědková, L., Ševčíková, A., &amp; Černá, A. (2012). </a:t>
            </a:r>
            <a:r>
              <a:rPr lang="cs-CZ" altLang="cs-CZ" sz="1200" i="1" dirty="0" smtClean="0"/>
              <a:t>Online obtěžování a </a:t>
            </a:r>
            <a:r>
              <a:rPr lang="cs-CZ" altLang="cs-CZ" sz="1200" i="1" dirty="0" err="1" smtClean="0"/>
              <a:t>kyberšikana</a:t>
            </a:r>
            <a:r>
              <a:rPr lang="cs-CZ" altLang="cs-CZ" sz="1200" i="1" dirty="0" smtClean="0"/>
              <a:t> II</a:t>
            </a:r>
            <a:r>
              <a:rPr lang="cs-CZ" altLang="cs-CZ" sz="1200" dirty="0" smtClean="0"/>
              <a:t> (</a:t>
            </a:r>
            <a:r>
              <a:rPr lang="cs-CZ" altLang="cs-CZ" sz="1200" dirty="0" err="1" smtClean="0"/>
              <a:t>Research</a:t>
            </a:r>
            <a:r>
              <a:rPr lang="cs-CZ" altLang="cs-CZ" sz="1200" dirty="0" smtClean="0"/>
              <a:t> Report). Dostupné na: http://irtis.fss.muni.cz/wp-content/uploads/2013/06/COST_CZ_report_II_CJ.pdf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200" dirty="0" err="1" smtClean="0"/>
              <a:t>Parris</a:t>
            </a:r>
            <a:r>
              <a:rPr lang="cs-CZ" altLang="cs-CZ" sz="1200" dirty="0" smtClean="0"/>
              <a:t>, L., </a:t>
            </a:r>
            <a:r>
              <a:rPr lang="cs-CZ" altLang="cs-CZ" sz="1200" dirty="0" err="1" smtClean="0"/>
              <a:t>Varjas</a:t>
            </a:r>
            <a:r>
              <a:rPr lang="cs-CZ" altLang="cs-CZ" sz="1200" dirty="0" smtClean="0"/>
              <a:t>, K., </a:t>
            </a:r>
            <a:r>
              <a:rPr lang="cs-CZ" altLang="cs-CZ" sz="1200" dirty="0" err="1" smtClean="0"/>
              <a:t>Meyers</a:t>
            </a:r>
            <a:r>
              <a:rPr lang="cs-CZ" altLang="cs-CZ" sz="1200" dirty="0" smtClean="0"/>
              <a:t>, J.  &amp; </a:t>
            </a:r>
            <a:r>
              <a:rPr lang="cs-CZ" altLang="cs-CZ" sz="1200" dirty="0" err="1" smtClean="0"/>
              <a:t>Cutts</a:t>
            </a:r>
            <a:r>
              <a:rPr lang="cs-CZ" altLang="cs-CZ" sz="1200" dirty="0" smtClean="0"/>
              <a:t>, H. (2011). </a:t>
            </a:r>
            <a:r>
              <a:rPr lang="cs-CZ" altLang="cs-CZ" sz="1200" dirty="0" err="1" smtClean="0"/>
              <a:t>High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School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Students</a:t>
            </a:r>
            <a:r>
              <a:rPr lang="cs-CZ" altLang="cs-CZ" sz="1200" dirty="0" smtClean="0"/>
              <a:t>' </a:t>
            </a:r>
            <a:r>
              <a:rPr lang="cs-CZ" altLang="cs-CZ" sz="1200" dirty="0" err="1" smtClean="0"/>
              <a:t>Perceptions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of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Coping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With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Cyberbullying</a:t>
            </a:r>
            <a:r>
              <a:rPr lang="cs-CZ" altLang="cs-CZ" sz="1200" dirty="0" smtClean="0"/>
              <a:t>. </a:t>
            </a:r>
            <a:r>
              <a:rPr lang="cs-CZ" altLang="cs-CZ" sz="1200" i="1" dirty="0" err="1" smtClean="0"/>
              <a:t>Youth</a:t>
            </a:r>
            <a:r>
              <a:rPr lang="cs-CZ" altLang="cs-CZ" sz="1200" i="1" dirty="0" smtClean="0"/>
              <a:t> &amp; Society</a:t>
            </a:r>
            <a:r>
              <a:rPr lang="cs-CZ" altLang="cs-CZ" sz="1200" dirty="0" smtClean="0"/>
              <a:t>, XX(X) 1–23.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200" dirty="0" err="1" smtClean="0"/>
              <a:t>Price</a:t>
            </a:r>
            <a:r>
              <a:rPr lang="cs-CZ" altLang="cs-CZ" sz="1200" dirty="0" smtClean="0"/>
              <a:t>, M., </a:t>
            </a:r>
            <a:r>
              <a:rPr lang="cs-CZ" altLang="cs-CZ" sz="1200" dirty="0" err="1" smtClean="0"/>
              <a:t>Dalgleish</a:t>
            </a:r>
            <a:r>
              <a:rPr lang="cs-CZ" altLang="cs-CZ" sz="1200" dirty="0" smtClean="0"/>
              <a:t>, J. (2010). </a:t>
            </a:r>
            <a:r>
              <a:rPr lang="cs-CZ" altLang="cs-CZ" sz="1200" dirty="0" err="1" smtClean="0"/>
              <a:t>Cyberbullying</a:t>
            </a:r>
            <a:r>
              <a:rPr lang="cs-CZ" altLang="cs-CZ" sz="1200" dirty="0" smtClean="0"/>
              <a:t>: </a:t>
            </a:r>
            <a:r>
              <a:rPr lang="cs-CZ" altLang="cs-CZ" sz="1200" dirty="0" err="1" smtClean="0"/>
              <a:t>Experiences</a:t>
            </a:r>
            <a:r>
              <a:rPr lang="cs-CZ" altLang="cs-CZ" sz="1200" dirty="0" smtClean="0"/>
              <a:t>, </a:t>
            </a:r>
            <a:r>
              <a:rPr lang="cs-CZ" altLang="cs-CZ" sz="1200" dirty="0" err="1" smtClean="0"/>
              <a:t>impacts</a:t>
            </a:r>
            <a:r>
              <a:rPr lang="cs-CZ" altLang="cs-CZ" sz="1200" dirty="0" smtClean="0"/>
              <a:t> and </a:t>
            </a:r>
            <a:r>
              <a:rPr lang="cs-CZ" altLang="cs-CZ" sz="1200" dirty="0" err="1" smtClean="0"/>
              <a:t>coping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strategies</a:t>
            </a:r>
            <a:r>
              <a:rPr lang="cs-CZ" altLang="cs-CZ" sz="1200" dirty="0" smtClean="0"/>
              <a:t> as </a:t>
            </a:r>
            <a:r>
              <a:rPr lang="cs-CZ" altLang="cs-CZ" sz="1200" dirty="0" err="1" smtClean="0"/>
              <a:t>described</a:t>
            </a:r>
            <a:r>
              <a:rPr lang="cs-CZ" altLang="cs-CZ" sz="1200" dirty="0" smtClean="0"/>
              <a:t> by Australan </a:t>
            </a:r>
            <a:r>
              <a:rPr lang="cs-CZ" altLang="cs-CZ" sz="1200" dirty="0" err="1" smtClean="0"/>
              <a:t>young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people</a:t>
            </a:r>
            <a:r>
              <a:rPr lang="cs-CZ" altLang="cs-CZ" sz="1200" dirty="0" smtClean="0"/>
              <a:t>. </a:t>
            </a:r>
            <a:r>
              <a:rPr lang="cs-CZ" altLang="cs-CZ" sz="1200" i="1" dirty="0" err="1" smtClean="0"/>
              <a:t>Youth</a:t>
            </a:r>
            <a:r>
              <a:rPr lang="cs-CZ" altLang="cs-CZ" sz="1200" i="1" dirty="0" smtClean="0"/>
              <a:t> </a:t>
            </a:r>
            <a:r>
              <a:rPr lang="cs-CZ" altLang="cs-CZ" sz="1200" i="1" dirty="0" err="1" smtClean="0"/>
              <a:t>Studies</a:t>
            </a:r>
            <a:r>
              <a:rPr lang="cs-CZ" altLang="cs-CZ" sz="1200" i="1" dirty="0" smtClean="0"/>
              <a:t> </a:t>
            </a:r>
            <a:r>
              <a:rPr lang="cs-CZ" altLang="cs-CZ" sz="1200" i="1" dirty="0" err="1" smtClean="0"/>
              <a:t>Australia</a:t>
            </a:r>
            <a:r>
              <a:rPr lang="cs-CZ" altLang="cs-CZ" sz="1200" i="1" dirty="0" smtClean="0"/>
              <a:t>, 29</a:t>
            </a:r>
            <a:r>
              <a:rPr lang="cs-CZ" altLang="cs-CZ" sz="1200" dirty="0" smtClean="0"/>
              <a:t> (2)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200" dirty="0" err="1" smtClean="0"/>
              <a:t>Riebel</a:t>
            </a:r>
            <a:r>
              <a:rPr lang="en-US" altLang="cs-CZ" sz="1200" dirty="0" smtClean="0"/>
              <a:t>, J., </a:t>
            </a:r>
            <a:r>
              <a:rPr lang="en-US" altLang="cs-CZ" sz="1200" dirty="0" err="1" smtClean="0"/>
              <a:t>Jäger</a:t>
            </a:r>
            <a:r>
              <a:rPr lang="en-US" altLang="cs-CZ" sz="1200" dirty="0" smtClean="0"/>
              <a:t>, R.S., &amp; Fischer, U.C. (2009). Cyberbullying in Germany – an exploration of prevalence, overlapping with real life bullying and coping </a:t>
            </a:r>
            <a:r>
              <a:rPr lang="en-US" altLang="cs-CZ" sz="1200" dirty="0" err="1" smtClean="0"/>
              <a:t>strategie</a:t>
            </a:r>
            <a:r>
              <a:rPr lang="cs-CZ" altLang="cs-CZ" sz="1200" dirty="0" smtClean="0"/>
              <a:t>s</a:t>
            </a:r>
            <a:r>
              <a:rPr lang="en-US" altLang="cs-CZ" sz="1200" dirty="0" smtClean="0"/>
              <a:t>. </a:t>
            </a:r>
            <a:r>
              <a:rPr lang="en-US" altLang="cs-CZ" sz="1200" i="1" dirty="0" smtClean="0"/>
              <a:t>Psychology Science Quarterly, 51</a:t>
            </a:r>
            <a:r>
              <a:rPr lang="en-US" altLang="cs-CZ" sz="1200" dirty="0" smtClean="0"/>
              <a:t> (3) 298-314.</a:t>
            </a:r>
            <a:endParaRPr lang="cs-CZ" altLang="cs-CZ" sz="12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200" dirty="0" smtClean="0"/>
              <a:t>Smith, P. K., </a:t>
            </a:r>
            <a:r>
              <a:rPr lang="cs-CZ" altLang="cs-CZ" sz="1200" dirty="0" err="1" smtClean="0"/>
              <a:t>Mahdavi</a:t>
            </a:r>
            <a:r>
              <a:rPr lang="cs-CZ" altLang="cs-CZ" sz="1200" dirty="0" smtClean="0"/>
              <a:t>, J., </a:t>
            </a:r>
            <a:r>
              <a:rPr lang="cs-CZ" altLang="cs-CZ" sz="1200" dirty="0" err="1" smtClean="0"/>
              <a:t>Carvalho</a:t>
            </a:r>
            <a:r>
              <a:rPr lang="cs-CZ" altLang="cs-CZ" sz="1200" dirty="0" smtClean="0"/>
              <a:t>, M., </a:t>
            </a:r>
            <a:r>
              <a:rPr lang="cs-CZ" altLang="cs-CZ" sz="1200" dirty="0" err="1" smtClean="0"/>
              <a:t>Fisher</a:t>
            </a:r>
            <a:r>
              <a:rPr lang="cs-CZ" altLang="cs-CZ" sz="1200" dirty="0" smtClean="0"/>
              <a:t>, S., Russell, S., &amp; </a:t>
            </a:r>
            <a:r>
              <a:rPr lang="cs-CZ" altLang="cs-CZ" sz="1200" dirty="0" err="1" smtClean="0"/>
              <a:t>Tippett</a:t>
            </a:r>
            <a:r>
              <a:rPr lang="cs-CZ" altLang="cs-CZ" sz="1200" dirty="0" smtClean="0"/>
              <a:t>, N. (2008). </a:t>
            </a:r>
            <a:r>
              <a:rPr lang="cs-CZ" altLang="cs-CZ" sz="1200" dirty="0" err="1" smtClean="0"/>
              <a:t>Cyberbullying</a:t>
            </a:r>
            <a:r>
              <a:rPr lang="cs-CZ" altLang="cs-CZ" sz="1200" dirty="0" smtClean="0"/>
              <a:t>: </a:t>
            </a:r>
            <a:r>
              <a:rPr lang="cs-CZ" altLang="cs-CZ" sz="1200" dirty="0" err="1" smtClean="0"/>
              <a:t>its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nature</a:t>
            </a:r>
            <a:r>
              <a:rPr lang="cs-CZ" altLang="cs-CZ" sz="1200" dirty="0" smtClean="0"/>
              <a:t> and </a:t>
            </a:r>
            <a:r>
              <a:rPr lang="cs-CZ" altLang="cs-CZ" sz="1200" dirty="0" err="1" smtClean="0"/>
              <a:t>impact</a:t>
            </a:r>
            <a:r>
              <a:rPr lang="cs-CZ" altLang="cs-CZ" sz="1200" dirty="0" smtClean="0"/>
              <a:t> in </a:t>
            </a:r>
            <a:r>
              <a:rPr lang="cs-CZ" altLang="cs-CZ" sz="1200" dirty="0" err="1" smtClean="0"/>
              <a:t>secondary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school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pupils</a:t>
            </a:r>
            <a:r>
              <a:rPr lang="cs-CZ" altLang="cs-CZ" sz="1200" dirty="0" smtClean="0"/>
              <a:t>. </a:t>
            </a:r>
            <a:r>
              <a:rPr lang="cs-CZ" altLang="cs-CZ" sz="1200" dirty="0" err="1" smtClean="0"/>
              <a:t>Journal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of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Child</a:t>
            </a:r>
            <a:r>
              <a:rPr lang="cs-CZ" altLang="cs-CZ" sz="1200" dirty="0" smtClean="0"/>
              <a:t> Psychology and Psychiatry, 49(4), 376-385.</a:t>
            </a:r>
          </a:p>
          <a:p>
            <a:pPr>
              <a:lnSpc>
                <a:spcPct val="80000"/>
              </a:lnSpc>
            </a:pPr>
            <a:r>
              <a:rPr lang="en-US" sz="1200" dirty="0" err="1"/>
              <a:t>Snakenborg</a:t>
            </a:r>
            <a:r>
              <a:rPr lang="en-US" sz="1200" dirty="0"/>
              <a:t>, J., Van Acker, R., &amp; Gable, R. A. (2011). Cyberbullying: Prevention and intervention to protect our children and youth. </a:t>
            </a:r>
            <a:r>
              <a:rPr lang="en-US" sz="1200" i="1" dirty="0"/>
              <a:t>Preventing School Failure: Alternative Education for Children and Youth</a:t>
            </a:r>
            <a:r>
              <a:rPr lang="en-US" sz="1200" dirty="0"/>
              <a:t>, </a:t>
            </a:r>
            <a:r>
              <a:rPr lang="en-US" sz="1200" i="1" dirty="0"/>
              <a:t>55</a:t>
            </a:r>
            <a:r>
              <a:rPr lang="en-US" sz="1200" dirty="0"/>
              <a:t>(2), 88-95.</a:t>
            </a:r>
          </a:p>
          <a:p>
            <a:pPr eaLnBrk="1" hangingPunct="1">
              <a:lnSpc>
                <a:spcPct val="80000"/>
              </a:lnSpc>
            </a:pPr>
            <a:r>
              <a:rPr lang="nl-NL" altLang="cs-CZ" sz="1200" dirty="0" smtClean="0"/>
              <a:t>Vandebosch</a:t>
            </a:r>
            <a:r>
              <a:rPr lang="nl-NL" altLang="cs-CZ" sz="1200" dirty="0" smtClean="0"/>
              <a:t>, H. </a:t>
            </a:r>
            <a:r>
              <a:rPr lang="cs-CZ" altLang="cs-CZ" sz="1200" dirty="0" smtClean="0"/>
              <a:t>&amp; </a:t>
            </a:r>
            <a:r>
              <a:rPr lang="cs-CZ" altLang="cs-CZ" sz="1200" dirty="0" err="1" smtClean="0"/>
              <a:t>Cleemput</a:t>
            </a:r>
            <a:r>
              <a:rPr lang="cs-CZ" altLang="cs-CZ" sz="1200" dirty="0" smtClean="0"/>
              <a:t>, K. Van (2009). </a:t>
            </a:r>
            <a:r>
              <a:rPr lang="en-US" altLang="cs-CZ" sz="1200" dirty="0" smtClean="0"/>
              <a:t>Cyberbullying among</a:t>
            </a:r>
            <a:r>
              <a:rPr lang="cs-CZ" altLang="cs-CZ" sz="1200" dirty="0" smtClean="0"/>
              <a:t> </a:t>
            </a:r>
            <a:r>
              <a:rPr lang="en-US" altLang="cs-CZ" sz="1200" dirty="0" smtClean="0"/>
              <a:t>youngsters: profiles of</a:t>
            </a:r>
            <a:r>
              <a:rPr lang="cs-CZ" altLang="cs-CZ" sz="1200" dirty="0" smtClean="0"/>
              <a:t> </a:t>
            </a:r>
            <a:r>
              <a:rPr lang="en-US" altLang="cs-CZ" sz="1200" dirty="0" smtClean="0"/>
              <a:t>bullies and victims</a:t>
            </a:r>
            <a:r>
              <a:rPr lang="cs-CZ" altLang="cs-CZ" sz="1200" dirty="0" smtClean="0"/>
              <a:t>. </a:t>
            </a:r>
            <a:r>
              <a:rPr lang="cs-CZ" altLang="cs-CZ" sz="1200" i="1" dirty="0" smtClean="0"/>
              <a:t>N</a:t>
            </a:r>
            <a:r>
              <a:rPr lang="en-US" altLang="cs-CZ" sz="1200" i="1" dirty="0" err="1" smtClean="0"/>
              <a:t>ew</a:t>
            </a:r>
            <a:r>
              <a:rPr lang="en-US" altLang="cs-CZ" sz="1200" i="1" dirty="0" smtClean="0"/>
              <a:t> media &amp; </a:t>
            </a:r>
            <a:r>
              <a:rPr lang="cs-CZ" altLang="cs-CZ" sz="1200" i="1" dirty="0" smtClean="0"/>
              <a:t>S</a:t>
            </a:r>
            <a:r>
              <a:rPr lang="en-US" altLang="cs-CZ" sz="1200" i="1" dirty="0" err="1" smtClean="0"/>
              <a:t>ociety</a:t>
            </a:r>
            <a:r>
              <a:rPr lang="cs-CZ" altLang="cs-CZ" sz="1200" i="1" dirty="0" smtClean="0"/>
              <a:t>, 11</a:t>
            </a:r>
            <a:r>
              <a:rPr lang="cs-CZ" altLang="cs-CZ" sz="1200" dirty="0" smtClean="0"/>
              <a:t>(8), </a:t>
            </a:r>
            <a:r>
              <a:rPr lang="en-US" altLang="cs-CZ" sz="1200" dirty="0" smtClean="0"/>
              <a:t>1349–1371</a:t>
            </a:r>
            <a:r>
              <a:rPr lang="cs-CZ" altLang="cs-CZ" sz="1200" dirty="0" smtClean="0"/>
              <a:t>.</a:t>
            </a:r>
            <a:r>
              <a:rPr lang="en-US" altLang="cs-CZ" sz="1200" dirty="0" smtClean="0"/>
              <a:t> </a:t>
            </a:r>
            <a:endParaRPr lang="cs-CZ" altLang="cs-CZ" sz="12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cs-CZ" sz="1200" dirty="0" smtClean="0"/>
              <a:t>Ybarra, M. L., </a:t>
            </a:r>
            <a:r>
              <a:rPr lang="en-US" altLang="cs-CZ" sz="1200" dirty="0" err="1" smtClean="0"/>
              <a:t>Diener</a:t>
            </a:r>
            <a:r>
              <a:rPr lang="en-US" altLang="cs-CZ" sz="1200" dirty="0" smtClean="0"/>
              <a:t>-West, M., &amp; Leaf, P. J. (2007). Examining the Overlap in Internet-Harassment and School Bullying: Implications for School Intervention. </a:t>
            </a:r>
            <a:r>
              <a:rPr lang="en-US" altLang="cs-CZ" sz="1200" i="1" dirty="0" smtClean="0"/>
              <a:t>Journal of Adolescent Health, 41</a:t>
            </a:r>
            <a:r>
              <a:rPr lang="en-US" altLang="cs-CZ" sz="1200" dirty="0" smtClean="0"/>
              <a:t>(6), 42-50.</a:t>
            </a:r>
          </a:p>
          <a:p>
            <a:pPr eaLnBrk="1" hangingPunct="1">
              <a:lnSpc>
                <a:spcPct val="80000"/>
              </a:lnSpc>
            </a:pPr>
            <a:endParaRPr lang="cs-CZ" alt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</a:t>
            </a:r>
            <a:r>
              <a:rPr lang="cs-CZ" dirty="0" err="1" smtClean="0"/>
              <a:t>kyberšikany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Reminder</a:t>
            </a:r>
            <a:r>
              <a:rPr lang="cs-CZ" dirty="0" smtClean="0"/>
              <a:t>: šikana a </a:t>
            </a:r>
            <a:r>
              <a:rPr lang="cs-CZ" dirty="0" err="1" smtClean="0"/>
              <a:t>kyberšikana</a:t>
            </a:r>
            <a:r>
              <a:rPr lang="cs-CZ" dirty="0" smtClean="0"/>
              <a:t> se často prolínají</a:t>
            </a:r>
          </a:p>
          <a:p>
            <a:r>
              <a:rPr lang="cs-CZ" dirty="0" smtClean="0"/>
              <a:t>Šikana vzniká ve specifickém kolektivu, je to skupinový jev</a:t>
            </a:r>
          </a:p>
          <a:p>
            <a:pPr lvl="1"/>
            <a:r>
              <a:rPr lang="cs-CZ" dirty="0" smtClean="0"/>
              <a:t>Narušené vztahy a skupinové normy</a:t>
            </a:r>
          </a:p>
          <a:p>
            <a:pPr lvl="1"/>
            <a:r>
              <a:rPr lang="cs-CZ" dirty="0" smtClean="0"/>
              <a:t>Šikana se rozvíjí tam, kde to kolektiv nějakým způsobem toleruje a umožňuje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 nepřeceňovat roli osobnostních prediktorů, i když se o nich mluví nejčastěji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1489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</a:t>
            </a:r>
            <a:r>
              <a:rPr lang="cs-CZ" dirty="0" err="1"/>
              <a:t>kyberšikany</a:t>
            </a:r>
            <a:r>
              <a:rPr lang="cs-CZ" dirty="0"/>
              <a:t>: kolektiv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kolektivu (třídě) – různé pozice v hierarchii, většina lidí někde uprostřed</a:t>
            </a:r>
          </a:p>
          <a:p>
            <a:pPr lvl="1"/>
            <a:r>
              <a:rPr lang="cs-CZ" dirty="0"/>
              <a:t>Po ustálení kolektivu se pozice obtížně mění</a:t>
            </a:r>
          </a:p>
          <a:p>
            <a:r>
              <a:rPr lang="cs-CZ" dirty="0"/>
              <a:t>Šikanu lze chápat jako maladaptivní způsob získávání vyšší </a:t>
            </a:r>
            <a:r>
              <a:rPr lang="cs-CZ" dirty="0" smtClean="0"/>
              <a:t>pozice</a:t>
            </a:r>
          </a:p>
          <a:p>
            <a:pPr lvl="1"/>
            <a:r>
              <a:rPr lang="cs-CZ" dirty="0" smtClean="0"/>
              <a:t>„Funguje</a:t>
            </a:r>
            <a:r>
              <a:rPr lang="cs-CZ" dirty="0" smtClean="0"/>
              <a:t>“ pouze tam, kde kolektiv takové chování toleruje nebo akceptuje </a:t>
            </a:r>
          </a:p>
          <a:p>
            <a:pPr lvl="1"/>
            <a:r>
              <a:rPr lang="cs-CZ" dirty="0" smtClean="0"/>
              <a:t>Pokud jsou skupinové normy nesouhlasné (kolektiv agresivní chování odmítá), pak agresorovi jeho pozice naopak klesá a šikana se typicky dál nerozvíjí</a:t>
            </a:r>
          </a:p>
          <a:p>
            <a:pPr lvl="1"/>
            <a:r>
              <a:rPr lang="cs-CZ" dirty="0" smtClean="0"/>
              <a:t>Třída/škola ale může být složena z více skupin, které mohou mít různé normy </a:t>
            </a:r>
            <a:r>
              <a:rPr lang="cs-CZ" dirty="0" smtClean="0">
                <a:sym typeface="Wingdings" panose="05000000000000000000" pitchFamily="2" charset="2"/>
              </a:rPr>
              <a:t> pokud vlastní/členská/referenční skupina agresivní chování uznává, vliv jiných skupinových norem (i pokud jsou ze stejné třídy) klesá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232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</a:t>
            </a:r>
            <a:r>
              <a:rPr lang="cs-CZ" dirty="0" err="1"/>
              <a:t>kyberšikany</a:t>
            </a:r>
            <a:r>
              <a:rPr lang="cs-CZ" dirty="0"/>
              <a:t>: kolektiv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Oslabená role pozic ve skupině</a:t>
            </a:r>
          </a:p>
          <a:p>
            <a:pPr lvl="1"/>
            <a:r>
              <a:rPr lang="cs-CZ" dirty="0" smtClean="0"/>
              <a:t>I člověk s vyšší pozicí se může stát obětí</a:t>
            </a:r>
          </a:p>
          <a:p>
            <a:pPr lvl="1"/>
            <a:r>
              <a:rPr lang="cs-CZ" dirty="0" smtClean="0"/>
              <a:t>I člověk bez (tiché) podpory ostatních se může stát agresorem</a:t>
            </a:r>
          </a:p>
          <a:p>
            <a:pPr lvl="1"/>
            <a:endParaRPr lang="cs-CZ" dirty="0"/>
          </a:p>
          <a:p>
            <a:r>
              <a:rPr lang="cs-CZ" dirty="0" smtClean="0"/>
              <a:t>(Anonymní) </a:t>
            </a:r>
            <a:r>
              <a:rPr lang="cs-CZ" dirty="0" err="1" smtClean="0"/>
              <a:t>kyberšikana</a:t>
            </a:r>
            <a:r>
              <a:rPr lang="cs-CZ" dirty="0" smtClean="0"/>
              <a:t> může přesto stále zvyšovat subjektivní hodnocení vlastní pozice tím, že nad někým získá převahu (sociální srovnávání)</a:t>
            </a: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 zvyšování sebehodnocení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53266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</a:t>
            </a:r>
            <a:r>
              <a:rPr lang="cs-CZ" dirty="0" err="1"/>
              <a:t>kyberšikany</a:t>
            </a:r>
            <a:r>
              <a:rPr lang="cs-CZ" dirty="0"/>
              <a:t>: </a:t>
            </a:r>
            <a:r>
              <a:rPr lang="cs-CZ" dirty="0" smtClean="0"/>
              <a:t>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Často ti s nízkou pozicí ve skupině</a:t>
            </a:r>
          </a:p>
          <a:p>
            <a:pPr lvl="1"/>
            <a:r>
              <a:rPr lang="cs-CZ" dirty="0" smtClean="0"/>
              <a:t>Ale neplatí, že všechny děti s nízkou pozicí jsou šikanované</a:t>
            </a:r>
          </a:p>
          <a:p>
            <a:pPr lvl="1"/>
            <a:endParaRPr lang="cs-CZ" dirty="0"/>
          </a:p>
          <a:p>
            <a:r>
              <a:rPr lang="cs-CZ" dirty="0" smtClean="0"/>
              <a:t>Tradiční šikana: plachost, stydlivost, nejistota, úzkostnost, vzhled, sebevědomí, málo přátel..</a:t>
            </a:r>
          </a:p>
          <a:p>
            <a:endParaRPr lang="cs-CZ" dirty="0"/>
          </a:p>
          <a:p>
            <a:r>
              <a:rPr lang="cs-CZ" dirty="0" err="1" smtClean="0"/>
              <a:t>Olweus</a:t>
            </a:r>
            <a:r>
              <a:rPr lang="cs-CZ" dirty="0" smtClean="0"/>
              <a:t>: 2 typy obětí: pasivní a „provokatér“</a:t>
            </a:r>
          </a:p>
          <a:p>
            <a:endParaRPr lang="cs-CZ" dirty="0"/>
          </a:p>
          <a:p>
            <a:r>
              <a:rPr lang="cs-CZ" dirty="0" err="1" smtClean="0"/>
              <a:t>Kyberšikana</a:t>
            </a:r>
            <a:r>
              <a:rPr lang="cs-CZ" dirty="0" smtClean="0"/>
              <a:t>: díky snazšímu provedení mohou být oběťmi častěji agresivní děti (odplata), ale i ti s jinak dobrým zázemím</a:t>
            </a:r>
          </a:p>
          <a:p>
            <a:pPr lvl="1"/>
            <a:r>
              <a:rPr lang="cs-CZ" dirty="0" smtClean="0"/>
              <a:t>Častěji používají internet, častěji internet využívají ke komunikaci, častěji navštěvují „rizikové“ online stránky (extremistické, pornografie)</a:t>
            </a:r>
          </a:p>
          <a:p>
            <a:pPr lvl="1"/>
            <a:r>
              <a:rPr lang="cs-CZ" dirty="0" smtClean="0"/>
              <a:t>Častěji na internetu sdílejí osobní údaje (jak na profilech, blozích, tak v osobní komunikaci)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684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u obětí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Bezprostřední</a:t>
            </a:r>
          </a:p>
          <a:p>
            <a:pPr lvl="1"/>
            <a:r>
              <a:rPr lang="cs-CZ" dirty="0"/>
              <a:t>vztek, smutek, bezmoc, strach, sebeobviňování a pláč </a:t>
            </a:r>
            <a:endParaRPr lang="cs-CZ" dirty="0" smtClean="0"/>
          </a:p>
          <a:p>
            <a:r>
              <a:rPr lang="cs-CZ" dirty="0" smtClean="0"/>
              <a:t>Přetrvávající</a:t>
            </a:r>
          </a:p>
          <a:p>
            <a:pPr lvl="1"/>
            <a:r>
              <a:rPr lang="cs-CZ" dirty="0" smtClean="0"/>
              <a:t>fyzické (psychosomatické), emoční (úzkost, osamělost, deprese, výkyvy nálad, strach), v chování (hádky s okolím, agresivní chování, zneužívání návykových látek, absence ve škole)</a:t>
            </a:r>
          </a:p>
          <a:p>
            <a:pPr lvl="1"/>
            <a:r>
              <a:rPr lang="cs-CZ" dirty="0" smtClean="0"/>
              <a:t>U CB: vyhýbání se internetu</a:t>
            </a:r>
            <a:endParaRPr lang="cs-CZ" dirty="0"/>
          </a:p>
          <a:p>
            <a:r>
              <a:rPr lang="cs-CZ" dirty="0" smtClean="0"/>
              <a:t>Dlouhodobé</a:t>
            </a:r>
          </a:p>
          <a:p>
            <a:pPr lvl="1"/>
            <a:r>
              <a:rPr lang="cs-CZ" dirty="0" smtClean="0"/>
              <a:t>Naučená bezmocnost, sebeobviňování, nízké sebehodnocení, narušené vztahy a potíže v navazování vztahů nových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583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</a:t>
            </a:r>
            <a:r>
              <a:rPr lang="cs-CZ" dirty="0" err="1"/>
              <a:t>kyberšikany</a:t>
            </a:r>
            <a:r>
              <a:rPr lang="cs-CZ" dirty="0"/>
              <a:t>: </a:t>
            </a:r>
            <a:r>
              <a:rPr lang="cs-CZ" dirty="0" smtClean="0"/>
              <a:t>agresoři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Neoblíbené děti, nejistota, osamělost, nižší sebevědomí, nižší sociální dovednosti, impulzivita, hyperaktivita, pozitivní postoje k násilí, vyšší míra delikventního chování</a:t>
            </a:r>
          </a:p>
          <a:p>
            <a:pPr lvl="1"/>
            <a:r>
              <a:rPr lang="cs-CZ" dirty="0" smtClean="0"/>
              <a:t>Motivace pro šikanu – kompenzace vlastních nedostatků, upevnění (zlepšení) pozice ve skupině - protože to nedokážou jinak</a:t>
            </a:r>
          </a:p>
          <a:p>
            <a:r>
              <a:rPr lang="cs-CZ" dirty="0" smtClean="0"/>
              <a:t>Někteří ale i velmi oblíbení, zdatní manipulátoři</a:t>
            </a:r>
          </a:p>
          <a:p>
            <a:pPr lvl="1"/>
            <a:r>
              <a:rPr lang="cs-CZ" dirty="0" smtClean="0"/>
              <a:t>Motivace – udržení/zlepšení pozice, protože to považují za efektivní způsob, i když by to dokázali i jinak</a:t>
            </a:r>
          </a:p>
          <a:p>
            <a:pPr lvl="1"/>
            <a:endParaRPr lang="cs-CZ" dirty="0"/>
          </a:p>
          <a:p>
            <a:r>
              <a:rPr lang="cs-CZ" dirty="0" smtClean="0"/>
              <a:t>Nižší empatie </a:t>
            </a:r>
          </a:p>
          <a:p>
            <a:pPr lvl="1"/>
            <a:endParaRPr lang="cs-CZ" dirty="0"/>
          </a:p>
          <a:p>
            <a:r>
              <a:rPr lang="cs-CZ" dirty="0" smtClean="0"/>
              <a:t>CB: </a:t>
            </a:r>
          </a:p>
          <a:p>
            <a:pPr lvl="1"/>
            <a:r>
              <a:rPr lang="cs-CZ" dirty="0" smtClean="0"/>
              <a:t>častěji mezi nimi oběti tradiční šikany (záleží na výzkumu)</a:t>
            </a:r>
          </a:p>
          <a:p>
            <a:pPr lvl="1"/>
            <a:r>
              <a:rPr lang="cs-CZ" dirty="0" smtClean="0"/>
              <a:t>Častěji online, vyšší vnímané digitální dovednosti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306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report_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0B68AD"/>
      </a:accent1>
      <a:accent2>
        <a:srgbClr val="8BC9F7"/>
      </a:accent2>
      <a:accent3>
        <a:srgbClr val="8BC9F7"/>
      </a:accent3>
      <a:accent4>
        <a:srgbClr val="DEF4FC"/>
      </a:accent4>
      <a:accent5>
        <a:srgbClr val="FFCCA6"/>
      </a:accent5>
      <a:accent6>
        <a:srgbClr val="FF8021"/>
      </a:accent6>
      <a:hlink>
        <a:srgbClr val="4E67C8"/>
      </a:hlink>
      <a:folHlink>
        <a:srgbClr val="59A8D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1531</TotalTime>
  <Words>1704</Words>
  <Application>Microsoft Office PowerPoint</Application>
  <PresentationFormat>Předvádění na obrazovce (4:3)</PresentationFormat>
  <Paragraphs>194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Wingdings</vt:lpstr>
      <vt:lpstr>Přehlednost</vt:lpstr>
      <vt:lpstr>Graf</vt:lpstr>
      <vt:lpstr>Kyberšikana II.</vt:lpstr>
      <vt:lpstr>Opakování</vt:lpstr>
      <vt:lpstr>Známé případy CB</vt:lpstr>
      <vt:lpstr>Aktéři kyberšikany</vt:lpstr>
      <vt:lpstr>Aktéři kyberšikany: kolektiv</vt:lpstr>
      <vt:lpstr>Aktéři kyberšikany: kolektiv</vt:lpstr>
      <vt:lpstr>Aktéři kyberšikany: oběti</vt:lpstr>
      <vt:lpstr>Dopady u obětí</vt:lpstr>
      <vt:lpstr>Aktéři kyberšikany: agresoři</vt:lpstr>
      <vt:lpstr>Dopady u agresorů</vt:lpstr>
      <vt:lpstr>Gender</vt:lpstr>
      <vt:lpstr>Aktéři kyberšikany: oběti/agresoři</vt:lpstr>
      <vt:lpstr>Aktéři kyberšikany: přihlížející</vt:lpstr>
      <vt:lpstr>Aktéři kyberšikany: přihlížející</vt:lpstr>
      <vt:lpstr>Aktéři kyberšikany: přihlížející</vt:lpstr>
      <vt:lpstr>Aktéři kyberšikany: přihlížející</vt:lpstr>
      <vt:lpstr>Aktéři: COST</vt:lpstr>
      <vt:lpstr>Bystander effect </vt:lpstr>
      <vt:lpstr>Prezentace aplikace PowerPoint</vt:lpstr>
      <vt:lpstr>Prezentace aplikace PowerPoint</vt:lpstr>
      <vt:lpstr>Prezentace aplikace PowerPoint</vt:lpstr>
      <vt:lpstr>Prezentace aplikace PowerPoint</vt:lpstr>
      <vt:lpstr>Dopady - přihlížející</vt:lpstr>
      <vt:lpstr>Copingové strategie</vt:lpstr>
      <vt:lpstr>Copingové strategie</vt:lpstr>
      <vt:lpstr>Technologický coping</vt:lpstr>
      <vt:lpstr>Prevence CB</vt:lpstr>
      <vt:lpstr>Intervence</vt:lpstr>
      <vt:lpstr>Závěrem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Psychosociální rizika a příležitosti používání internetu</dc:title>
  <dc:creator>Lenka</dc:creator>
  <cp:lastModifiedBy>Lenka Dědková</cp:lastModifiedBy>
  <cp:revision>126</cp:revision>
  <dcterms:created xsi:type="dcterms:W3CDTF">2012-09-26T06:37:36Z</dcterms:created>
  <dcterms:modified xsi:type="dcterms:W3CDTF">2017-11-08T15:28:05Z</dcterms:modified>
</cp:coreProperties>
</file>