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57"/>
  </p:notesMasterIdLst>
  <p:sldIdLst>
    <p:sldId id="447" r:id="rId2"/>
    <p:sldId id="481" r:id="rId3"/>
    <p:sldId id="482" r:id="rId4"/>
    <p:sldId id="450" r:id="rId5"/>
    <p:sldId id="451" r:id="rId6"/>
    <p:sldId id="492" r:id="rId7"/>
    <p:sldId id="506" r:id="rId8"/>
    <p:sldId id="453" r:id="rId9"/>
    <p:sldId id="485" r:id="rId10"/>
    <p:sldId id="486" r:id="rId11"/>
    <p:sldId id="487" r:id="rId12"/>
    <p:sldId id="500" r:id="rId13"/>
    <p:sldId id="488" r:id="rId14"/>
    <p:sldId id="484" r:id="rId15"/>
    <p:sldId id="503" r:id="rId16"/>
    <p:sldId id="494" r:id="rId17"/>
    <p:sldId id="483" r:id="rId18"/>
    <p:sldId id="496" r:id="rId19"/>
    <p:sldId id="489" r:id="rId20"/>
    <p:sldId id="507" r:id="rId21"/>
    <p:sldId id="508" r:id="rId22"/>
    <p:sldId id="490" r:id="rId23"/>
    <p:sldId id="491" r:id="rId24"/>
    <p:sldId id="499" r:id="rId25"/>
    <p:sldId id="467" r:id="rId26"/>
    <p:sldId id="468" r:id="rId27"/>
    <p:sldId id="497" r:id="rId28"/>
    <p:sldId id="466" r:id="rId29"/>
    <p:sldId id="470" r:id="rId30"/>
    <p:sldId id="471" r:id="rId31"/>
    <p:sldId id="472" r:id="rId32"/>
    <p:sldId id="501" r:id="rId33"/>
    <p:sldId id="502" r:id="rId34"/>
    <p:sldId id="473" r:id="rId35"/>
    <p:sldId id="474" r:id="rId36"/>
    <p:sldId id="477" r:id="rId37"/>
    <p:sldId id="475" r:id="rId38"/>
    <p:sldId id="479" r:id="rId39"/>
    <p:sldId id="478" r:id="rId40"/>
    <p:sldId id="476" r:id="rId41"/>
    <p:sldId id="459" r:id="rId42"/>
    <p:sldId id="504" r:id="rId43"/>
    <p:sldId id="505" r:id="rId44"/>
    <p:sldId id="509" r:id="rId45"/>
    <p:sldId id="510" r:id="rId46"/>
    <p:sldId id="511" r:id="rId47"/>
    <p:sldId id="512" r:id="rId48"/>
    <p:sldId id="513" r:id="rId49"/>
    <p:sldId id="514" r:id="rId50"/>
    <p:sldId id="515" r:id="rId51"/>
    <p:sldId id="516" r:id="rId52"/>
    <p:sldId id="517" r:id="rId53"/>
    <p:sldId id="518" r:id="rId54"/>
    <p:sldId id="519" r:id="rId55"/>
    <p:sldId id="281" r:id="rId5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3F"/>
    <a:srgbClr val="EF8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3437" autoAdjust="0"/>
  </p:normalViewPr>
  <p:slideViewPr>
    <p:cSldViewPr>
      <p:cViewPr varScale="1">
        <p:scale>
          <a:sx n="105" d="100"/>
          <a:sy n="105" d="100"/>
        </p:scale>
        <p:origin x="117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DC30CA3-C487-475B-9C14-264195AC20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324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>
              <a:defRPr/>
            </a:pPr>
            <a:fld id="{99CE8B11-E372-46E0-8056-CB3DDA3DAC2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32F5A-1B35-4007-A025-7EE08F4EBE1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pPr>
              <a:defRPr/>
            </a:pPr>
            <a:fld id="{69D1C0EA-4D40-4BF5-8BBF-A2852CF9563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25E7E-F37B-4F85-8C84-A854C1A7708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CBAC47D-A8E8-4842-9951-DA53BCBF0EF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8056A6-6E6C-44F3-BD8A-F9DC84CE0E7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82AF0-E29E-4228-921E-E644C791C94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4B25E-5DBE-4E11-A9B8-C4B9494A972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98C94-FEF4-4DC0-98BA-21A6F2083C4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FA466-1281-4930-9235-2D1ECAF41B4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51FB-9C16-44DD-8CD3-9A3F4C57C35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01C633A-3FFC-482A-A999-45AE726AA5F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hyperlink" Target="http://www.manifestation.com/neurotoys/eliza.php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mp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tmp"/><Relationship Id="rId2" Type="http://schemas.openxmlformats.org/officeDocument/2006/relationships/hyperlink" Target="https://www.youtube.com/watch?v=aG2nqa_m4b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tm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6JreCaEr20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Z2jV8NIeJ4" TargetMode="External"/><Relationship Id="rId2" Type="http://schemas.openxmlformats.org/officeDocument/2006/relationships/hyperlink" Target="https://www.youtube.com/watch?v=s33Y5nI5Wbc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7" Type="http://schemas.openxmlformats.org/officeDocument/2006/relationships/image" Target="../media/image43.pn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mp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myproana.com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pewinternet.org/Reports/2013/Health-online.aspx" TargetMode="External"/><Relationship Id="rId2" Type="http://schemas.openxmlformats.org/officeDocument/2006/relationships/hyperlink" Target="http://dx.doi.org/10.1007/s00038-015-0649-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Zdraví a internet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ZUR387 Lenka Dědková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20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311"/>
            <a:ext cx="7992888" cy="6391041"/>
          </a:xfrm>
        </p:spPr>
      </p:pic>
    </p:spTree>
    <p:extLst>
      <p:ext uri="{BB962C8B-B14F-4D97-AF65-F5344CB8AC3E}">
        <p14:creationId xmlns:p14="http://schemas.microsoft.com/office/powerpoint/2010/main" val="127121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35% dospělých se na internetu snažilo přijít na to, co jim (nebo jejich blízkým) je</a:t>
            </a:r>
          </a:p>
          <a:p>
            <a:pPr lvl="1"/>
            <a:r>
              <a:rPr lang="cs-CZ" dirty="0"/>
              <a:t>42% z nich si diagnózu určilo správně (návštěva lékaře potvrdila)</a:t>
            </a:r>
          </a:p>
          <a:p>
            <a:pPr lvl="1"/>
            <a:r>
              <a:rPr lang="cs-CZ" dirty="0"/>
              <a:t>35% za lékařem nešlo</a:t>
            </a:r>
          </a:p>
          <a:p>
            <a:pPr lvl="1"/>
            <a:r>
              <a:rPr lang="cs-CZ" dirty="0"/>
              <a:t>18% lékař zjistil něco </a:t>
            </a:r>
            <a:r>
              <a:rPr lang="cs-CZ" dirty="0" smtClean="0"/>
              <a:t>jiného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058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8640"/>
            <a:ext cx="5588699" cy="657148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00192" y="1772816"/>
            <a:ext cx="2304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likely are you to trust health information posted online through social media by the followings?</a:t>
            </a:r>
            <a:br>
              <a:rPr lang="en-US" dirty="0"/>
            </a:br>
            <a:endParaRPr lang="cs-CZ" dirty="0" smtClean="0"/>
          </a:p>
          <a:p>
            <a:endParaRPr lang="cs-CZ" sz="1400" dirty="0"/>
          </a:p>
          <a:p>
            <a:endParaRPr lang="cs-CZ" sz="1400" dirty="0" smtClean="0"/>
          </a:p>
          <a:p>
            <a:r>
              <a:rPr lang="en-US" sz="1400" dirty="0" smtClean="0"/>
              <a:t>(</a:t>
            </a:r>
            <a:r>
              <a:rPr lang="en-US" sz="1400" dirty="0"/>
              <a:t>http://www.pwc.com/us/en/health-industries/publications/health-care-social-media.jhtml)</a:t>
            </a:r>
            <a:br>
              <a:rPr lang="en-US" sz="1400" dirty="0"/>
            </a:br>
            <a:r>
              <a:rPr lang="en-US" sz="1400" dirty="0"/>
              <a:t>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585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Patient</a:t>
            </a:r>
            <a:r>
              <a:rPr lang="cs-CZ" dirty="0" smtClean="0"/>
              <a:t> </a:t>
            </a:r>
            <a:r>
              <a:rPr lang="cs-CZ" dirty="0" err="1" smtClean="0"/>
              <a:t>empowerment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Nové zdroje na získání informací mohou vést k větší kontrole nad vlastním zdravím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00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Vztah doktor-pacient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Murray et al. (2003) </a:t>
            </a:r>
          </a:p>
          <a:p>
            <a:pPr lvl="1"/>
            <a:r>
              <a:rPr lang="cs-CZ" dirty="0" err="1" smtClean="0"/>
              <a:t>Repre</a:t>
            </a:r>
            <a:r>
              <a:rPr lang="cs-CZ" dirty="0" smtClean="0"/>
              <a:t> vzorek, 31% hledalo na internetu informace během posledních 12 měsíců, 16% našlo relevantní </a:t>
            </a:r>
            <a:r>
              <a:rPr lang="cs-CZ" dirty="0" err="1" smtClean="0"/>
              <a:t>info</a:t>
            </a:r>
            <a:r>
              <a:rPr lang="cs-CZ" dirty="0" smtClean="0"/>
              <a:t>, 8% s nimi šlo ke svému lékaři</a:t>
            </a:r>
          </a:p>
          <a:p>
            <a:endParaRPr lang="cs-CZ" dirty="0" smtClean="0"/>
          </a:p>
          <a:p>
            <a:r>
              <a:rPr lang="cs-CZ" dirty="0" smtClean="0"/>
              <a:t>Z těch, co šli s informacemi za doktorem: </a:t>
            </a:r>
          </a:p>
          <a:p>
            <a:pPr lvl="1"/>
            <a:r>
              <a:rPr lang="cs-CZ" dirty="0" smtClean="0"/>
              <a:t>83% cítilo větší kontrolu</a:t>
            </a:r>
          </a:p>
          <a:p>
            <a:pPr lvl="1"/>
            <a:r>
              <a:rPr lang="cs-CZ" dirty="0" smtClean="0"/>
              <a:t>78% větší sebejistotu </a:t>
            </a:r>
          </a:p>
          <a:p>
            <a:pPr lvl="1"/>
            <a:r>
              <a:rPr lang="cs-CZ" dirty="0" smtClean="0"/>
              <a:t>6% negativní pocity (nejistota, rozpaky)</a:t>
            </a:r>
          </a:p>
          <a:p>
            <a:pPr lvl="1"/>
            <a:r>
              <a:rPr lang="cs-CZ" dirty="0" smtClean="0"/>
              <a:t>15% řeklo, že doktor „</a:t>
            </a:r>
            <a:r>
              <a:rPr lang="cs-CZ" dirty="0" err="1" smtClean="0"/>
              <a:t>acted</a:t>
            </a:r>
            <a:r>
              <a:rPr lang="cs-CZ" dirty="0" smtClean="0"/>
              <a:t> </a:t>
            </a:r>
            <a:r>
              <a:rPr lang="cs-CZ" dirty="0" err="1" smtClean="0"/>
              <a:t>challenged</a:t>
            </a:r>
            <a:r>
              <a:rPr lang="cs-CZ" dirty="0" smtClean="0"/>
              <a:t>“</a:t>
            </a:r>
          </a:p>
          <a:p>
            <a:endParaRPr lang="cs-CZ" dirty="0" smtClean="0"/>
          </a:p>
          <a:p>
            <a:r>
              <a:rPr lang="cs-CZ" dirty="0" smtClean="0"/>
              <a:t>Dopady na vztah mezi doktorem-pacientem (z pohledu pacienta): </a:t>
            </a:r>
          </a:p>
          <a:p>
            <a:pPr lvl="1"/>
            <a:r>
              <a:rPr lang="cs-CZ" dirty="0" smtClean="0"/>
              <a:t>30% zlepšení, 66% stejný, 4% horší</a:t>
            </a:r>
          </a:p>
          <a:p>
            <a:r>
              <a:rPr lang="cs-CZ" dirty="0" smtClean="0"/>
              <a:t>Z hlediska lékaře: ???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24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400" dirty="0" smtClean="0"/>
              <a:t>Hesse et al. (2010), USA, </a:t>
            </a:r>
            <a:r>
              <a:rPr lang="cs-CZ" sz="1400" dirty="0" err="1" smtClean="0"/>
              <a:t>repre</a:t>
            </a:r>
            <a:r>
              <a:rPr lang="cs-CZ" sz="1400" dirty="0" smtClean="0"/>
              <a:t>, 18+ </a:t>
            </a:r>
            <a:endParaRPr lang="cs-CZ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" y="1865709"/>
            <a:ext cx="91440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33265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Vývojový trend: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Důvěra v lékaře neklesá	; internet častěji pro první zjišťování informací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10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Vyhledávání informací o </a:t>
            </a:r>
            <a:r>
              <a:rPr lang="cs-CZ" dirty="0" smtClean="0"/>
              <a:t>zdraví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Sledování aktuálních trendů na SNS nebo vyhledávání Google – potenciál odhalit epidemie </a:t>
            </a:r>
          </a:p>
          <a:p>
            <a:r>
              <a:rPr lang="cs-CZ" dirty="0" smtClean="0"/>
              <a:t>Možnost zjistit populární způsoby samoléčby </a:t>
            </a:r>
            <a:r>
              <a:rPr lang="cs-CZ" dirty="0"/>
              <a:t>(Paul &amp; </a:t>
            </a:r>
            <a:r>
              <a:rPr lang="cs-CZ" dirty="0" err="1"/>
              <a:t>Dredze</a:t>
            </a:r>
            <a:r>
              <a:rPr lang="cs-CZ" dirty="0"/>
              <a:t>, 2011) </a:t>
            </a:r>
            <a:endParaRPr lang="cs-CZ" dirty="0" smtClean="0"/>
          </a:p>
          <a:p>
            <a:r>
              <a:rPr lang="cs-CZ" dirty="0" smtClean="0"/>
              <a:t>Alternativní léčba („</a:t>
            </a:r>
            <a:r>
              <a:rPr lang="cs-CZ" dirty="0" err="1" smtClean="0"/>
              <a:t>complementary</a:t>
            </a:r>
            <a:r>
              <a:rPr lang="cs-CZ" dirty="0" smtClean="0"/>
              <a:t> </a:t>
            </a:r>
            <a:r>
              <a:rPr lang="cs-CZ" dirty="0" err="1" smtClean="0"/>
              <a:t>medicine</a:t>
            </a:r>
            <a:r>
              <a:rPr lang="cs-CZ" dirty="0" smtClean="0"/>
              <a:t>“) – často u chronických obtíží, doplněk (x opak) klasické léčby</a:t>
            </a:r>
          </a:p>
          <a:p>
            <a:pPr lvl="1"/>
            <a:r>
              <a:rPr lang="cs-CZ" dirty="0" smtClean="0"/>
              <a:t>Ze strany lékařů často negativní hodnocení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90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support </a:t>
            </a:r>
            <a:r>
              <a:rPr lang="cs-CZ" dirty="0" err="1" smtClean="0"/>
              <a:t>groups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dirty="0"/>
              <a:t>Specifická fóra ke specifickým nemocem</a:t>
            </a:r>
          </a:p>
          <a:p>
            <a:r>
              <a:rPr lang="cs-CZ" altLang="cs-CZ" dirty="0" smtClean="0"/>
              <a:t>Sdílení </a:t>
            </a:r>
            <a:r>
              <a:rPr lang="cs-CZ" altLang="cs-CZ" dirty="0"/>
              <a:t>zkušeností, úzce </a:t>
            </a:r>
            <a:r>
              <a:rPr lang="cs-CZ" altLang="cs-CZ" dirty="0" smtClean="0"/>
              <a:t>zaměřené, někdy uzavřené</a:t>
            </a:r>
          </a:p>
          <a:p>
            <a:endParaRPr lang="cs-CZ" altLang="cs-CZ" dirty="0"/>
          </a:p>
          <a:p>
            <a:r>
              <a:rPr lang="cs-CZ" altLang="cs-CZ" dirty="0"/>
              <a:t>Benefity</a:t>
            </a:r>
          </a:p>
          <a:p>
            <a:pPr lvl="1"/>
            <a:r>
              <a:rPr lang="cs-CZ" altLang="cs-CZ" dirty="0"/>
              <a:t>Informace</a:t>
            </a:r>
          </a:p>
          <a:p>
            <a:pPr lvl="1"/>
            <a:r>
              <a:rPr lang="cs-CZ" altLang="cs-CZ" dirty="0"/>
              <a:t>Sociální opora</a:t>
            </a:r>
          </a:p>
          <a:p>
            <a:pPr lvl="1"/>
            <a:r>
              <a:rPr lang="cs-CZ" altLang="cs-CZ" dirty="0"/>
              <a:t>Pochopení</a:t>
            </a:r>
          </a:p>
          <a:p>
            <a:pPr lvl="1"/>
            <a:r>
              <a:rPr lang="cs-CZ" altLang="cs-CZ" dirty="0"/>
              <a:t>Snížení stresu, </a:t>
            </a:r>
            <a:r>
              <a:rPr lang="cs-CZ" altLang="cs-CZ" dirty="0" smtClean="0"/>
              <a:t>deprese</a:t>
            </a:r>
          </a:p>
          <a:p>
            <a:pPr lvl="1"/>
            <a:endParaRPr lang="cs-CZ" altLang="cs-CZ" dirty="0"/>
          </a:p>
          <a:p>
            <a:r>
              <a:rPr lang="cs-CZ" altLang="cs-CZ" dirty="0" smtClean="0"/>
              <a:t>Proč je to důležité?</a:t>
            </a:r>
          </a:p>
          <a:p>
            <a:pPr lvl="1"/>
            <a:r>
              <a:rPr lang="cs-CZ" altLang="cs-CZ" dirty="0" smtClean="0"/>
              <a:t>Vyšší sociální opora a nižší stres </a:t>
            </a:r>
            <a:r>
              <a:rPr lang="cs-CZ" altLang="cs-CZ" dirty="0" smtClean="0">
                <a:sym typeface="Wingdings" panose="05000000000000000000" pitchFamily="2" charset="2"/>
              </a:rPr>
              <a:t> lepší průběh nemoci, lepší prognóza</a:t>
            </a:r>
          </a:p>
          <a:p>
            <a:pPr lvl="1"/>
            <a:r>
              <a:rPr lang="cs-CZ" altLang="cs-CZ" dirty="0" smtClean="0">
                <a:sym typeface="Wingdings" panose="05000000000000000000" pitchFamily="2" charset="2"/>
              </a:rPr>
              <a:t>Pokud chybí v RL, internet může </a:t>
            </a:r>
            <a:r>
              <a:rPr lang="cs-CZ" altLang="cs-CZ" dirty="0" smtClean="0">
                <a:sym typeface="Wingdings" panose="05000000000000000000" pitchFamily="2" charset="2"/>
              </a:rPr>
              <a:t>pomoci nebo fungovat jako doplňkový zdroj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10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poradenství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2534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cost</a:t>
            </a:r>
            <a:r>
              <a:rPr lang="cs-CZ" dirty="0"/>
              <a:t> (ze strany terapeuta i klienta)</a:t>
            </a:r>
          </a:p>
          <a:p>
            <a:endParaRPr lang="cs-CZ" dirty="0"/>
          </a:p>
          <a:p>
            <a:r>
              <a:rPr lang="cs-CZ" dirty="0"/>
              <a:t>http://www.poradna.fss.muni.cz/</a:t>
            </a:r>
          </a:p>
          <a:p>
            <a:endParaRPr lang="cs-CZ" dirty="0"/>
          </a:p>
          <a:p>
            <a:r>
              <a:rPr lang="cs-CZ" dirty="0"/>
              <a:t>Efektivita?</a:t>
            </a:r>
          </a:p>
          <a:p>
            <a:pPr lvl="1"/>
            <a:r>
              <a:rPr lang="cs-CZ" dirty="0"/>
              <a:t>Chybějící vodítka, </a:t>
            </a:r>
            <a:r>
              <a:rPr lang="cs-CZ" dirty="0" err="1"/>
              <a:t>disinhibice</a:t>
            </a:r>
            <a:endParaRPr lang="cs-CZ" dirty="0"/>
          </a:p>
          <a:p>
            <a:r>
              <a:rPr lang="cs-CZ" dirty="0" smtClean="0"/>
              <a:t>Může zafungovat jako první krok</a:t>
            </a:r>
          </a:p>
          <a:p>
            <a:endParaRPr lang="cs-CZ" dirty="0"/>
          </a:p>
          <a:p>
            <a:r>
              <a:rPr lang="cs-CZ" dirty="0" err="1" smtClean="0"/>
              <a:t>Therapeutic</a:t>
            </a:r>
            <a:r>
              <a:rPr lang="cs-CZ" dirty="0" smtClean="0"/>
              <a:t> </a:t>
            </a:r>
            <a:r>
              <a:rPr lang="cs-CZ" dirty="0" err="1" smtClean="0"/>
              <a:t>bots</a:t>
            </a:r>
            <a:endParaRPr lang="cs-CZ" dirty="0" smtClean="0"/>
          </a:p>
          <a:p>
            <a:pPr lvl="1"/>
            <a:r>
              <a:rPr lang="cs-CZ" dirty="0"/>
              <a:t>Eliza (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www.manifestation.com/</a:t>
            </a:r>
            <a:r>
              <a:rPr lang="cs-CZ" dirty="0" err="1" smtClean="0">
                <a:hlinkClick r:id="rId2"/>
              </a:rPr>
              <a:t>neurotoys</a:t>
            </a:r>
            <a:r>
              <a:rPr lang="cs-CZ" dirty="0" smtClean="0">
                <a:hlinkClick r:id="rId2"/>
              </a:rPr>
              <a:t>/eliza.php3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Siri</a:t>
            </a:r>
            <a:r>
              <a:rPr lang="cs-CZ" dirty="0" smtClean="0"/>
              <a:t>, Alexa?</a:t>
            </a:r>
          </a:p>
          <a:p>
            <a:pPr lvl="1"/>
            <a:r>
              <a:rPr lang="cs-CZ" dirty="0"/>
              <a:t>https://woebot.io/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" y="4952734"/>
            <a:ext cx="9078593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dirty="0"/>
              <a:t>Fyzické </a:t>
            </a:r>
            <a:r>
              <a:rPr lang="cs-CZ" dirty="0" smtClean="0"/>
              <a:t>dopady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93" y="0"/>
            <a:ext cx="4897907" cy="68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4776"/>
            <a:ext cx="3915616" cy="435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e-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49080"/>
            <a:ext cx="4910136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Zdraví a internet/technologie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Rozsáhlá oblast</a:t>
            </a:r>
          </a:p>
          <a:p>
            <a:endParaRPr lang="cs-CZ" dirty="0"/>
          </a:p>
          <a:p>
            <a:r>
              <a:rPr lang="cs-CZ" dirty="0" smtClean="0"/>
              <a:t>Zahrnuje</a:t>
            </a:r>
          </a:p>
          <a:p>
            <a:pPr lvl="1"/>
            <a:r>
              <a:rPr lang="cs-CZ" dirty="0" smtClean="0"/>
              <a:t>Psychické i fyzické zdraví</a:t>
            </a:r>
          </a:p>
          <a:p>
            <a:pPr lvl="1"/>
            <a:r>
              <a:rPr lang="cs-CZ" dirty="0" smtClean="0"/>
              <a:t>Pozitivní i negativní dopady používání ICT</a:t>
            </a:r>
          </a:p>
          <a:p>
            <a:pPr lvl="1"/>
            <a:r>
              <a:rPr lang="cs-CZ" dirty="0" smtClean="0"/>
              <a:t>Informace o zdraví</a:t>
            </a:r>
          </a:p>
          <a:p>
            <a:pPr lvl="1"/>
            <a:r>
              <a:rPr lang="cs-CZ" dirty="0" smtClean="0"/>
              <a:t>Využití ICT k (podpůrné) léčbě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21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1"/>
            <a:ext cx="9144000" cy="5898549"/>
          </a:xfrm>
        </p:spPr>
      </p:pic>
      <p:sp>
        <p:nvSpPr>
          <p:cNvPr id="5" name="TextovéPole 4"/>
          <p:cNvSpPr txBox="1"/>
          <p:nvPr/>
        </p:nvSpPr>
        <p:spPr>
          <a:xfrm>
            <a:off x="107504" y="616530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EUKO III data, </a:t>
            </a:r>
            <a:r>
              <a:rPr lang="cs-CZ" sz="1600" dirty="0" err="1" smtClean="0"/>
              <a:t>kvali</a:t>
            </a:r>
            <a:r>
              <a:rPr lang="cs-CZ" sz="1600" dirty="0" smtClean="0"/>
              <a:t>, 9-16 let – jaké zdravotní problémy samy děti zažívají</a:t>
            </a:r>
          </a:p>
          <a:p>
            <a:r>
              <a:rPr lang="en-US" sz="1600" dirty="0" err="1" smtClean="0"/>
              <a:t>Smahel</a:t>
            </a:r>
            <a:r>
              <a:rPr lang="en-US" sz="1600" dirty="0" smtClean="0"/>
              <a:t>, Wright</a:t>
            </a:r>
            <a:r>
              <a:rPr lang="en-US" sz="1600" dirty="0"/>
              <a:t>, </a:t>
            </a:r>
            <a:r>
              <a:rPr lang="en-US" sz="1600" dirty="0" smtClean="0"/>
              <a:t>&amp; </a:t>
            </a:r>
            <a:r>
              <a:rPr lang="en-US" sz="1600" dirty="0" err="1"/>
              <a:t>Cernikova</a:t>
            </a:r>
            <a:r>
              <a:rPr lang="en-US" sz="1600" dirty="0" smtClean="0"/>
              <a:t>, </a:t>
            </a:r>
            <a:r>
              <a:rPr lang="en-US" sz="1600" dirty="0"/>
              <a:t>(</a:t>
            </a:r>
            <a:r>
              <a:rPr lang="en-US" sz="1600" dirty="0" smtClean="0"/>
              <a:t>2015</a:t>
            </a:r>
            <a:r>
              <a:rPr lang="cs-CZ" sz="1600" dirty="0" smtClean="0"/>
              <a:t>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44389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s tím?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Dlouhé sezení </a:t>
            </a:r>
          </a:p>
          <a:p>
            <a:pPr lvl="1"/>
            <a:r>
              <a:rPr lang="cs-CZ" dirty="0"/>
              <a:t>Měnit polohu, protahovat se, pracovat vestoje </a:t>
            </a:r>
          </a:p>
          <a:p>
            <a:r>
              <a:rPr lang="cs-CZ" dirty="0"/>
              <a:t>Unavené, suché oči</a:t>
            </a:r>
          </a:p>
          <a:p>
            <a:pPr lvl="1"/>
            <a:r>
              <a:rPr lang="cs-CZ" dirty="0"/>
              <a:t>Mrkat!</a:t>
            </a:r>
          </a:p>
          <a:p>
            <a:r>
              <a:rPr lang="cs-CZ" dirty="0"/>
              <a:t>Modré světlo</a:t>
            </a:r>
          </a:p>
          <a:p>
            <a:pPr lvl="1"/>
            <a:r>
              <a:rPr lang="cs-CZ" dirty="0"/>
              <a:t>Nepoužívat tablet či chytrý </a:t>
            </a:r>
            <a:r>
              <a:rPr lang="cs-CZ" dirty="0" smtClean="0"/>
              <a:t>telefon hodinu </a:t>
            </a:r>
            <a:r>
              <a:rPr lang="cs-CZ" dirty="0"/>
              <a:t>před ukládáním se ke </a:t>
            </a:r>
            <a:r>
              <a:rPr lang="cs-CZ" dirty="0" smtClean="0"/>
              <a:t>spánku</a:t>
            </a:r>
          </a:p>
          <a:p>
            <a:pPr lvl="1"/>
            <a:r>
              <a:rPr lang="cs-CZ" dirty="0" smtClean="0"/>
              <a:t>Filtry na brýlích</a:t>
            </a:r>
            <a:endParaRPr lang="cs-CZ" dirty="0"/>
          </a:p>
          <a:p>
            <a:r>
              <a:rPr lang="cs-CZ" dirty="0"/>
              <a:t>Kognitivní nabuzení</a:t>
            </a:r>
          </a:p>
          <a:p>
            <a:r>
              <a:rPr lang="cs-CZ" dirty="0" smtClean="0"/>
              <a:t>Omezit </a:t>
            </a:r>
            <a:r>
              <a:rPr lang="cs-CZ" dirty="0" err="1" smtClean="0"/>
              <a:t>screentime</a:t>
            </a:r>
            <a:r>
              <a:rPr lang="cs-CZ" dirty="0" smtClean="0"/>
              <a:t> celkově nebo při některých aktivitách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548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573388" cy="268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Virtuální realita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23911"/>
            <a:ext cx="5220072" cy="293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4801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5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 čemu se využívá v klasické medicíně: </a:t>
            </a:r>
            <a:r>
              <a:rPr lang="cs-CZ" dirty="0"/>
              <a:t>rozptýlení pozornosti pacienta od bolesti, na kterou nezabírají (nebo se nemohou použít) jiné </a:t>
            </a:r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Léčba, rehabilitace</a:t>
            </a:r>
          </a:p>
          <a:p>
            <a:endParaRPr lang="cs-CZ" dirty="0" smtClean="0"/>
          </a:p>
          <a:p>
            <a:r>
              <a:rPr lang="cs-CZ" dirty="0" smtClean="0"/>
              <a:t>Teorie </a:t>
            </a:r>
            <a:r>
              <a:rPr lang="cs-CZ" dirty="0"/>
              <a:t>za použitím VR </a:t>
            </a:r>
          </a:p>
          <a:p>
            <a:pPr lvl="1"/>
            <a:r>
              <a:rPr lang="cs-CZ" dirty="0"/>
              <a:t>Dělení pozornosti – lidé mají omezenou kapacitu pozornosti, vnímání bolesti vyžaduje pozornost (</a:t>
            </a:r>
            <a:r>
              <a:rPr lang="cs-CZ" dirty="0" err="1"/>
              <a:t>Eccleston</a:t>
            </a:r>
            <a:r>
              <a:rPr lang="cs-CZ" dirty="0"/>
              <a:t>, 1999, 2001)</a:t>
            </a:r>
          </a:p>
          <a:p>
            <a:endParaRPr lang="cs-CZ" dirty="0"/>
          </a:p>
          <a:p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96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Popáleniny</a:t>
            </a:r>
          </a:p>
          <a:p>
            <a:r>
              <a:rPr lang="cs-CZ" dirty="0"/>
              <a:t>Fyzická terapie po zranění </a:t>
            </a:r>
          </a:p>
          <a:p>
            <a:r>
              <a:rPr lang="cs-CZ" dirty="0"/>
              <a:t>Zubní zákroky</a:t>
            </a:r>
          </a:p>
          <a:p>
            <a:r>
              <a:rPr lang="cs-CZ" dirty="0" smtClean="0"/>
              <a:t>Klaustrofobie </a:t>
            </a:r>
            <a:r>
              <a:rPr lang="cs-CZ" dirty="0"/>
              <a:t>při </a:t>
            </a:r>
            <a:r>
              <a:rPr lang="cs-CZ" dirty="0" err="1"/>
              <a:t>scanu</a:t>
            </a:r>
            <a:r>
              <a:rPr lang="cs-CZ" dirty="0"/>
              <a:t> mozku</a:t>
            </a:r>
          </a:p>
          <a:p>
            <a:r>
              <a:rPr lang="cs-CZ" dirty="0"/>
              <a:t>Očkování (hlavně děti)</a:t>
            </a:r>
          </a:p>
          <a:p>
            <a:r>
              <a:rPr lang="cs-CZ" dirty="0"/>
              <a:t>Svědění</a:t>
            </a:r>
          </a:p>
          <a:p>
            <a:endParaRPr lang="cs-CZ" dirty="0"/>
          </a:p>
          <a:p>
            <a:r>
              <a:rPr lang="cs-CZ" dirty="0"/>
              <a:t>V </a:t>
            </a:r>
            <a:r>
              <a:rPr lang="cs-CZ" dirty="0" smtClean="0"/>
              <a:t>psychoterapii</a:t>
            </a:r>
            <a:endParaRPr lang="cs-CZ" dirty="0"/>
          </a:p>
          <a:p>
            <a:pPr lvl="1"/>
            <a:r>
              <a:rPr lang="cs-CZ" dirty="0"/>
              <a:t>fobie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40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Bolest</a:t>
            </a:r>
          </a:p>
          <a:p>
            <a:pPr lvl="1"/>
            <a:r>
              <a:rPr lang="cs-CZ" dirty="0" smtClean="0"/>
              <a:t>Afektivní – nepříjemné pocity</a:t>
            </a:r>
          </a:p>
          <a:p>
            <a:pPr lvl="1"/>
            <a:r>
              <a:rPr lang="cs-CZ" dirty="0" smtClean="0"/>
              <a:t>Kognitivní – jak moc o bolesti přemýšlíme</a:t>
            </a:r>
          </a:p>
          <a:p>
            <a:pPr lvl="1"/>
            <a:r>
              <a:rPr lang="cs-CZ" dirty="0" smtClean="0"/>
              <a:t>Napříč studiemi (obvykle case </a:t>
            </a:r>
            <a:r>
              <a:rPr lang="cs-CZ" dirty="0" err="1" smtClean="0"/>
              <a:t>studies</a:t>
            </a:r>
            <a:r>
              <a:rPr lang="cs-CZ" dirty="0" smtClean="0"/>
              <a:t>) se potvrzuje úspěšnost VR, což lze pozorovat i na úrovni aktivit mozku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r>
              <a:rPr lang="cs-CZ" dirty="0" err="1" smtClean="0"/>
              <a:t>SnowWorld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83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20" y="-2"/>
            <a:ext cx="6044391" cy="400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86260"/>
            <a:ext cx="5112568" cy="287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949814" cy="442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symbol pro obsah 4" descr="Výřez obrazovky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3836980"/>
            <a:ext cx="5436096" cy="3013916"/>
          </a:xfrm>
        </p:spPr>
      </p:pic>
    </p:spTree>
    <p:extLst>
      <p:ext uri="{BB962C8B-B14F-4D97-AF65-F5344CB8AC3E}">
        <p14:creationId xmlns:p14="http://schemas.microsoft.com/office/powerpoint/2010/main" val="129665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ovlivňuje efektivitu VR:</a:t>
            </a:r>
          </a:p>
          <a:p>
            <a:pPr lvl="1"/>
            <a:r>
              <a:rPr lang="cs-CZ" dirty="0" smtClean="0"/>
              <a:t>Zkušenost </a:t>
            </a:r>
            <a:r>
              <a:rPr lang="cs-CZ" dirty="0"/>
              <a:t>s VR</a:t>
            </a:r>
          </a:p>
          <a:p>
            <a:pPr lvl="1"/>
            <a:r>
              <a:rPr lang="cs-CZ" dirty="0" err="1"/>
              <a:t>Immersion</a:t>
            </a:r>
            <a:r>
              <a:rPr lang="cs-CZ" dirty="0"/>
              <a:t> (</a:t>
            </a:r>
            <a:r>
              <a:rPr lang="cs-CZ" dirty="0" err="1"/>
              <a:t>imersiveness</a:t>
            </a:r>
            <a:r>
              <a:rPr lang="cs-CZ" dirty="0"/>
              <a:t>) – stimulace, kterou VE poskytuje; objektivní míra daná technologií</a:t>
            </a:r>
          </a:p>
          <a:p>
            <a:pPr lvl="1"/>
            <a:r>
              <a:rPr lang="cs-CZ" dirty="0" err="1"/>
              <a:t>Sense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presence – </a:t>
            </a:r>
            <a:r>
              <a:rPr lang="cs-CZ" dirty="0" err="1"/>
              <a:t>illusion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actually</a:t>
            </a:r>
            <a:r>
              <a:rPr lang="cs-CZ" dirty="0"/>
              <a:t> </a:t>
            </a:r>
            <a:r>
              <a:rPr lang="cs-CZ" dirty="0" err="1"/>
              <a:t>being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smtClean="0"/>
              <a:t>VE; subjektivní míra</a:t>
            </a:r>
            <a:endParaRPr lang="cs-CZ" dirty="0"/>
          </a:p>
          <a:p>
            <a:pPr lvl="1"/>
            <a:r>
              <a:rPr lang="cs-CZ" dirty="0"/>
              <a:t>Interakce</a:t>
            </a:r>
          </a:p>
          <a:p>
            <a:pPr lvl="1"/>
            <a:r>
              <a:rPr lang="cs-CZ" dirty="0"/>
              <a:t>Zábava</a:t>
            </a:r>
          </a:p>
          <a:p>
            <a:pPr lvl="1"/>
            <a:r>
              <a:rPr lang="cs-CZ" dirty="0"/>
              <a:t>Osobnostní rysy</a:t>
            </a:r>
          </a:p>
          <a:p>
            <a:pPr lvl="1"/>
            <a:r>
              <a:rPr lang="cs-CZ" dirty="0" err="1"/>
              <a:t>Anxieta</a:t>
            </a:r>
            <a:r>
              <a:rPr lang="cs-CZ" dirty="0"/>
              <a:t> - </a:t>
            </a:r>
            <a:r>
              <a:rPr lang="cs-CZ" dirty="0" err="1"/>
              <a:t>anticipatory</a:t>
            </a:r>
            <a:r>
              <a:rPr lang="cs-CZ" dirty="0"/>
              <a:t> </a:t>
            </a:r>
            <a:r>
              <a:rPr lang="cs-CZ" dirty="0" err="1"/>
              <a:t>anxiety</a:t>
            </a:r>
            <a:r>
              <a:rPr lang="cs-CZ" dirty="0"/>
              <a:t>, </a:t>
            </a:r>
            <a:r>
              <a:rPr lang="cs-CZ" dirty="0" err="1"/>
              <a:t>state</a:t>
            </a:r>
            <a:r>
              <a:rPr lang="cs-CZ" dirty="0"/>
              <a:t> &amp; </a:t>
            </a:r>
            <a:r>
              <a:rPr lang="cs-CZ" dirty="0" err="1"/>
              <a:t>trait</a:t>
            </a:r>
            <a:r>
              <a:rPr lang="cs-CZ" dirty="0"/>
              <a:t> </a:t>
            </a:r>
            <a:r>
              <a:rPr lang="cs-CZ" dirty="0" err="1"/>
              <a:t>anxiety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78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 u chronických bolestí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Chronické bolesti – často spojené s pohybem, což vede k vyhýbání se pohybu</a:t>
            </a:r>
          </a:p>
          <a:p>
            <a:pPr lvl="1"/>
            <a:r>
              <a:rPr lang="cs-CZ" dirty="0" smtClean="0"/>
              <a:t>rehabilitace</a:t>
            </a:r>
          </a:p>
          <a:p>
            <a:pPr lvl="1"/>
            <a:r>
              <a:rPr lang="cs-CZ" dirty="0" smtClean="0"/>
              <a:t>Virtuální procházka s </a:t>
            </a:r>
            <a:r>
              <a:rPr lang="cs-CZ" dirty="0" err="1" smtClean="0"/>
              <a:t>treadmill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Fantomové bolesti po amputaci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361556" cy="280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5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Chronické bolesti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Gromala</a:t>
            </a:r>
            <a:r>
              <a:rPr lang="cs-CZ" dirty="0" smtClean="0"/>
              <a:t> et al. (2015) - </a:t>
            </a:r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Meditative</a:t>
            </a:r>
            <a:r>
              <a:rPr lang="cs-CZ" dirty="0"/>
              <a:t> </a:t>
            </a:r>
            <a:r>
              <a:rPr lang="cs-CZ" dirty="0" err="1" smtClean="0"/>
              <a:t>Walk</a:t>
            </a:r>
            <a:endParaRPr lang="cs-CZ" dirty="0" smtClean="0"/>
          </a:p>
          <a:p>
            <a:r>
              <a:rPr lang="cs-CZ" dirty="0" smtClean="0"/>
              <a:t>Zahrnuje VR, biofeedback</a:t>
            </a:r>
          </a:p>
          <a:p>
            <a:r>
              <a:rPr lang="cs-CZ" dirty="0" smtClean="0"/>
              <a:t>15-20% lidí (USA) trpí chronickými bolestmi (trvající déle než 6 měsíců po skončení léčby)</a:t>
            </a:r>
          </a:p>
          <a:p>
            <a:pPr lvl="1"/>
            <a:r>
              <a:rPr lang="cs-CZ" dirty="0" err="1" smtClean="0"/>
              <a:t>Neurobio</a:t>
            </a:r>
            <a:r>
              <a:rPr lang="cs-CZ" dirty="0" smtClean="0"/>
              <a:t>, psychosociální dimenze – komplexní problém</a:t>
            </a:r>
          </a:p>
          <a:p>
            <a:r>
              <a:rPr lang="cs-CZ" dirty="0" err="1"/>
              <a:t>Mindfulness-based</a:t>
            </a:r>
            <a:r>
              <a:rPr lang="cs-CZ" dirty="0"/>
              <a:t> stress </a:t>
            </a:r>
            <a:r>
              <a:rPr lang="cs-CZ" dirty="0" err="1"/>
              <a:t>reduction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37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Informace o zdraví (a nemocech)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Informace o tom, jak zůstat zdravý, </a:t>
            </a:r>
            <a:r>
              <a:rPr lang="cs-CZ" dirty="0" smtClean="0"/>
              <a:t>o prevenci </a:t>
            </a:r>
            <a:r>
              <a:rPr lang="cs-CZ" dirty="0"/>
              <a:t>a zvládání nemocí</a:t>
            </a:r>
          </a:p>
          <a:p>
            <a:r>
              <a:rPr lang="cs-CZ" dirty="0"/>
              <a:t>Před internetem:</a:t>
            </a:r>
          </a:p>
          <a:p>
            <a:pPr lvl="1"/>
            <a:r>
              <a:rPr lang="cs-CZ" dirty="0"/>
              <a:t>Doktor</a:t>
            </a:r>
          </a:p>
          <a:p>
            <a:pPr lvl="1"/>
            <a:r>
              <a:rPr lang="cs-CZ" dirty="0"/>
              <a:t>Knihy</a:t>
            </a:r>
          </a:p>
          <a:p>
            <a:pPr lvl="1"/>
            <a:r>
              <a:rPr lang="cs-CZ" dirty="0"/>
              <a:t>Noviny, časopisy</a:t>
            </a:r>
          </a:p>
          <a:p>
            <a:pPr lvl="1"/>
            <a:r>
              <a:rPr lang="cs-CZ" dirty="0" smtClean="0"/>
              <a:t>Známí</a:t>
            </a:r>
          </a:p>
          <a:p>
            <a:endParaRPr lang="cs-CZ" dirty="0" smtClean="0"/>
          </a:p>
          <a:p>
            <a:r>
              <a:rPr lang="cs-CZ" dirty="0" smtClean="0"/>
              <a:t>Na internetu: obrovské množství informací</a:t>
            </a:r>
          </a:p>
          <a:p>
            <a:pPr lvl="1"/>
            <a:r>
              <a:rPr lang="cs-CZ" dirty="0" smtClean="0"/>
              <a:t>Plusy a mínusy</a:t>
            </a:r>
            <a:endParaRPr lang="cs-CZ" dirty="0"/>
          </a:p>
          <a:p>
            <a:endParaRPr lang="cs-CZ" dirty="0"/>
          </a:p>
        </p:txBody>
      </p:sp>
      <p:pic>
        <p:nvPicPr>
          <p:cNvPr id="7172" name="Picture 4" descr="https://arashium.files.wordpress.com/2013/04/just-google-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45224"/>
            <a:ext cx="5194970" cy="11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2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Meditative</a:t>
            </a:r>
            <a:r>
              <a:rPr lang="cs-CZ" dirty="0"/>
              <a:t> </a:t>
            </a:r>
            <a:r>
              <a:rPr lang="cs-CZ" dirty="0" err="1"/>
              <a:t>Walk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37486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Procházka lesem</a:t>
            </a:r>
          </a:p>
          <a:p>
            <a:r>
              <a:rPr lang="cs-CZ" dirty="0" smtClean="0"/>
              <a:t>Prostředí reaguje na stav uživatele měřený kožním odporem (měří nabuzení organismu)</a:t>
            </a:r>
          </a:p>
          <a:p>
            <a:r>
              <a:rPr lang="cs-CZ" dirty="0" smtClean="0"/>
              <a:t>S tím, jak se uživatel uklidňuje, zlepšuje se počasí a zvuky z okolí</a:t>
            </a:r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37686"/>
            <a:ext cx="8712967" cy="352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12 minut ve </a:t>
            </a:r>
            <a:r>
              <a:rPr lang="cs-CZ" dirty="0"/>
              <a:t>V</a:t>
            </a:r>
            <a:r>
              <a:rPr lang="cs-CZ" dirty="0" smtClean="0"/>
              <a:t>R</a:t>
            </a:r>
          </a:p>
          <a:p>
            <a:r>
              <a:rPr lang="cs-CZ" dirty="0" smtClean="0"/>
              <a:t>Výsledky: MBSR efektivnější při použití VMW než bez (vyšší redukce bolesti)</a:t>
            </a:r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02837"/>
            <a:ext cx="5449061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Arachnofobie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www.youtube.com/watch?v=aG2nqa_m4bo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3" y="2420888"/>
            <a:ext cx="2760689" cy="2088071"/>
          </a:xfrm>
          <a:prstGeom prst="rect">
            <a:avLst/>
          </a:prstGeo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20888"/>
            <a:ext cx="2705759" cy="2104479"/>
          </a:xfrm>
          <a:prstGeom prst="rect">
            <a:avLst/>
          </a:prstGeom>
        </p:spPr>
      </p:pic>
      <p:pic>
        <p:nvPicPr>
          <p:cNvPr id="9" name="Obrázek 8" descr="Výřez obrazovk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15530"/>
            <a:ext cx="2704039" cy="2115194"/>
          </a:xfrm>
          <a:prstGeom prst="rect">
            <a:avLst/>
          </a:prstGeom>
        </p:spPr>
      </p:pic>
      <p:pic>
        <p:nvPicPr>
          <p:cNvPr id="10" name="Obrázek 9" descr="Výřez obrazovk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25144"/>
            <a:ext cx="2698985" cy="1937052"/>
          </a:xfrm>
          <a:prstGeom prst="rect">
            <a:avLst/>
          </a:prstGeom>
        </p:spPr>
      </p:pic>
      <p:pic>
        <p:nvPicPr>
          <p:cNvPr id="11" name="Obrázek 10" descr="Výřez obrazovk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725144"/>
            <a:ext cx="5116182" cy="193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Sociální fobie</a:t>
            </a:r>
          </a:p>
          <a:p>
            <a:r>
              <a:rPr lang="cs-CZ" dirty="0" smtClean="0"/>
              <a:t>Klaustrofobie</a:t>
            </a:r>
          </a:p>
          <a:p>
            <a:r>
              <a:rPr lang="cs-CZ" dirty="0" smtClean="0"/>
              <a:t>Strach </a:t>
            </a:r>
            <a:r>
              <a:rPr lang="cs-CZ" smtClean="0"/>
              <a:t>z létání</a:t>
            </a:r>
            <a:endParaRPr lang="cs-CZ" dirty="0" smtClean="0"/>
          </a:p>
          <a:p>
            <a:r>
              <a:rPr lang="cs-CZ" dirty="0" smtClean="0"/>
              <a:t>Fobie z výšek</a:t>
            </a:r>
          </a:p>
          <a:p>
            <a:pPr lvl="1"/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www.youtube.com/watch?v=66JreCaEr20</a:t>
            </a: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97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Second </a:t>
            </a:r>
            <a:r>
              <a:rPr lang="cs-CZ" dirty="0" err="1" smtClean="0"/>
              <a:t>Life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Virtuální svět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2289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47625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41" y="1466428"/>
            <a:ext cx="3993059" cy="239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9" y="3860902"/>
            <a:ext cx="3528392" cy="282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4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Second </a:t>
            </a:r>
            <a:r>
              <a:rPr lang="cs-CZ" dirty="0" err="1"/>
              <a:t>Life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/>
          </a:bodyPr>
          <a:lstStyle/>
          <a:p>
            <a:r>
              <a:rPr lang="cs-CZ" dirty="0" smtClean="0"/>
              <a:t>2003, free</a:t>
            </a:r>
          </a:p>
          <a:p>
            <a:r>
              <a:rPr lang="cs-CZ" dirty="0" smtClean="0"/>
              <a:t>Vyhledání míst se zdravotní tématikou</a:t>
            </a:r>
          </a:p>
          <a:p>
            <a:pPr lvl="1"/>
            <a:r>
              <a:rPr lang="cs-CZ" dirty="0" smtClean="0"/>
              <a:t>Vzdělávání a </a:t>
            </a:r>
            <a:r>
              <a:rPr lang="cs-CZ" dirty="0" err="1" smtClean="0"/>
              <a:t>awareness</a:t>
            </a:r>
            <a:r>
              <a:rPr lang="cs-CZ" dirty="0" smtClean="0"/>
              <a:t> – nejčastěji odkazy vedoucí z SL</a:t>
            </a:r>
          </a:p>
          <a:p>
            <a:pPr lvl="1"/>
            <a:r>
              <a:rPr lang="cs-CZ" dirty="0" smtClean="0"/>
              <a:t>Podpora – komunikace se skutečnými doktory, terapeuty… a ostatními pacienty</a:t>
            </a:r>
          </a:p>
          <a:p>
            <a:pPr lvl="1"/>
            <a:r>
              <a:rPr lang="cs-CZ" dirty="0" smtClean="0"/>
              <a:t>Trénink – vzdělávání, třídy, kurzy (za některé kredity v RL)</a:t>
            </a:r>
          </a:p>
          <a:p>
            <a:pPr lvl="1"/>
            <a:r>
              <a:rPr lang="cs-CZ" dirty="0" smtClean="0"/>
              <a:t>Marketing </a:t>
            </a:r>
          </a:p>
          <a:p>
            <a:pPr lvl="1"/>
            <a:r>
              <a:rPr lang="cs-CZ" dirty="0" smtClean="0"/>
              <a:t>Výzkum – pro rekrutování účastníků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2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Education</a:t>
            </a:r>
            <a:r>
              <a:rPr lang="cs-CZ" dirty="0" smtClean="0"/>
              <a:t> a </a:t>
            </a:r>
            <a:r>
              <a:rPr lang="cs-CZ" dirty="0" err="1"/>
              <a:t>awareness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Healthinfo</a:t>
            </a:r>
            <a:r>
              <a:rPr lang="cs-CZ" dirty="0"/>
              <a:t> Island</a:t>
            </a:r>
          </a:p>
          <a:p>
            <a:r>
              <a:rPr lang="en-US" dirty="0"/>
              <a:t>Sexual Health Sim</a:t>
            </a:r>
            <a:r>
              <a:rPr lang="cs-CZ" dirty="0"/>
              <a:t> (</a:t>
            </a:r>
            <a:r>
              <a:rPr lang="en-US" dirty="0"/>
              <a:t>University of Plymouth</a:t>
            </a:r>
            <a:r>
              <a:rPr lang="cs-CZ" dirty="0"/>
              <a:t>)</a:t>
            </a:r>
          </a:p>
          <a:p>
            <a:r>
              <a:rPr lang="cs-CZ" dirty="0"/>
              <a:t>CDC Island (</a:t>
            </a:r>
            <a:r>
              <a:rPr lang="en-US" dirty="0"/>
              <a:t>US Centers for Disease Control and Prevention</a:t>
            </a:r>
            <a:r>
              <a:rPr lang="cs-CZ" dirty="0"/>
              <a:t>)</a:t>
            </a:r>
          </a:p>
          <a:p>
            <a:r>
              <a:rPr lang="en-US" dirty="0"/>
              <a:t>Women’s Health Center at the Ann Myers Medical Center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371089" cy="25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5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85750"/>
            <a:ext cx="72199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Podpora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Transgender</a:t>
            </a:r>
            <a:r>
              <a:rPr lang="cs-CZ" dirty="0"/>
              <a:t> </a:t>
            </a:r>
            <a:r>
              <a:rPr lang="cs-CZ" dirty="0" err="1"/>
              <a:t>Resource</a:t>
            </a:r>
            <a:r>
              <a:rPr lang="cs-CZ" dirty="0"/>
              <a:t> </a:t>
            </a:r>
            <a:r>
              <a:rPr lang="cs-CZ" dirty="0" smtClean="0"/>
              <a:t>Center</a:t>
            </a:r>
          </a:p>
          <a:p>
            <a:r>
              <a:rPr lang="en-US" dirty="0"/>
              <a:t>Sexual Health Sim</a:t>
            </a:r>
            <a:r>
              <a:rPr lang="cs-CZ" dirty="0"/>
              <a:t> (</a:t>
            </a:r>
            <a:r>
              <a:rPr lang="en-US" dirty="0"/>
              <a:t>University of Plymouth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4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Trénink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Imperial</a:t>
            </a:r>
            <a:r>
              <a:rPr lang="cs-CZ" dirty="0"/>
              <a:t> </a:t>
            </a:r>
            <a:r>
              <a:rPr lang="cs-CZ" dirty="0" err="1"/>
              <a:t>College</a:t>
            </a:r>
            <a:r>
              <a:rPr lang="cs-CZ" dirty="0"/>
              <a:t> London (</a:t>
            </a:r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Hospital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Simulovaní pacienti, které mají léčit</a:t>
            </a:r>
          </a:p>
          <a:p>
            <a:pPr lvl="1"/>
            <a:r>
              <a:rPr lang="cs-CZ" dirty="0" smtClean="0"/>
              <a:t>Platby za diagnostické testy</a:t>
            </a:r>
          </a:p>
          <a:p>
            <a:pPr lvl="1"/>
            <a:r>
              <a:rPr lang="cs-CZ" dirty="0" smtClean="0"/>
              <a:t>Léčba a následně důsledky léčby</a:t>
            </a:r>
          </a:p>
          <a:p>
            <a:r>
              <a:rPr lang="cs-CZ" dirty="0" smtClean="0"/>
              <a:t>Play2Train – trénink pro </a:t>
            </a:r>
            <a:r>
              <a:rPr lang="cs-CZ" dirty="0" err="1" smtClean="0"/>
              <a:t>emergency</a:t>
            </a:r>
            <a:r>
              <a:rPr lang="cs-CZ" dirty="0" smtClean="0"/>
              <a:t> situace</a:t>
            </a:r>
          </a:p>
          <a:p>
            <a:r>
              <a:rPr lang="en-US" dirty="0"/>
              <a:t>Medical Examiner's Office — Forensic </a:t>
            </a:r>
            <a:r>
              <a:rPr lang="en-US" dirty="0" smtClean="0"/>
              <a:t>Path</a:t>
            </a:r>
            <a:endParaRPr lang="cs-CZ" dirty="0" smtClean="0"/>
          </a:p>
          <a:p>
            <a:pPr lvl="1"/>
            <a:r>
              <a:rPr lang="cs-CZ" dirty="0" smtClean="0"/>
              <a:t>pitvy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94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Stránky s informacemi o zdraví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Obecné</a:t>
            </a:r>
          </a:p>
          <a:p>
            <a:r>
              <a:rPr lang="cs-CZ" dirty="0" smtClean="0"/>
              <a:t>Specifické (konkrétní nemoc)</a:t>
            </a:r>
          </a:p>
          <a:p>
            <a:r>
              <a:rPr lang="cs-CZ" dirty="0" smtClean="0"/>
              <a:t>Interaktivní, diskuzní, skupinové</a:t>
            </a:r>
          </a:p>
          <a:p>
            <a:r>
              <a:rPr lang="cs-CZ" dirty="0" smtClean="0"/>
              <a:t>Odborné (databáze)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06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 smtClean="0"/>
              <a:t>Hallucinations</a:t>
            </a:r>
            <a:endParaRPr lang="cs-CZ" dirty="0" smtClean="0"/>
          </a:p>
          <a:p>
            <a:pPr lvl="1"/>
            <a:r>
              <a:rPr lang="cs-CZ" dirty="0" smtClean="0"/>
              <a:t>Zprostředkování halucinací schizofreniků</a:t>
            </a:r>
          </a:p>
          <a:p>
            <a:pPr lvl="1"/>
            <a:r>
              <a:rPr lang="cs-CZ" dirty="0" smtClean="0"/>
              <a:t>V Second </a:t>
            </a:r>
            <a:r>
              <a:rPr lang="cs-CZ" dirty="0" err="1" smtClean="0"/>
              <a:t>life</a:t>
            </a:r>
            <a:r>
              <a:rPr lang="cs-CZ" dirty="0" smtClean="0"/>
              <a:t> (starší</a:t>
            </a:r>
            <a:r>
              <a:rPr lang="cs-CZ" dirty="0" smtClean="0">
                <a:sym typeface="Wingdings" panose="05000000000000000000" pitchFamily="2" charset="2"/>
              </a:rPr>
              <a:t>)</a:t>
            </a:r>
          </a:p>
          <a:p>
            <a:pPr lvl="2"/>
            <a:r>
              <a:rPr lang="cs-CZ" dirty="0" smtClean="0">
                <a:hlinkClick r:id="rId2"/>
              </a:rPr>
              <a:t>https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www.youtube.com/watch?v=s33Y5nI5Wbc</a:t>
            </a:r>
            <a:endParaRPr lang="cs-CZ" dirty="0" smtClean="0"/>
          </a:p>
          <a:p>
            <a:pPr lvl="1"/>
            <a:r>
              <a:rPr lang="cs-CZ" dirty="0" smtClean="0"/>
              <a:t>VR</a:t>
            </a:r>
          </a:p>
          <a:p>
            <a:pPr lvl="2"/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www.youtube.com/watch?v=aZ2jV8NIeJ4</a:t>
            </a:r>
            <a:endParaRPr lang="cs-CZ" dirty="0" smtClean="0"/>
          </a:p>
          <a:p>
            <a:pPr lvl="2"/>
            <a:endParaRPr lang="cs-CZ" dirty="0"/>
          </a:p>
          <a:p>
            <a:pPr lvl="2"/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52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Telemedicine</a:t>
            </a:r>
            <a:endParaRPr lang="cs-CZ" dirty="0"/>
          </a:p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r>
              <a:rPr lang="cs-CZ" dirty="0" smtClean="0"/>
              <a:t> (mobile-</a:t>
            </a:r>
            <a:r>
              <a:rPr lang="cs-CZ" dirty="0" err="1" smtClean="0"/>
              <a:t>health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Aplikace na zjišťování </a:t>
            </a:r>
            <a:r>
              <a:rPr lang="cs-CZ" dirty="0" err="1" smtClean="0"/>
              <a:t>real-time</a:t>
            </a:r>
            <a:r>
              <a:rPr lang="cs-CZ" dirty="0" smtClean="0"/>
              <a:t> zdravotních informací, jejich vyhodnocení (automaticky vs. posílání odborníkům) a rychlá zpětná vazba</a:t>
            </a:r>
          </a:p>
          <a:p>
            <a:pPr lvl="1"/>
            <a:r>
              <a:rPr lang="cs-CZ" dirty="0" smtClean="0"/>
              <a:t>Další zařízení/doplňky (ale i bez nich)</a:t>
            </a:r>
          </a:p>
          <a:p>
            <a:pPr lvl="1"/>
            <a:r>
              <a:rPr lang="cs-CZ" dirty="0" smtClean="0"/>
              <a:t>Podpora </a:t>
            </a:r>
            <a:r>
              <a:rPr lang="cs-CZ" dirty="0"/>
              <a:t>„správných“ vzorců </a:t>
            </a:r>
            <a:r>
              <a:rPr lang="cs-CZ" dirty="0" smtClean="0"/>
              <a:t>chování, vzdělávání a prevence, včasná intervence, usnadnění a kontrola dodržování léčebných postupů, pro specifická onemocnění vs. obecné  </a:t>
            </a:r>
          </a:p>
          <a:p>
            <a:pPr lvl="1"/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48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endParaRPr lang="cs-CZ" dirty="0"/>
          </a:p>
        </p:txBody>
      </p:sp>
      <p:pic>
        <p:nvPicPr>
          <p:cNvPr id="6" name="Zástupný symbol pro obsah 5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" y="3267279"/>
            <a:ext cx="4642746" cy="3418894"/>
          </a:xfr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118" y="0"/>
            <a:ext cx="4717255" cy="3089246"/>
          </a:xfrm>
          <a:prstGeom prst="rect">
            <a:avLst/>
          </a:prstGeom>
        </p:spPr>
      </p:pic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3931686" cy="2573467"/>
          </a:xfrm>
          <a:prstGeom prst="rect">
            <a:avLst/>
          </a:prstGeom>
        </p:spPr>
      </p:pic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59" y="3253937"/>
            <a:ext cx="2715249" cy="1443823"/>
          </a:xfrm>
          <a:prstGeom prst="rect">
            <a:avLst/>
          </a:prstGeo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46" y="3089246"/>
            <a:ext cx="2492070" cy="3741916"/>
          </a:xfrm>
          <a:prstGeom prst="rect">
            <a:avLst/>
          </a:prstGeom>
        </p:spPr>
      </p:pic>
      <p:pic>
        <p:nvPicPr>
          <p:cNvPr id="2050" name="Picture 2" descr="Výsledek obrázku pro adhd ang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42" y="4697760"/>
            <a:ext cx="380100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06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Obrovský význam zabezpečení údajů a ochrany soukromí</a:t>
            </a:r>
          </a:p>
          <a:p>
            <a:r>
              <a:rPr lang="cs-CZ" dirty="0" smtClean="0"/>
              <a:t>Otázka efektivity jednotlivých aplikací </a:t>
            </a:r>
          </a:p>
          <a:p>
            <a:pPr lvl="1"/>
            <a:r>
              <a:rPr lang="cs-CZ" dirty="0" smtClean="0"/>
              <a:t>Jak velký je efekt na cílové chování?</a:t>
            </a:r>
          </a:p>
          <a:p>
            <a:pPr lvl="1"/>
            <a:r>
              <a:rPr lang="cs-CZ" dirty="0" smtClean="0"/>
              <a:t>Jsou m-</a:t>
            </a:r>
            <a:r>
              <a:rPr lang="cs-CZ" dirty="0" err="1" smtClean="0"/>
              <a:t>health</a:t>
            </a:r>
            <a:r>
              <a:rPr lang="cs-CZ" dirty="0" smtClean="0"/>
              <a:t> </a:t>
            </a:r>
            <a:r>
              <a:rPr lang="cs-CZ" dirty="0" err="1" smtClean="0"/>
              <a:t>apky</a:t>
            </a:r>
            <a:r>
              <a:rPr lang="cs-CZ" dirty="0" smtClean="0"/>
              <a:t> efektivnější než jiné typy intervencí?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Aplikace s dynamickou (interaktivní) zpětnou vazbou účinnější (diety) </a:t>
            </a:r>
          </a:p>
        </p:txBody>
      </p:sp>
    </p:spTree>
    <p:extLst>
      <p:ext uri="{BB962C8B-B14F-4D97-AF65-F5344CB8AC3E}">
        <p14:creationId xmlns:p14="http://schemas.microsoft.com/office/powerpoint/2010/main" val="1005644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Rizikové online komunity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Nejvíce medializované:</a:t>
            </a:r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Sebepoškozování – </a:t>
            </a:r>
            <a:r>
              <a:rPr lang="cs-CZ" altLang="cs-CZ" dirty="0" err="1" smtClean="0"/>
              <a:t>emo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gothic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Poruchy příjmu potravy - pro-</a:t>
            </a:r>
            <a:r>
              <a:rPr lang="cs-CZ" altLang="cs-CZ" dirty="0" err="1" smtClean="0"/>
              <a:t>ana</a:t>
            </a: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Další: komunity podporující násilí, rasismus, extremismus, </a:t>
            </a:r>
            <a:r>
              <a:rPr lang="cs-CZ" altLang="cs-CZ" dirty="0" err="1" smtClean="0"/>
              <a:t>hooligans</a:t>
            </a:r>
            <a:r>
              <a:rPr lang="cs-CZ" altLang="cs-CZ" dirty="0" smtClean="0"/>
              <a:t>, drogové komunity…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6987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Proč jsou tyto komunity rizikové?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133600"/>
            <a:ext cx="7881937" cy="4143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700" dirty="0" smtClean="0">
                <a:solidFill>
                  <a:schemeClr val="accent1">
                    <a:lumMod val="75000"/>
                  </a:schemeClr>
                </a:solidFill>
              </a:rPr>
              <a:t>Potenciální spouštěče rizikového chování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700" dirty="0" smtClean="0"/>
              <a:t>Získání informací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700" dirty="0" smtClean="0"/>
              <a:t>Upevňování již započatého rizikového chování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700" dirty="0" smtClean="0"/>
              <a:t>Postoj k odborné pomoci nebo odborným informacím – často vnímána velmi negativně, zlehčována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700" dirty="0" smtClean="0"/>
              <a:t>Pocit „normálnosti“ jednání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700" dirty="0" smtClean="0"/>
              <a:t>Sociální nákaza</a:t>
            </a:r>
          </a:p>
        </p:txBody>
      </p:sp>
    </p:spTree>
    <p:extLst>
      <p:ext uri="{BB962C8B-B14F-4D97-AF65-F5344CB8AC3E}">
        <p14:creationId xmlns:p14="http://schemas.microsoft.com/office/powerpoint/2010/main" val="31123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Morální panika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846263"/>
            <a:ext cx="7881937" cy="41433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Menšinová skupina ohrožuje hodnoty většinové skupiny – většinová skupina považuje menšinovou za deviantní a nebezpečnou </a:t>
            </a:r>
          </a:p>
          <a:p>
            <a:pPr eaLnBrk="1" hangingPunct="1">
              <a:defRPr/>
            </a:pPr>
            <a:r>
              <a:rPr lang="cs-CZ" altLang="cs-CZ" sz="2800" smtClean="0"/>
              <a:t>Podporováno médii – čím více pozornosti od médií, tím větší pocit, že je daný problém skutečně závažný (a častý) – tím větší pozornost médií…</a:t>
            </a:r>
          </a:p>
          <a:p>
            <a:pPr eaLnBrk="1" hangingPunct="1">
              <a:defRPr/>
            </a:pPr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25232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Negativní obraz v médiích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Zároveň zvyšuje povědomí o těchto stránkách, čímž k nim přitahuje pozornost dalších potenciálních členů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Navíc výrazná tendence ke </a:t>
            </a:r>
            <a:r>
              <a:rPr lang="cs-CZ" altLang="cs-CZ" sz="2800" dirty="0" smtClean="0">
                <a:solidFill>
                  <a:schemeClr val="accent1">
                    <a:lumMod val="75000"/>
                  </a:schemeClr>
                </a:solidFill>
              </a:rPr>
              <a:t>skupinové polarizaci </a:t>
            </a:r>
            <a:r>
              <a:rPr lang="cs-CZ" altLang="cs-CZ" sz="2800" dirty="0" smtClean="0"/>
              <a:t>– skupina se cítí ohrožena útoky zvenčí a semkne se ještě více, potřeba obhajovat se vede k vyostřené formulaci důvodů a motivů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Vzniká tak i </a:t>
            </a:r>
            <a:r>
              <a:rPr lang="cs-CZ" altLang="cs-CZ" sz="2800" dirty="0" smtClean="0">
                <a:solidFill>
                  <a:schemeClr val="accent1">
                    <a:lumMod val="75000"/>
                  </a:schemeClr>
                </a:solidFill>
              </a:rPr>
              <a:t>pocit výlučnosti</a:t>
            </a:r>
            <a:r>
              <a:rPr lang="cs-CZ" altLang="cs-CZ" sz="2800" dirty="0" smtClean="0"/>
              <a:t>, skupina členy vnímána jako určitá elita, která má pravdu – v porovnání s </a:t>
            </a:r>
            <a:r>
              <a:rPr lang="cs-CZ" altLang="cs-CZ" sz="2800" dirty="0" err="1" smtClean="0"/>
              <a:t>mainstreamem</a:t>
            </a:r>
            <a:r>
              <a:rPr lang="cs-CZ" altLang="cs-CZ" sz="28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57742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ED – poruchy příjmu potravy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Mentální anorexie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Úmyslné snižování váhy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Působení sociokulturních a bio faktorů + určitá zranitelnost osobnosti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Zkreslená představa o vlastním těle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Endokrinní porucha – amenorea u žen, ztráta </a:t>
            </a:r>
            <a:r>
              <a:rPr lang="cs-CZ" altLang="cs-CZ" sz="2200" dirty="0" err="1" smtClean="0"/>
              <a:t>sex.zájmu</a:t>
            </a:r>
            <a:r>
              <a:rPr lang="cs-CZ" altLang="cs-CZ" sz="2200" dirty="0" smtClean="0"/>
              <a:t> u mužů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Pokud před pubertou – zastavuje se růst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Mentální bulimie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Opakující se záchvaty přejídání a přehnaná kontrola váhy, která vede k opatřením proti tloustnutí vlivem přijaté potravy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Chorobný strach z tloušťky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Neustálé zabývání se jídlem</a:t>
            </a:r>
          </a:p>
        </p:txBody>
      </p:sp>
    </p:spTree>
    <p:extLst>
      <p:ext uri="{BB962C8B-B14F-4D97-AF65-F5344CB8AC3E}">
        <p14:creationId xmlns:p14="http://schemas.microsoft.com/office/powerpoint/2010/main" val="28667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Prevalence ED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7732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Nejčastěji v pubertě, dívky</a:t>
            </a:r>
          </a:p>
          <a:p>
            <a:pPr eaLnBrk="1" hangingPunct="1">
              <a:defRPr/>
            </a:pPr>
            <a:r>
              <a:rPr lang="cs-CZ" altLang="cs-CZ" sz="2800" dirty="0" smtClean="0"/>
              <a:t>Přehnané diety, nezdravá kontrola tělesné váhy přeskakováním jídel, užíváním laxativ, zvracením – </a:t>
            </a:r>
            <a:r>
              <a:rPr lang="cs-CZ" altLang="cs-CZ" sz="2800" dirty="0" smtClean="0">
                <a:solidFill>
                  <a:schemeClr val="accent1">
                    <a:lumMod val="75000"/>
                  </a:schemeClr>
                </a:solidFill>
              </a:rPr>
              <a:t>identifikována u 57,5 % adolescentních dívek a 32, 8 % adolescentních chlapců </a:t>
            </a:r>
            <a:r>
              <a:rPr lang="cs-CZ" altLang="cs-CZ" sz="2800" dirty="0" smtClean="0"/>
              <a:t>v reprezentativním vzorku (N = 4746) z oblasti měst a předměstí (USA; </a:t>
            </a:r>
            <a:r>
              <a:rPr lang="cs-CZ" altLang="cs-CZ" sz="2800" dirty="0" err="1" smtClean="0"/>
              <a:t>Neumark-Sztainer</a:t>
            </a:r>
            <a:r>
              <a:rPr lang="cs-CZ" altLang="cs-CZ" sz="2800" dirty="0" smtClean="0"/>
              <a:t>, Wall, Story, &amp; </a:t>
            </a:r>
            <a:r>
              <a:rPr lang="cs-CZ" altLang="cs-CZ" sz="2800" dirty="0" err="1" smtClean="0"/>
              <a:t>Perry</a:t>
            </a:r>
            <a:r>
              <a:rPr lang="cs-CZ" altLang="cs-CZ" sz="2800" dirty="0" smtClean="0"/>
              <a:t>, 2003)</a:t>
            </a:r>
          </a:p>
          <a:p>
            <a:pPr eaLnBrk="1" hangingPunct="1"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11868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 o zdraví (a nemocech)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Pozitiva</a:t>
            </a:r>
          </a:p>
          <a:p>
            <a:pPr lvl="1"/>
            <a:r>
              <a:rPr lang="cs-CZ" dirty="0" smtClean="0"/>
              <a:t>Pohodlné</a:t>
            </a:r>
          </a:p>
          <a:p>
            <a:pPr lvl="1"/>
            <a:r>
              <a:rPr lang="cs-CZ" dirty="0" smtClean="0"/>
              <a:t>Můžeme být víc zapojeni do péče o vlastní zdraví</a:t>
            </a:r>
          </a:p>
          <a:p>
            <a:pPr lvl="1"/>
            <a:r>
              <a:rPr lang="cs-CZ" dirty="0" smtClean="0"/>
              <a:t>Pomáhá včas rozpoznat příznaky</a:t>
            </a:r>
          </a:p>
          <a:p>
            <a:pPr lvl="1"/>
            <a:r>
              <a:rPr lang="cs-CZ" dirty="0" smtClean="0"/>
              <a:t>Pomáhá rozpoznat špatnou léčbu (či doktora)</a:t>
            </a:r>
          </a:p>
          <a:p>
            <a:pPr lvl="1"/>
            <a:endParaRPr lang="cs-CZ" dirty="0"/>
          </a:p>
          <a:p>
            <a:r>
              <a:rPr lang="cs-CZ" dirty="0" smtClean="0"/>
              <a:t>Negativa</a:t>
            </a:r>
          </a:p>
          <a:p>
            <a:pPr lvl="1"/>
            <a:r>
              <a:rPr lang="cs-CZ" dirty="0" smtClean="0"/>
              <a:t>Nepřesné, lživé informace </a:t>
            </a:r>
          </a:p>
          <a:p>
            <a:pPr lvl="1"/>
            <a:r>
              <a:rPr lang="cs-CZ" dirty="0" smtClean="0"/>
              <a:t>Desinterpretace</a:t>
            </a:r>
          </a:p>
          <a:p>
            <a:pPr lvl="1"/>
            <a:r>
              <a:rPr lang="cs-CZ" dirty="0" smtClean="0"/>
              <a:t>Otázka soukromí – </a:t>
            </a:r>
            <a:r>
              <a:rPr lang="cs-CZ" dirty="0" err="1" smtClean="0"/>
              <a:t>cookies</a:t>
            </a:r>
            <a:r>
              <a:rPr lang="cs-CZ" dirty="0" smtClean="0"/>
              <a:t>, historie vyhledávání, zdrav. informace jsou citlivé údaje</a:t>
            </a:r>
          </a:p>
          <a:p>
            <a:pPr lvl="1"/>
            <a:r>
              <a:rPr lang="cs-CZ" dirty="0" smtClean="0"/>
              <a:t>Může podkopat důvěru v lékaře</a:t>
            </a:r>
          </a:p>
          <a:p>
            <a:pPr lvl="1"/>
            <a:r>
              <a:rPr lang="cs-CZ" dirty="0" smtClean="0"/>
              <a:t>Může zvýšit úzkost, nejistotu, deprese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68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Stránky podporující ED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Pro-ana/ pro-mia (ana – anorexia, mia – bulimia)</a:t>
            </a:r>
          </a:p>
          <a:p>
            <a:pPr eaLnBrk="1" hangingPunct="1">
              <a:defRPr/>
            </a:pPr>
            <a:r>
              <a:rPr lang="cs-CZ" altLang="cs-CZ" smtClean="0"/>
              <a:t>Stránky podporující a povzbuzující extrémní hubnutí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89363"/>
            <a:ext cx="3554412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5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Obsahy pro-ana stránek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547688" y="1919288"/>
            <a:ext cx="6103937" cy="4143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Častá prohlášení typu – </a:t>
            </a: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cs-CZ" altLang="cs-CZ" sz="2400" dirty="0" err="1" smtClean="0">
                <a:solidFill>
                  <a:schemeClr val="accent1">
                    <a:lumMod val="75000"/>
                  </a:schemeClr>
                </a:solidFill>
              </a:rPr>
              <a:t>ana</a:t>
            </a: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“ je životní styl</a:t>
            </a:r>
            <a:r>
              <a:rPr lang="cs-CZ" altLang="cs-CZ" sz="2400" dirty="0" smtClean="0"/>
              <a:t>, ne nemoc (porucha)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Podrobný popis anorexie a bulimie – aby čtenáři nebyli odhaleni u doktora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Motivační obrázky – </a:t>
            </a:r>
            <a:r>
              <a:rPr lang="cs-CZ" altLang="cs-CZ" sz="2400" dirty="0" err="1" smtClean="0">
                <a:solidFill>
                  <a:schemeClr val="accent1">
                    <a:lumMod val="75000"/>
                  </a:schemeClr>
                </a:solidFill>
              </a:rPr>
              <a:t>thinspiration</a:t>
            </a:r>
            <a:endParaRPr lang="cs-CZ" altLang="cs-CZ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Desatera nebo pravidla, která mají pomoci vydržet nejíst a podporovat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Podpůrné skupiny, diskuze, komentáře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hlinkClick r:id="rId2"/>
              </a:rPr>
              <a:t>http://www.myproana.com</a:t>
            </a:r>
            <a:r>
              <a:rPr lang="cs-CZ" altLang="cs-CZ" dirty="0" smtClean="0">
                <a:hlinkClick r:id="rId2"/>
              </a:rPr>
              <a:t>/</a:t>
            </a:r>
            <a:endParaRPr lang="cs-CZ" altLang="cs-CZ" dirty="0" smtClean="0"/>
          </a:p>
          <a:p>
            <a:pPr>
              <a:lnSpc>
                <a:spcPct val="90000"/>
              </a:lnSpc>
              <a:defRPr/>
            </a:pPr>
            <a:endParaRPr lang="cs-CZ" altLang="cs-CZ" sz="2400" dirty="0" smtClean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916113"/>
            <a:ext cx="2398713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9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Experiment s pro-ana obsahem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(</a:t>
            </a:r>
            <a:r>
              <a:rPr lang="cs-CZ" altLang="cs-CZ" sz="2400" dirty="0" err="1" smtClean="0"/>
              <a:t>Bardone-Cone</a:t>
            </a:r>
            <a:r>
              <a:rPr lang="cs-CZ" altLang="cs-CZ" sz="2400" dirty="0" smtClean="0"/>
              <a:t> &amp; </a:t>
            </a:r>
            <a:r>
              <a:rPr lang="cs-CZ" altLang="cs-CZ" sz="2400" dirty="0" err="1" smtClean="0"/>
              <a:t>Cass</a:t>
            </a:r>
            <a:r>
              <a:rPr lang="cs-CZ" altLang="cs-CZ" sz="2400" dirty="0" smtClean="0"/>
              <a:t>, 2006)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Experiment – studentky (M = 18,7) shlédly buď 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dirty="0" smtClean="0"/>
              <a:t>a) pro-</a:t>
            </a:r>
            <a:r>
              <a:rPr lang="cs-CZ" altLang="cs-CZ" dirty="0" err="1" smtClean="0"/>
              <a:t>ana</a:t>
            </a:r>
            <a:r>
              <a:rPr lang="cs-CZ" altLang="cs-CZ" dirty="0" smtClean="0"/>
              <a:t> stránku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dirty="0" smtClean="0"/>
              <a:t>b) </a:t>
            </a:r>
            <a:r>
              <a:rPr lang="cs-CZ" altLang="cs-CZ" dirty="0" err="1" smtClean="0"/>
              <a:t>fashion</a:t>
            </a:r>
            <a:r>
              <a:rPr lang="cs-CZ" altLang="cs-CZ" dirty="0" smtClean="0"/>
              <a:t> web s nadměrnými velikostmi</a:t>
            </a:r>
            <a:r>
              <a:rPr lang="cs-CZ" altLang="cs-CZ" dirty="0"/>
              <a:t> </a:t>
            </a:r>
            <a:r>
              <a:rPr lang="cs-CZ" altLang="cs-CZ" dirty="0" smtClean="0"/>
              <a:t>modelů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dirty="0" smtClean="0"/>
              <a:t>c) stránku s bytovým designem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U těch, které viděly pro-</a:t>
            </a:r>
            <a:r>
              <a:rPr lang="cs-CZ" altLang="cs-CZ" sz="2400" dirty="0" err="1" smtClean="0">
                <a:solidFill>
                  <a:schemeClr val="accent1">
                    <a:lumMod val="75000"/>
                  </a:schemeClr>
                </a:solidFill>
              </a:rPr>
              <a:t>ana</a:t>
            </a: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, po shlédnutí: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Nižší sebevědomí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Nižší vnímaná atraktivita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Zvýšení negativních pocitů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Zvýšení vnímání vlastní nadváhy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dirty="0" smtClean="0"/>
              <a:t>Studie zatím spíše zkoumají krátkodobé efekty</a:t>
            </a:r>
          </a:p>
        </p:txBody>
      </p:sp>
    </p:spTree>
    <p:extLst>
      <p:ext uri="{BB962C8B-B14F-4D97-AF65-F5344CB8AC3E}">
        <p14:creationId xmlns:p14="http://schemas.microsoft.com/office/powerpoint/2010/main" val="16237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Proti </a:t>
            </a:r>
            <a:r>
              <a:rPr lang="cs-CZ" dirty="0" err="1" smtClean="0"/>
              <a:t>thinspiration</a:t>
            </a:r>
            <a:r>
              <a:rPr lang="cs-CZ" dirty="0" smtClean="0"/>
              <a:t> - </a:t>
            </a:r>
            <a:r>
              <a:rPr lang="cs-CZ" dirty="0" err="1" smtClean="0"/>
              <a:t>thickspiration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Možné sebereflexe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Vyzkoušejte si nějakou z m-</a:t>
            </a:r>
            <a:r>
              <a:rPr lang="cs-CZ" dirty="0" err="1" smtClean="0"/>
              <a:t>health</a:t>
            </a:r>
            <a:r>
              <a:rPr lang="cs-CZ" dirty="0" smtClean="0"/>
              <a:t> aplikací a popište, jaký efekt na vás měla</a:t>
            </a:r>
          </a:p>
          <a:p>
            <a:r>
              <a:rPr lang="cs-CZ" dirty="0" smtClean="0"/>
              <a:t>Najděte si nějakou komunitu poskytující podporu v nemoci a projděte si diskuze</a:t>
            </a:r>
          </a:p>
          <a:p>
            <a:r>
              <a:rPr lang="cs-CZ" dirty="0" smtClean="0"/>
              <a:t>Popovídejte si s </a:t>
            </a:r>
            <a:r>
              <a:rPr lang="cs-CZ" dirty="0" err="1" smtClean="0"/>
              <a:t>chatbotem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22996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Literatura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657225" y="2017713"/>
            <a:ext cx="8486775" cy="484028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endParaRPr lang="cs-CZ" sz="1600" dirty="0" smtClean="0"/>
          </a:p>
          <a:p>
            <a:pPr>
              <a:lnSpc>
                <a:spcPct val="80000"/>
              </a:lnSpc>
            </a:pPr>
            <a:r>
              <a:rPr lang="cs-CZ" sz="1600" dirty="0" err="1"/>
              <a:t>Beard</a:t>
            </a:r>
            <a:r>
              <a:rPr lang="cs-CZ" sz="1600" dirty="0"/>
              <a:t>,  L., Wilson,  K., </a:t>
            </a:r>
            <a:r>
              <a:rPr lang="cs-CZ" sz="1600" dirty="0" err="1"/>
              <a:t>Morra</a:t>
            </a:r>
            <a:r>
              <a:rPr lang="cs-CZ" sz="1600" dirty="0"/>
              <a:t> D., </a:t>
            </a:r>
            <a:r>
              <a:rPr lang="cs-CZ" sz="1600" dirty="0" err="1"/>
              <a:t>Keelan</a:t>
            </a:r>
            <a:r>
              <a:rPr lang="cs-CZ" sz="1600" dirty="0"/>
              <a:t> J. (2009). A </a:t>
            </a:r>
            <a:r>
              <a:rPr lang="cs-CZ" sz="1600" dirty="0" err="1"/>
              <a:t>survey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health-related</a:t>
            </a:r>
            <a:r>
              <a:rPr lang="cs-CZ" sz="1600" dirty="0"/>
              <a:t> </a:t>
            </a:r>
            <a:r>
              <a:rPr lang="cs-CZ" sz="1600" dirty="0" err="1"/>
              <a:t>activities</a:t>
            </a:r>
            <a:r>
              <a:rPr lang="cs-CZ" sz="1600" dirty="0"/>
              <a:t> on second </a:t>
            </a:r>
            <a:r>
              <a:rPr lang="cs-CZ" sz="1600" dirty="0" err="1"/>
              <a:t>life</a:t>
            </a:r>
            <a:r>
              <a:rPr lang="cs-CZ" sz="1600" dirty="0"/>
              <a:t>. J Med Internet Res. 11(2).</a:t>
            </a:r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 err="1"/>
              <a:t>Smahel</a:t>
            </a:r>
            <a:r>
              <a:rPr lang="en-US" sz="1600" dirty="0"/>
              <a:t>, D., Wright, M. F., &amp; </a:t>
            </a:r>
            <a:r>
              <a:rPr lang="en-US" sz="1600" dirty="0" err="1"/>
              <a:t>Cernikova</a:t>
            </a:r>
            <a:r>
              <a:rPr lang="en-US" sz="1600" dirty="0"/>
              <a:t>, M. (2015).</a:t>
            </a:r>
            <a:r>
              <a:rPr lang="en-US" sz="1600" b="1" dirty="0"/>
              <a:t> The impact of digital media on health: Children’s perspectives</a:t>
            </a:r>
            <a:r>
              <a:rPr lang="en-US" sz="1600" dirty="0"/>
              <a:t>. </a:t>
            </a:r>
            <a:r>
              <a:rPr lang="en-US" sz="1600" i="1" dirty="0"/>
              <a:t>International Journal of Public Health, 60</a:t>
            </a:r>
            <a:r>
              <a:rPr lang="en-US" sz="1600" dirty="0"/>
              <a:t>, 131-137. </a:t>
            </a:r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dx.doi.org/10.1007/s00038-015-0649-z</a:t>
            </a:r>
            <a:endParaRPr lang="cs-CZ" sz="1600" smtClean="0"/>
          </a:p>
          <a:p>
            <a:pPr>
              <a:lnSpc>
                <a:spcPct val="80000"/>
              </a:lnSpc>
            </a:pPr>
            <a:endParaRPr lang="cs-CZ" sz="1600" smtClean="0"/>
          </a:p>
          <a:p>
            <a:pPr>
              <a:lnSpc>
                <a:spcPct val="80000"/>
              </a:lnSpc>
            </a:pPr>
            <a:r>
              <a:rPr lang="en-US" sz="1600" dirty="0" err="1" smtClean="0"/>
              <a:t>Crocco</a:t>
            </a:r>
            <a:r>
              <a:rPr lang="en-US" sz="1600" dirty="0"/>
              <a:t>, A. G., </a:t>
            </a:r>
            <a:r>
              <a:rPr lang="en-US" sz="1600" dirty="0" err="1"/>
              <a:t>Villasis-Keever</a:t>
            </a:r>
            <a:r>
              <a:rPr lang="en-US" sz="1600" dirty="0"/>
              <a:t>, M., &amp; </a:t>
            </a:r>
            <a:r>
              <a:rPr lang="en-US" sz="1600" dirty="0" err="1"/>
              <a:t>Jadad</a:t>
            </a:r>
            <a:r>
              <a:rPr lang="en-US" sz="1600" dirty="0"/>
              <a:t>, A. R. (2002). Analysis of cases of harm associated with use of health information on the internet. </a:t>
            </a:r>
            <a:r>
              <a:rPr lang="en-US" sz="1600" i="1" dirty="0"/>
              <a:t>Jama</a:t>
            </a:r>
            <a:r>
              <a:rPr lang="en-US" sz="1600" dirty="0"/>
              <a:t>, </a:t>
            </a:r>
            <a:r>
              <a:rPr lang="en-US" sz="1600" i="1" dirty="0"/>
              <a:t>287</a:t>
            </a:r>
            <a:r>
              <a:rPr lang="en-US" sz="1600" dirty="0"/>
              <a:t>(21), 2869-2871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lnSpc>
                <a:spcPct val="80000"/>
              </a:lnSpc>
            </a:pPr>
            <a:r>
              <a:rPr lang="en-US" sz="1600" dirty="0"/>
              <a:t>Hesse, B. W., Moser, R. P., &amp; Rutten, L. J. (2010). Surveys of physicians and electronic health information. New England Journal of Medicine, 362(9), 859-860.</a:t>
            </a:r>
          </a:p>
          <a:p>
            <a:pPr eaLnBrk="1" hangingPunct="1">
              <a:lnSpc>
                <a:spcPct val="80000"/>
              </a:lnSpc>
            </a:pPr>
            <a:endParaRPr lang="cs-CZ" altLang="cs-CZ" sz="1600" dirty="0" smtClean="0"/>
          </a:p>
          <a:p>
            <a:pPr>
              <a:lnSpc>
                <a:spcPct val="80000"/>
              </a:lnSpc>
            </a:pPr>
            <a:r>
              <a:rPr lang="en-US" sz="1600" dirty="0"/>
              <a:t>Murray, E., Lo, B., Pollack, L., </a:t>
            </a:r>
            <a:r>
              <a:rPr lang="en-US" sz="1600" dirty="0" err="1"/>
              <a:t>Donelan</a:t>
            </a:r>
            <a:r>
              <a:rPr lang="en-US" sz="1600" dirty="0"/>
              <a:t>, K., Catania, J., White, M., ... &amp; Turner, R. (2003). The impact of health information on the internet on the physician-patient relationship: patient perceptions. </a:t>
            </a:r>
            <a:r>
              <a:rPr lang="en-US" sz="1600" i="1" dirty="0"/>
              <a:t>Archives of Internal Medicine</a:t>
            </a:r>
            <a:r>
              <a:rPr lang="en-US" sz="1600" dirty="0"/>
              <a:t>, </a:t>
            </a:r>
            <a:r>
              <a:rPr lang="en-US" sz="1600" i="1" dirty="0"/>
              <a:t>163</a:t>
            </a:r>
            <a:r>
              <a:rPr lang="en-US" sz="1600" dirty="0"/>
              <a:t>(14), 1727-1734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Fox, S., &amp; Duggan, M. (2013). Health online 2013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cs-CZ" sz="1600" dirty="0" err="1" smtClean="0"/>
              <a:t>Pew</a:t>
            </a:r>
            <a:r>
              <a:rPr lang="cs-CZ" sz="1600" dirty="0" smtClean="0"/>
              <a:t> Internet &amp; </a:t>
            </a:r>
            <a:r>
              <a:rPr lang="cs-CZ" sz="1600" dirty="0" err="1" smtClean="0"/>
              <a:t>American</a:t>
            </a:r>
            <a:r>
              <a:rPr lang="cs-CZ" sz="1600" dirty="0" smtClean="0"/>
              <a:t> </a:t>
            </a:r>
            <a:r>
              <a:rPr lang="cs-CZ" sz="1600" dirty="0" err="1" smtClean="0"/>
              <a:t>Life</a:t>
            </a:r>
            <a:r>
              <a:rPr lang="cs-CZ" sz="1600" dirty="0"/>
              <a:t> Project. </a:t>
            </a:r>
            <a:r>
              <a:rPr lang="cs-CZ" sz="1600" dirty="0">
                <a:hlinkClick r:id="rId3"/>
              </a:rPr>
              <a:t>http://</a:t>
            </a:r>
            <a:r>
              <a:rPr lang="cs-CZ" sz="1600" dirty="0" smtClean="0">
                <a:hlinkClick r:id="rId3"/>
              </a:rPr>
              <a:t>pewinternet.org/Reports/2013/Health-online.aspx</a:t>
            </a:r>
            <a:endParaRPr lang="cs-CZ" sz="1600" dirty="0" smtClean="0"/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 err="1"/>
              <a:t>Ziebland</a:t>
            </a:r>
            <a:r>
              <a:rPr lang="en-US" sz="1600" dirty="0"/>
              <a:t>, S., </a:t>
            </a:r>
            <a:r>
              <a:rPr lang="en-US" sz="1600" dirty="0" err="1"/>
              <a:t>Lavie-Ajayi</a:t>
            </a:r>
            <a:r>
              <a:rPr lang="en-US" sz="1600" dirty="0"/>
              <a:t>, M., &amp; Lucius-</a:t>
            </a:r>
            <a:r>
              <a:rPr lang="en-US" sz="1600" dirty="0" err="1"/>
              <a:t>Hoene</a:t>
            </a:r>
            <a:r>
              <a:rPr lang="en-US" sz="1600" dirty="0"/>
              <a:t>, G. (2014). The role of the Internet for people with chronic pain: examples from the </a:t>
            </a:r>
            <a:r>
              <a:rPr lang="en-US" sz="1600" dirty="0" err="1"/>
              <a:t>DIPEx</a:t>
            </a:r>
            <a:r>
              <a:rPr lang="en-US" sz="1600" dirty="0"/>
              <a:t> International Project. </a:t>
            </a:r>
            <a:r>
              <a:rPr lang="en-US" sz="1600" i="1" dirty="0"/>
              <a:t>British Journal of Pain</a:t>
            </a:r>
            <a:r>
              <a:rPr lang="en-US" sz="1600" dirty="0"/>
              <a:t>, 2049463714555438.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Paul, M., and </a:t>
            </a:r>
            <a:r>
              <a:rPr lang="en-US" sz="1600" dirty="0" err="1"/>
              <a:t>Dredze</a:t>
            </a:r>
            <a:r>
              <a:rPr lang="en-US" sz="1600" dirty="0"/>
              <a:t>, M. 2011. A model for mining public health topics from twitter. Technical report, Johns Hopkins University. </a:t>
            </a:r>
          </a:p>
          <a:p>
            <a:pPr>
              <a:lnSpc>
                <a:spcPct val="80000"/>
              </a:lnSpc>
            </a:pPr>
            <a:endParaRPr lang="cs-CZ" sz="1600" dirty="0" smtClean="0"/>
          </a:p>
          <a:p>
            <a:pPr>
              <a:lnSpc>
                <a:spcPct val="80000"/>
              </a:lnSpc>
            </a:pPr>
            <a:r>
              <a:rPr lang="en-US" sz="1600" dirty="0"/>
              <a:t>Vance, K., Howe, W., &amp; </a:t>
            </a:r>
            <a:r>
              <a:rPr lang="en-US" sz="1600" dirty="0" err="1"/>
              <a:t>Dellavalle</a:t>
            </a:r>
            <a:r>
              <a:rPr lang="en-US" sz="1600" dirty="0"/>
              <a:t>, R. P. (2009). Social internet sites as a source of public health information. </a:t>
            </a:r>
            <a:r>
              <a:rPr lang="en-US" sz="1600" i="1" dirty="0"/>
              <a:t>Dermatologic Clinics, 27, </a:t>
            </a:r>
            <a:r>
              <a:rPr lang="en-US" sz="1600" dirty="0"/>
              <a:t>133-136. </a:t>
            </a:r>
            <a:endParaRPr lang="cs-CZ" sz="1600" dirty="0" smtClean="0"/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cs-CZ" sz="1600" dirty="0" err="1"/>
              <a:t>Keefe</a:t>
            </a:r>
            <a:r>
              <a:rPr lang="cs-CZ" sz="1600" dirty="0"/>
              <a:t>, F. J., </a:t>
            </a:r>
            <a:r>
              <a:rPr lang="cs-CZ" sz="1600" dirty="0" err="1"/>
              <a:t>Huling</a:t>
            </a:r>
            <a:r>
              <a:rPr lang="cs-CZ" sz="1600" dirty="0"/>
              <a:t>, D. A., </a:t>
            </a:r>
            <a:r>
              <a:rPr lang="cs-CZ" sz="1600" dirty="0" err="1"/>
              <a:t>Coggins</a:t>
            </a:r>
            <a:r>
              <a:rPr lang="cs-CZ" sz="1600" dirty="0"/>
              <a:t>, M. J., </a:t>
            </a:r>
            <a:r>
              <a:rPr lang="cs-CZ" sz="1600" dirty="0" err="1"/>
              <a:t>Keefe</a:t>
            </a:r>
            <a:r>
              <a:rPr lang="cs-CZ" sz="1600" dirty="0"/>
              <a:t>, D. F., </a:t>
            </a:r>
            <a:r>
              <a:rPr lang="cs-CZ" sz="1600" dirty="0" err="1"/>
              <a:t>Rosenthal</a:t>
            </a:r>
            <a:r>
              <a:rPr lang="cs-CZ" sz="1600" dirty="0"/>
              <a:t>, M. Z., </a:t>
            </a:r>
            <a:r>
              <a:rPr lang="cs-CZ" sz="1600" dirty="0" err="1"/>
              <a:t>Herr</a:t>
            </a:r>
            <a:r>
              <a:rPr lang="cs-CZ" sz="1600" dirty="0"/>
              <a:t>, N. R., &amp; Hoffman, H. G. (2012). </a:t>
            </a:r>
            <a:r>
              <a:rPr lang="cs-CZ" sz="1600" dirty="0" err="1"/>
              <a:t>Virtual</a:t>
            </a:r>
            <a:r>
              <a:rPr lang="cs-CZ" sz="1600" dirty="0"/>
              <a:t> reality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persistent</a:t>
            </a:r>
            <a:r>
              <a:rPr lang="cs-CZ" sz="1600" dirty="0"/>
              <a:t> </a:t>
            </a:r>
            <a:r>
              <a:rPr lang="cs-CZ" sz="1600" dirty="0" err="1"/>
              <a:t>pain</a:t>
            </a:r>
            <a:r>
              <a:rPr lang="cs-CZ" sz="1600" dirty="0"/>
              <a:t>: a </a:t>
            </a:r>
            <a:r>
              <a:rPr lang="cs-CZ" sz="1600" dirty="0" err="1"/>
              <a:t>new</a:t>
            </a:r>
            <a:r>
              <a:rPr lang="cs-CZ" sz="1600" dirty="0"/>
              <a:t> </a:t>
            </a:r>
            <a:r>
              <a:rPr lang="cs-CZ" sz="1600" dirty="0" err="1"/>
              <a:t>direction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behavioral</a:t>
            </a:r>
            <a:r>
              <a:rPr lang="cs-CZ" sz="1600" dirty="0"/>
              <a:t> </a:t>
            </a:r>
            <a:r>
              <a:rPr lang="cs-CZ" sz="1600" dirty="0" err="1"/>
              <a:t>pain</a:t>
            </a:r>
            <a:r>
              <a:rPr lang="cs-CZ" sz="1600" dirty="0"/>
              <a:t> management. </a:t>
            </a:r>
            <a:r>
              <a:rPr lang="cs-CZ" sz="1600" i="1" dirty="0"/>
              <a:t>PAIN®</a:t>
            </a:r>
            <a:r>
              <a:rPr lang="cs-CZ" sz="1600" dirty="0"/>
              <a:t>, </a:t>
            </a:r>
            <a:r>
              <a:rPr lang="cs-CZ" sz="1600" i="1" dirty="0"/>
              <a:t>153</a:t>
            </a:r>
            <a:r>
              <a:rPr lang="cs-CZ" sz="1600" dirty="0"/>
              <a:t>(11), 2163-2166</a:t>
            </a:r>
            <a:r>
              <a:rPr lang="cs-CZ" sz="1600" dirty="0" smtClean="0"/>
              <a:t>.</a:t>
            </a:r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 err="1"/>
              <a:t>Gromala</a:t>
            </a:r>
            <a:r>
              <a:rPr lang="en-US" sz="1600" dirty="0"/>
              <a:t>, D., Tong, X., Choo, A., </a:t>
            </a:r>
            <a:r>
              <a:rPr lang="en-US" sz="1600" dirty="0" err="1"/>
              <a:t>Karamnejad</a:t>
            </a:r>
            <a:r>
              <a:rPr lang="en-US" sz="1600" dirty="0"/>
              <a:t>, M., &amp; Shaw, C. D. (2015, April). The Virtual Meditative Walk: Virtual Reality Therapy for Chronic Pain Management. In </a:t>
            </a:r>
            <a:r>
              <a:rPr lang="en-US" sz="1600" i="1" dirty="0"/>
              <a:t>Proceedings of the 33rd Annual ACM Conference on Human Factors in Computing Systems</a:t>
            </a:r>
            <a:r>
              <a:rPr lang="en-US" sz="1600" dirty="0"/>
              <a:t> (pp. 521-524). ACM.</a:t>
            </a:r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 smtClean="0"/>
          </a:p>
        </p:txBody>
      </p:sp>
      <p:pic>
        <p:nvPicPr>
          <p:cNvPr id="62468" name="Picture 4" descr="inovace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15" y="116632"/>
            <a:ext cx="1872585" cy="5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Kvalita informací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Lživé</a:t>
            </a:r>
          </a:p>
          <a:p>
            <a:r>
              <a:rPr lang="cs-CZ" dirty="0" err="1" smtClean="0"/>
              <a:t>Misintepretované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r>
              <a:rPr lang="cs-CZ" dirty="0" smtClean="0"/>
              <a:t>Obtížné rozpoznání a měření</a:t>
            </a:r>
          </a:p>
          <a:p>
            <a:endParaRPr lang="cs-CZ" dirty="0" smtClean="0"/>
          </a:p>
          <a:p>
            <a:r>
              <a:rPr lang="cs-CZ" dirty="0"/>
              <a:t>Murray et al. (2003)</a:t>
            </a:r>
          </a:p>
          <a:p>
            <a:pPr lvl="1"/>
            <a:r>
              <a:rPr lang="cs-CZ" dirty="0"/>
              <a:t>35% si o sobě myslí, že dokáže dobře rozeznat důvěryhodné informace </a:t>
            </a:r>
            <a:r>
              <a:rPr lang="cs-CZ" dirty="0" smtClean="0"/>
              <a:t>na internetu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476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Kvalita informací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Př. Informace o vakcínách</a:t>
            </a:r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0363"/>
            <a:ext cx="4039164" cy="2724530"/>
          </a:xfrm>
          <a:prstGeom prst="rect">
            <a:avLst/>
          </a:prstGeom>
        </p:spPr>
      </p:pic>
      <p:pic>
        <p:nvPicPr>
          <p:cNvPr id="5" name="Picture 4" descr="Výsledek obrázku pro pro vacci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08138"/>
            <a:ext cx="3554154" cy="266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ýsledek obrázku pro anti vacc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64518"/>
            <a:ext cx="2304256" cy="220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10" y="3232103"/>
            <a:ext cx="2969150" cy="3641651"/>
          </a:xfrm>
          <a:prstGeom prst="rect">
            <a:avLst/>
          </a:prstGeom>
        </p:spPr>
      </p:pic>
      <p:pic>
        <p:nvPicPr>
          <p:cNvPr id="5122" name="Picture 2" descr="Výsledek obrázku pro pro vacci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164905" cy="105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90" y="2921494"/>
            <a:ext cx="1222267" cy="122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17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dopady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Crocco</a:t>
            </a:r>
            <a:r>
              <a:rPr lang="en-US" dirty="0" smtClean="0"/>
              <a:t>, </a:t>
            </a:r>
            <a:r>
              <a:rPr lang="en-US" dirty="0" err="1"/>
              <a:t>Villasis-Keever</a:t>
            </a:r>
            <a:r>
              <a:rPr lang="en-US" dirty="0"/>
              <a:t> </a:t>
            </a:r>
            <a:r>
              <a:rPr lang="en-US" dirty="0" err="1" smtClean="0"/>
              <a:t>Jadad</a:t>
            </a:r>
            <a:r>
              <a:rPr lang="en-US" dirty="0" smtClean="0"/>
              <a:t> (</a:t>
            </a:r>
            <a:r>
              <a:rPr lang="en-US" dirty="0"/>
              <a:t>2002</a:t>
            </a:r>
            <a:r>
              <a:rPr lang="en-US" dirty="0" smtClean="0"/>
              <a:t>)</a:t>
            </a:r>
            <a:r>
              <a:rPr lang="cs-CZ" dirty="0" smtClean="0"/>
              <a:t> – </a:t>
            </a:r>
            <a:r>
              <a:rPr lang="cs-CZ" dirty="0" err="1" smtClean="0"/>
              <a:t>review</a:t>
            </a:r>
            <a:r>
              <a:rPr lang="cs-CZ" dirty="0" smtClean="0"/>
              <a:t>, případy, kdy zdravotní informace z internetu vedly k poškození</a:t>
            </a:r>
          </a:p>
          <a:p>
            <a:pPr lvl="1"/>
            <a:r>
              <a:rPr lang="cs-CZ" dirty="0" smtClean="0"/>
              <a:t>Poškození – fyzické, emoční, finanční</a:t>
            </a:r>
          </a:p>
          <a:p>
            <a:pPr lvl="1"/>
            <a:r>
              <a:rPr lang="cs-CZ" dirty="0" smtClean="0"/>
              <a:t>1512 abstraktů -&gt; 186 článků -&gt; 3 relevantní články </a:t>
            </a:r>
          </a:p>
          <a:p>
            <a:pPr lvl="2"/>
            <a:r>
              <a:rPr lang="cs-CZ" dirty="0" smtClean="0"/>
              <a:t>2x emoční </a:t>
            </a:r>
            <a:r>
              <a:rPr lang="cs-CZ" dirty="0" err="1" smtClean="0"/>
              <a:t>distres</a:t>
            </a:r>
            <a:r>
              <a:rPr lang="cs-CZ" dirty="0" smtClean="0"/>
              <a:t> </a:t>
            </a:r>
          </a:p>
          <a:p>
            <a:pPr lvl="2"/>
            <a:r>
              <a:rPr lang="cs-CZ" dirty="0" smtClean="0"/>
              <a:t>2x fyzické poškození: otrava psů, smrt pacienta s rakovinou, který se snažil sám léčit</a:t>
            </a:r>
          </a:p>
          <a:p>
            <a:pPr lvl="1"/>
            <a:endParaRPr lang="cs-CZ" dirty="0"/>
          </a:p>
          <a:p>
            <a:r>
              <a:rPr lang="cs-CZ" dirty="0" smtClean="0"/>
              <a:t>Zdá se, že takových není mnoho, ale..</a:t>
            </a:r>
          </a:p>
          <a:p>
            <a:pPr marL="742950" lvl="2" indent="-342900">
              <a:buClr>
                <a:schemeClr val="accent1"/>
              </a:buClr>
              <a:buSzPct val="75000"/>
              <a:buFont typeface="Wingdings" pitchFamily="2" charset="2"/>
              <a:buChar char=""/>
            </a:pPr>
            <a:r>
              <a:rPr lang="cs-CZ" dirty="0" err="1" smtClean="0"/>
              <a:t>Nereportované</a:t>
            </a:r>
            <a:r>
              <a:rPr lang="cs-CZ" dirty="0" smtClean="0"/>
              <a:t> </a:t>
            </a:r>
            <a:r>
              <a:rPr lang="cs-CZ" dirty="0"/>
              <a:t>případy</a:t>
            </a:r>
            <a:r>
              <a:rPr lang="cs-CZ" dirty="0" smtClean="0"/>
              <a:t>…</a:t>
            </a:r>
          </a:p>
          <a:p>
            <a:pPr marL="742950" lvl="2" indent="-342900">
              <a:buClr>
                <a:schemeClr val="accent1"/>
              </a:buClr>
              <a:buSzPct val="75000"/>
              <a:buFont typeface="Wingdings" pitchFamily="2" charset="2"/>
              <a:buChar char=""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86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Pew</a:t>
            </a:r>
            <a:r>
              <a:rPr lang="cs-CZ" dirty="0" smtClean="0"/>
              <a:t> Internet &amp; </a:t>
            </a:r>
            <a:r>
              <a:rPr lang="cs-CZ" dirty="0" err="1" smtClean="0"/>
              <a:t>American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Project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2013, 3 014 respondentů (18+)</a:t>
            </a:r>
          </a:p>
          <a:p>
            <a:r>
              <a:rPr lang="cs-CZ" dirty="0" smtClean="0"/>
              <a:t>72% (uživatelé </a:t>
            </a:r>
            <a:r>
              <a:rPr lang="cs-CZ" dirty="0" err="1" smtClean="0"/>
              <a:t>netu</a:t>
            </a:r>
            <a:r>
              <a:rPr lang="cs-CZ" dirty="0" smtClean="0"/>
              <a:t>) za poslední rok hledalo nějaké informace o zdraví</a:t>
            </a:r>
          </a:p>
          <a:p>
            <a:pPr lvl="1"/>
            <a:r>
              <a:rPr lang="cs-CZ" dirty="0" smtClean="0"/>
              <a:t>39% kvůli sobě</a:t>
            </a:r>
          </a:p>
          <a:p>
            <a:pPr lvl="1"/>
            <a:r>
              <a:rPr lang="cs-CZ" dirty="0" smtClean="0"/>
              <a:t>39% kvůli někomu jinému</a:t>
            </a:r>
          </a:p>
          <a:p>
            <a:pPr lvl="1"/>
            <a:r>
              <a:rPr lang="cs-CZ" dirty="0" smtClean="0"/>
              <a:t>15% obě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16% hledalo někoho jiného se stejnou diagnózou pro výměnu zkušeností</a:t>
            </a:r>
          </a:p>
          <a:p>
            <a:pPr lvl="1"/>
            <a:endParaRPr lang="cs-CZ" dirty="0"/>
          </a:p>
          <a:p>
            <a:r>
              <a:rPr lang="cs-CZ" altLang="cs-CZ" dirty="0"/>
              <a:t>Častěji ženy, častěji mladší, vzdělanější, s vyšším </a:t>
            </a:r>
            <a:r>
              <a:rPr lang="cs-CZ" altLang="cs-CZ" dirty="0" smtClean="0"/>
              <a:t>SES a </a:t>
            </a:r>
            <a:r>
              <a:rPr lang="cs-CZ" altLang="cs-CZ" dirty="0"/>
              <a:t>vyšší mírou používání internetu</a:t>
            </a:r>
          </a:p>
          <a:p>
            <a:endParaRPr lang="cs-CZ" alt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871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TM01790490[[fn=Decatur]]</Template>
  <TotalTime>4759</TotalTime>
  <Words>1830</Words>
  <Application>Microsoft Office PowerPoint</Application>
  <PresentationFormat>Předvádění na obrazovce (4:3)</PresentationFormat>
  <Paragraphs>341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1" baseType="lpstr">
      <vt:lpstr>Arial</vt:lpstr>
      <vt:lpstr>Bodoni MT Condensed</vt:lpstr>
      <vt:lpstr>Courier New</vt:lpstr>
      <vt:lpstr>Franklin Gothic Book</vt:lpstr>
      <vt:lpstr>Wingdings</vt:lpstr>
      <vt:lpstr>Decatur</vt:lpstr>
      <vt:lpstr>Zdraví a internet</vt:lpstr>
      <vt:lpstr>Zdraví a internet/technologie</vt:lpstr>
      <vt:lpstr>Informace o zdraví (a nemocech)</vt:lpstr>
      <vt:lpstr>Stránky s informacemi o zdraví</vt:lpstr>
      <vt:lpstr>Informace o zdraví (a nemocech)</vt:lpstr>
      <vt:lpstr>Kvalita informací</vt:lpstr>
      <vt:lpstr>Kvalita informací</vt:lpstr>
      <vt:lpstr>Negativní dopady</vt:lpstr>
      <vt:lpstr>Pew Internet &amp; American Life Project</vt:lpstr>
      <vt:lpstr>Prezentace aplikace PowerPoint</vt:lpstr>
      <vt:lpstr>Prezentace aplikace PowerPoint</vt:lpstr>
      <vt:lpstr>Prezentace aplikace PowerPoint</vt:lpstr>
      <vt:lpstr>Patient empowerment</vt:lpstr>
      <vt:lpstr>Vztah doktor-pacient</vt:lpstr>
      <vt:lpstr>Prezentace aplikace PowerPoint</vt:lpstr>
      <vt:lpstr>Vyhledávání informací o zdraví</vt:lpstr>
      <vt:lpstr>Online support groups</vt:lpstr>
      <vt:lpstr>Online poradenství</vt:lpstr>
      <vt:lpstr>Fyzické dopady</vt:lpstr>
      <vt:lpstr>Prezentace aplikace PowerPoint</vt:lpstr>
      <vt:lpstr>Co s tím?</vt:lpstr>
      <vt:lpstr>Virtuální realita</vt:lpstr>
      <vt:lpstr>Virtuální realita</vt:lpstr>
      <vt:lpstr>Prezentace aplikace PowerPoint</vt:lpstr>
      <vt:lpstr>Virtuální realita</vt:lpstr>
      <vt:lpstr>Prezentace aplikace PowerPoint</vt:lpstr>
      <vt:lpstr>Virtuální realita</vt:lpstr>
      <vt:lpstr>VR u chronických bolestí</vt:lpstr>
      <vt:lpstr>Chronické bolesti</vt:lpstr>
      <vt:lpstr>Virtual Meditative Walk</vt:lpstr>
      <vt:lpstr>Prezentace aplikace PowerPoint</vt:lpstr>
      <vt:lpstr>Arachnofobie</vt:lpstr>
      <vt:lpstr>Prezentace aplikace PowerPoint</vt:lpstr>
      <vt:lpstr>Second Life</vt:lpstr>
      <vt:lpstr>Second Life</vt:lpstr>
      <vt:lpstr>Education a awareness</vt:lpstr>
      <vt:lpstr>Prezentace aplikace PowerPoint</vt:lpstr>
      <vt:lpstr>Podpora</vt:lpstr>
      <vt:lpstr>Trénink</vt:lpstr>
      <vt:lpstr>Prezentace aplikace PowerPoint</vt:lpstr>
      <vt:lpstr>M-health</vt:lpstr>
      <vt:lpstr>M-health</vt:lpstr>
      <vt:lpstr>M-health</vt:lpstr>
      <vt:lpstr>Rizikové online komunity</vt:lpstr>
      <vt:lpstr>Proč jsou tyto komunity rizikové?</vt:lpstr>
      <vt:lpstr>Morální panika</vt:lpstr>
      <vt:lpstr>Negativní obraz v médiích</vt:lpstr>
      <vt:lpstr>ED – poruchy příjmu potravy</vt:lpstr>
      <vt:lpstr>Prevalence ED</vt:lpstr>
      <vt:lpstr>Stránky podporující ED</vt:lpstr>
      <vt:lpstr>Obsahy pro-ana stránek</vt:lpstr>
      <vt:lpstr>Experiment s pro-ana obsahem</vt:lpstr>
      <vt:lpstr>Prezentace aplikace PowerPoint</vt:lpstr>
      <vt:lpstr>Možné sebereflexe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</dc:creator>
  <cp:lastModifiedBy>Lenka Dědková</cp:lastModifiedBy>
  <cp:revision>484</cp:revision>
  <dcterms:created xsi:type="dcterms:W3CDTF">2011-11-30T12:23:10Z</dcterms:created>
  <dcterms:modified xsi:type="dcterms:W3CDTF">2017-11-29T14:10:44Z</dcterms:modified>
</cp:coreProperties>
</file>