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8"/>
  </p:notesMasterIdLst>
  <p:handoutMasterIdLst>
    <p:handoutMasterId r:id="rId39"/>
  </p:handoutMasterIdLst>
  <p:sldIdLst>
    <p:sldId id="256" r:id="rId2"/>
    <p:sldId id="461" r:id="rId3"/>
    <p:sldId id="460" r:id="rId4"/>
    <p:sldId id="480" r:id="rId5"/>
    <p:sldId id="435" r:id="rId6"/>
    <p:sldId id="462" r:id="rId7"/>
    <p:sldId id="440" r:id="rId8"/>
    <p:sldId id="441" r:id="rId9"/>
    <p:sldId id="442" r:id="rId10"/>
    <p:sldId id="450" r:id="rId11"/>
    <p:sldId id="448" r:id="rId12"/>
    <p:sldId id="449" r:id="rId13"/>
    <p:sldId id="447" r:id="rId14"/>
    <p:sldId id="454" r:id="rId15"/>
    <p:sldId id="464" r:id="rId16"/>
    <p:sldId id="463" r:id="rId17"/>
    <p:sldId id="465" r:id="rId18"/>
    <p:sldId id="482" r:id="rId19"/>
    <p:sldId id="466" r:id="rId20"/>
    <p:sldId id="479" r:id="rId21"/>
    <p:sldId id="298" r:id="rId22"/>
    <p:sldId id="456" r:id="rId23"/>
    <p:sldId id="392" r:id="rId24"/>
    <p:sldId id="457" r:id="rId25"/>
    <p:sldId id="483" r:id="rId26"/>
    <p:sldId id="427" r:id="rId27"/>
    <p:sldId id="380" r:id="rId28"/>
    <p:sldId id="484" r:id="rId29"/>
    <p:sldId id="472" r:id="rId30"/>
    <p:sldId id="473" r:id="rId31"/>
    <p:sldId id="474" r:id="rId32"/>
    <p:sldId id="471" r:id="rId33"/>
    <p:sldId id="485" r:id="rId34"/>
    <p:sldId id="477" r:id="rId35"/>
    <p:sldId id="478" r:id="rId36"/>
    <p:sldId id="257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6942" autoAdjust="0"/>
  </p:normalViewPr>
  <p:slideViewPr>
    <p:cSldViewPr>
      <p:cViewPr varScale="1">
        <p:scale>
          <a:sx n="98" d="100"/>
          <a:sy n="98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16–24 let</c:v>
                </c:pt>
                <c:pt idx="1">
                  <c:v>25–34 let</c:v>
                </c:pt>
                <c:pt idx="2">
                  <c:v>35–44 let</c:v>
                </c:pt>
                <c:pt idx="3">
                  <c:v>45–54 let</c:v>
                </c:pt>
                <c:pt idx="4">
                  <c:v>55–64 let</c:v>
                </c:pt>
                <c:pt idx="5">
                  <c:v>65+</c:v>
                </c:pt>
              </c:strCache>
            </c:strRef>
          </c:cat>
          <c:val>
            <c:numRef>
              <c:f>List1!$B$2:$B$7</c:f>
              <c:numCache>
                <c:formatCode>#\ ##0.0__</c:formatCode>
                <c:ptCount val="6"/>
                <c:pt idx="0">
                  <c:v>95.902413068348096</c:v>
                </c:pt>
                <c:pt idx="1">
                  <c:v>93.440144695707389</c:v>
                </c:pt>
                <c:pt idx="2">
                  <c:v>92.041492711702602</c:v>
                </c:pt>
                <c:pt idx="3">
                  <c:v>83.383418211742452</c:v>
                </c:pt>
                <c:pt idx="4">
                  <c:v>64.024376336736594</c:v>
                </c:pt>
                <c:pt idx="5">
                  <c:v>28.352023721151269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B-4A10-9B3D-313084819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50412928"/>
        <c:axId val="50451584"/>
      </c:barChart>
      <c:catAx>
        <c:axId val="504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451584"/>
        <c:crosses val="autoZero"/>
        <c:auto val="1"/>
        <c:lblAlgn val="ctr"/>
        <c:lblOffset val="100"/>
        <c:noMultiLvlLbl val="0"/>
      </c:catAx>
      <c:valAx>
        <c:axId val="50451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_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412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9C107D-0FB3-4F35-ABE4-241D8EA0CB0E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DE8D75-AF02-4D40-87BA-880F0DBE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3501CB-07A5-4084-96BE-26DA03A8E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1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9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4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736AD-E8C5-4C81-80B4-820FB9050896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ECDBF-7A2B-4E49-AF4E-AD78B8197C6D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D44C-3F64-4714-9E9E-B3C3439C89EE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D038B-A5E8-4D79-9C30-45BD4976F78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7DAB-A994-4083-9FB5-1695549BDE56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FDF8-1A23-4A02-B454-B1C2473BE980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DCBBC-A3B0-4FFD-BB02-70397A72779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4BD3-82AA-473C-9ECB-0D862A43F207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AE02-1CF9-4E22-A157-F8597B0953F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76C71-4E02-4373-9123-E68274553006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2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9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23180875/letak_jednotlivci.pdf/f499cc8b-8215-4fac-a33c-b1fc067dccd2?version=1.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e.ac.uk/media@lse/research/EUKidsOnline/Home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780928"/>
            <a:ext cx="72008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800" dirty="0" smtClean="0"/>
              <a:t>Rizika a příležitosti internetu - úvod</a:t>
            </a:r>
            <a:endParaRPr lang="en-US" altLang="cs-CZ" sz="4800" dirty="0" smtClean="0">
              <a:cs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266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Lenka </a:t>
            </a:r>
            <a:r>
              <a:rPr lang="cs-CZ" altLang="cs-CZ" sz="1800" dirty="0"/>
              <a:t>Dědková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/>
              <a:t>ZUR 387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2017</a:t>
            </a: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rizik - EUKO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060848"/>
            <a:ext cx="7643192" cy="3456236"/>
          </a:xfrm>
        </p:spPr>
        <p:txBody>
          <a:bodyPr>
            <a:normAutofit/>
          </a:bodyPr>
          <a:lstStyle/>
          <a:p>
            <a:r>
              <a:rPr lang="cs-CZ" sz="2400" dirty="0"/>
              <a:t>Negativní nebo pozitivní zkušenosti jsou důsledkem interakce mezi motivacemi chování a rolí </a:t>
            </a:r>
            <a:r>
              <a:rPr lang="cs-CZ" sz="2400" dirty="0" smtClean="0"/>
              <a:t>(dítěte)</a:t>
            </a:r>
            <a:endParaRPr lang="cs-CZ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248472" cy="32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8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2848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  <p:sp>
        <p:nvSpPr>
          <p:cNvPr id="93190" name="AutoShape 6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411413" y="5229225"/>
            <a:ext cx="2089150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1691358" y="3861048"/>
            <a:ext cx="2520280" cy="84534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EUKO II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83394" y="4518025"/>
            <a:ext cx="2464869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83393" y="5229225"/>
            <a:ext cx="2464869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948264" y="4518025"/>
            <a:ext cx="2016350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0104"/>
              </p:ext>
            </p:extLst>
          </p:nvPr>
        </p:nvGraphicFramePr>
        <p:xfrm>
          <a:off x="22920" y="68096"/>
          <a:ext cx="9036496" cy="6408368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Context </a:t>
                      </a:r>
                      <a:r>
                        <a:rPr lang="en-US" sz="1200" dirty="0">
                          <a:effectLst/>
                        </a:rPr>
                        <a:t>of development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Communication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</a:t>
                      </a:r>
                      <a:r>
                        <a:rPr lang="en-US" sz="1100" kern="1200" dirty="0">
                          <a:effectLst/>
                        </a:rPr>
                        <a:t>- Peers &amp; friendship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Vulgar </a:t>
                      </a:r>
                      <a:r>
                        <a:rPr lang="en-US" sz="1100" dirty="0">
                          <a:effectLst/>
                        </a:rPr>
                        <a:t>content shared with peers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Viruses automatically sending spam emails or viruses to friends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Hate</a:t>
                      </a:r>
                      <a:r>
                        <a:rPr lang="en-US" sz="1100" dirty="0">
                          <a:effectLst/>
                        </a:rPr>
                        <a:t>, vulgar and nasty messages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by peers or strangers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Creating fake SNS profile about somebody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Exclusion from a group in games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killed or cursed in games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Hacked SNS or game profile by peers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- </a:t>
                      </a:r>
                      <a:r>
                        <a:rPr lang="cs-CZ" sz="1100" kern="1200" dirty="0" smtClean="0">
                          <a:effectLst/>
                        </a:rPr>
                        <a:t>Ro</a:t>
                      </a:r>
                      <a:r>
                        <a:rPr lang="en-US" sz="1100" kern="1200" dirty="0" smtClean="0">
                          <a:effectLst/>
                        </a:rPr>
                        <a:t>mantic relationships</a:t>
                      </a:r>
                      <a:endParaRPr lang="cs-CZ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Advertisements for dating sites (including sexual or vulgar content)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fake romantic relationships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sexual pictures of previous partner as “revenge”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attractive pictures to attract peers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online strangers for dating purposes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Relationships - </a:t>
                      </a:r>
                      <a:endParaRPr lang="cs-CZ" sz="110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Parents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Seeing inappropriate content without parents’ permission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Parent-child conflicts because of the Internet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force child to be offline because of addiction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 rude or vulgar comments about parents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School 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Untrue information from the Internet used for school assignments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School problems because of technology (i.e., viruses, slow internet)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Offensive comments about  teachers or creating fake profiles of teachers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problems after being online too much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33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Sexuality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Commercials with sexual content (Youtube, games, web, pop-ups, e-mail)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Pornographic material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Sexual pictures or videos on the web (Ask, Chatroulette)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Watching live pornography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Viruses put pornography on computers or SNS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 communication, requests,  and comments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with sexual content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Intentional publishing of sexual pictures to attract peers in order to get likes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Shared revenge porn or virtual sex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1945"/>
              </p:ext>
            </p:extLst>
          </p:nvPr>
        </p:nvGraphicFramePr>
        <p:xfrm>
          <a:off x="22920" y="68096"/>
          <a:ext cx="9036496" cy="5953192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7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Context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of development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Communication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7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Identity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Pop-ups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 webpages asking for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Viruses automatically sending e-mails, or posting stuff or messages on Facebook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Stolen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sharing virtual identity (e-mail, SNS profile, avatar)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Hacked or hijacked account and posting untrue or private information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Pretending to be someone else (e.g., celebrities, known people, not existing people)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Lying about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personal data (e.g., address, phone number, photos, etc.) or too many private details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Requests for personal information from strangers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Meeting online strangers offline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Health &amp; well-being (included addiction)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Overuse or addiction problems, including headaches, reduced eating, reduced sleeping, losing friends, eye problems 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Seeing pro-anorexia web sites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Preoccupation by nasty/sexual videos or gaming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Emotional problems after bullying or bothering contact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Losing contact with reality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4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Morality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content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Illegal activities, like downloading programs, movies, and music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Videos with violence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Finding untrue or false information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Commercials telling you to buy, download, or win something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Vulgar, nasty, hate websites, images, videos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messages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illegal materials (e.g., programs, movies, music) in P2P networks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Fake e-mails telling you that you can win something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 e-mails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4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je dobré si uvědomovat…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(Když uvažujeme o (online) rizicích nebo když o nich čteme)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Vývojová perspektiva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jsou děti? </a:t>
            </a:r>
          </a:p>
          <a:p>
            <a:r>
              <a:rPr lang="cs-CZ" dirty="0"/>
              <a:t>(Kdo jsou dospělí</a:t>
            </a:r>
            <a:r>
              <a:rPr lang="cs-CZ" dirty="0" smtClean="0"/>
              <a:t>?)</a:t>
            </a:r>
          </a:p>
          <a:p>
            <a:endParaRPr lang="cs-CZ" dirty="0"/>
          </a:p>
          <a:p>
            <a:r>
              <a:rPr lang="cs-CZ" dirty="0" smtClean="0"/>
              <a:t>Vývojová psychologie: různá vývojová období v lidském životě, různé vývojové úkoly, různé činnosti, aktivity, hodnoty</a:t>
            </a:r>
          </a:p>
          <a:p>
            <a:pPr lvl="1"/>
            <a:r>
              <a:rPr lang="cs-CZ" dirty="0" smtClean="0"/>
              <a:t>Lidé se (většinou) chovají v souladu se svým vývojovým obdobím</a:t>
            </a:r>
          </a:p>
          <a:p>
            <a:pPr lvl="1"/>
            <a:r>
              <a:rPr lang="cs-CZ" dirty="0" smtClean="0"/>
              <a:t>Pro výzkum online rizik: </a:t>
            </a:r>
          </a:p>
          <a:p>
            <a:pPr lvl="1"/>
            <a:r>
              <a:rPr lang="cs-CZ" dirty="0" smtClean="0"/>
              <a:t>Často se setkáváme s označením „dítě“ pro 0-18let; přičemž v každém vývojovém období probíhá něco jiného a pro každé vývojové období jsou rizikové jiné aktivity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8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„Technická“ perspektiva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Rychlý </a:t>
            </a:r>
            <a:r>
              <a:rPr lang="cs-CZ" dirty="0"/>
              <a:t>vývoj technologií vs. pomalé sociální vědy</a:t>
            </a:r>
          </a:p>
          <a:p>
            <a:endParaRPr lang="cs-CZ" dirty="0"/>
          </a:p>
          <a:p>
            <a:r>
              <a:rPr lang="cs-CZ" dirty="0" smtClean="0"/>
              <a:t>Jak měřit internet?</a:t>
            </a:r>
          </a:p>
          <a:p>
            <a:pPr lvl="1"/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348159" cy="2443460"/>
          </a:xfrm>
          <a:prstGeom prst="rect">
            <a:avLst/>
          </a:prstGeom>
        </p:spPr>
      </p:pic>
      <p:pic>
        <p:nvPicPr>
          <p:cNvPr id="1028" name="Picture 4" descr="Výsledek obrázku pro always 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8872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„Technická“ perspektiva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nutné „měřit internet“? Je rozdíl mezi SMS a zprávou prostřednictvím messengeru? Je rozdíl mezi sledováním filmu na </a:t>
            </a:r>
            <a:r>
              <a:rPr lang="cs-CZ" dirty="0" err="1" smtClean="0"/>
              <a:t>streamu</a:t>
            </a:r>
            <a:r>
              <a:rPr lang="cs-CZ" dirty="0" smtClean="0"/>
              <a:t> nebo v televizi? </a:t>
            </a:r>
          </a:p>
          <a:p>
            <a:endParaRPr lang="cs-CZ" dirty="0"/>
          </a:p>
          <a:p>
            <a:r>
              <a:rPr lang="cs-CZ" dirty="0" smtClean="0"/>
              <a:t>Rozlišují tyto věci samotní uživatelé? </a:t>
            </a:r>
          </a:p>
          <a:p>
            <a:endParaRPr lang="cs-CZ" dirty="0" smtClean="0"/>
          </a:p>
          <a:p>
            <a:r>
              <a:rPr lang="cs-CZ" dirty="0"/>
              <a:t>Používají lidé stejné médium stejným způsobem?</a:t>
            </a:r>
          </a:p>
          <a:p>
            <a:pPr lvl="1"/>
            <a:r>
              <a:rPr lang="cs-CZ" dirty="0" err="1"/>
              <a:t>Users</a:t>
            </a:r>
            <a:r>
              <a:rPr lang="cs-CZ" dirty="0"/>
              <a:t> &amp; </a:t>
            </a:r>
            <a:r>
              <a:rPr lang="cs-CZ" dirty="0" err="1"/>
              <a:t>gratification</a:t>
            </a:r>
            <a:r>
              <a:rPr lang="cs-CZ" dirty="0"/>
              <a:t> perspektiva</a:t>
            </a:r>
          </a:p>
          <a:p>
            <a:endParaRPr lang="cs-CZ" dirty="0"/>
          </a:p>
          <a:p>
            <a:r>
              <a:rPr lang="cs-CZ" dirty="0" smtClean="0">
                <a:sym typeface="Wingdings" panose="05000000000000000000" pitchFamily="2" charset="2"/>
              </a:rPr>
              <a:t> posun od zkoumání média ke zkoumání smyslu (obsahu) aktivit vykonávaných prostřednictvím médií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 v reportech: </a:t>
            </a:r>
            <a:br>
              <a:rPr lang="cs-CZ" dirty="0" smtClean="0"/>
            </a:br>
            <a:r>
              <a:rPr lang="cs-CZ" dirty="0" smtClean="0"/>
              <a:t>online populace ≠ obecná populace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% jednotlivců v ČR používajících internet alespoň 1 týdne (ČSÚ, 2016)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653212"/>
              </p:ext>
            </p:extLst>
          </p:nvPr>
        </p:nvGraphicFramePr>
        <p:xfrm>
          <a:off x="1331640" y="2981765"/>
          <a:ext cx="6192688" cy="351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8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 dnešní hodina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jsou online rizika</a:t>
            </a:r>
          </a:p>
          <a:p>
            <a:r>
              <a:rPr lang="cs-CZ" dirty="0" smtClean="0"/>
              <a:t>Meta poznámky k online rizikům</a:t>
            </a:r>
          </a:p>
          <a:p>
            <a:r>
              <a:rPr lang="cs-CZ" dirty="0" smtClean="0"/>
              <a:t>Co nás v online rizicích typicky zajímá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0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81294" y="551723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www.czso.cz/documents/10180/23180875/letak_jednotlivci.pdf/f499cc8b-8215-4fac-a33c-b1fc067dccd2?version=1.1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4163006" cy="6373114"/>
          </a:xfrm>
          <a:prstGeom prst="rect">
            <a:avLst/>
          </a:prstGeom>
        </p:spPr>
      </p:pic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318982" cy="2562782"/>
          </a:xfrm>
        </p:spPr>
      </p:pic>
    </p:spTree>
    <p:extLst>
      <p:ext uri="{BB962C8B-B14F-4D97-AF65-F5344CB8AC3E}">
        <p14:creationId xmlns:p14="http://schemas.microsoft.com/office/powerpoint/2010/main" val="1658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1216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Pojetí online rizik: jak (ne)chápat „riziko“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16832"/>
            <a:ext cx="8082160" cy="4184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Online riziko: </a:t>
            </a:r>
            <a:r>
              <a:rPr lang="cs-CZ" altLang="cs-CZ" sz="1300" dirty="0" smtClean="0"/>
              <a:t>v digitálním prostoru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Příbuzné termíny: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smtClean="0"/>
              <a:t>rizikové chování: </a:t>
            </a:r>
            <a:r>
              <a:rPr lang="cs-CZ" altLang="cs-CZ" sz="1300" dirty="0" smtClean="0"/>
              <a:t>nežádoucí fenomén ohrožující zdraví, pozitivní vývoj, před kterým je potřeba chránit (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 &amp; 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, 1977)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smtClean="0"/>
              <a:t>problémové chování: </a:t>
            </a:r>
            <a:r>
              <a:rPr lang="cs-CZ" altLang="cs-CZ" sz="1300" dirty="0" smtClean="0"/>
              <a:t>porušení uzákoněných a sociálních norem, které doprovázeno sankcemi (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 &amp; 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, 1977)</a:t>
            </a:r>
            <a:endParaRPr lang="en-US" altLang="cs-CZ" sz="13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smtClean="0"/>
              <a:t>a</a:t>
            </a:r>
            <a:r>
              <a:rPr lang="en-US" altLang="cs-CZ" sz="1900" dirty="0" err="1" smtClean="0"/>
              <a:t>ntisoci</a:t>
            </a:r>
            <a:r>
              <a:rPr lang="cs-CZ" altLang="cs-CZ" sz="1900" dirty="0" err="1" smtClean="0"/>
              <a:t>ální</a:t>
            </a:r>
            <a:r>
              <a:rPr lang="cs-CZ" altLang="cs-CZ" sz="1900" dirty="0" smtClean="0"/>
              <a:t> chování: </a:t>
            </a:r>
            <a:r>
              <a:rPr lang="cs-CZ" altLang="cs-CZ" sz="1300" dirty="0" smtClean="0"/>
              <a:t>vývojově dysfunkční chování (delikvence, agrese, vandalismus) (Beranová, Ježek, &amp; Širůček, 2011)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1900" dirty="0" err="1" smtClean="0"/>
              <a:t>Riskuj</a:t>
            </a:r>
            <a:r>
              <a:rPr lang="cs-CZ" altLang="cs-CZ" sz="1900" dirty="0" err="1" smtClean="0"/>
              <a:t>ící</a:t>
            </a:r>
            <a:r>
              <a:rPr lang="cs-CZ" altLang="cs-CZ" sz="1900" dirty="0" smtClean="0"/>
              <a:t> chování - „risk-</a:t>
            </a:r>
            <a:r>
              <a:rPr lang="cs-CZ" altLang="cs-CZ" sz="1900" dirty="0" err="1" smtClean="0"/>
              <a:t>taking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behavior</a:t>
            </a:r>
            <a:r>
              <a:rPr lang="cs-CZ" altLang="cs-CZ" sz="1900" dirty="0" smtClean="0"/>
              <a:t>“: </a:t>
            </a:r>
            <a:r>
              <a:rPr lang="cs-CZ" altLang="cs-CZ" sz="1300" dirty="0" smtClean="0"/>
              <a:t>účast na takovém chování, které může mít neblahé důsledky a které současně může přinášet nějaké zisky (</a:t>
            </a:r>
            <a:r>
              <a:rPr lang="cs-CZ" altLang="cs-CZ" sz="1300" dirty="0" err="1" smtClean="0"/>
              <a:t>Gullone</a:t>
            </a:r>
            <a:r>
              <a:rPr lang="cs-CZ" altLang="cs-CZ" sz="1300" dirty="0" smtClean="0"/>
              <a:t> &amp; More, 2000)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Riziko a újma </a:t>
            </a:r>
            <a:endParaRPr lang="cs-CZ" altLang="cs-CZ" sz="2800" dirty="0">
              <a:solidFill>
                <a:srgbClr val="C00000"/>
              </a:solidFill>
            </a:endParaRPr>
          </a:p>
          <a:p>
            <a:pPr lvl="1"/>
            <a:r>
              <a:rPr lang="cs-CZ" altLang="cs-CZ" sz="1800" dirty="0" smtClean="0">
                <a:solidFill>
                  <a:srgbClr val="C00000"/>
                </a:solidFill>
              </a:rPr>
              <a:t>Co je rizikové?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7753"/>
            <a:ext cx="7620000" cy="4063257"/>
          </a:xfrm>
          <a:prstGeom prst="rect">
            <a:avLst/>
          </a:prstGeom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640"/>
            <a:ext cx="7313612" cy="1143000"/>
          </a:xfrm>
        </p:spPr>
        <p:txBody>
          <a:bodyPr/>
          <a:lstStyle/>
          <a:p>
            <a:r>
              <a:rPr lang="cs-CZ" dirty="0"/>
              <a:t>Riziko x újma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2263" y="6308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EUKO II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84663" y="3933825"/>
            <a:ext cx="4391025" cy="136842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/>
              <a:t>Setkání s možným rizikem ještě</a:t>
            </a:r>
          </a:p>
          <a:p>
            <a:pPr algn="ctr"/>
            <a:r>
              <a:rPr lang="cs-CZ" sz="2400"/>
              <a:t> neznamená faktickou újmu</a:t>
            </a:r>
          </a:p>
        </p:txBody>
      </p:sp>
    </p:spTree>
    <p:extLst>
      <p:ext uri="{BB962C8B-B14F-4D97-AF65-F5344CB8AC3E}">
        <p14:creationId xmlns:p14="http://schemas.microsoft.com/office/powerpoint/2010/main" val="26913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EUKO II </a:t>
            </a:r>
            <a:r>
              <a:rPr lang="cs-CZ" altLang="cs-CZ" sz="2000" dirty="0" smtClean="0"/>
              <a:t>(</a:t>
            </a:r>
            <a:r>
              <a:rPr lang="cs-CZ" altLang="cs-CZ" sz="2000" dirty="0" smtClean="0">
                <a:hlinkClick r:id="rId2"/>
              </a:rPr>
              <a:t>http://www.lse.ac.uk/</a:t>
            </a:r>
            <a:r>
              <a:rPr lang="cs-CZ" altLang="cs-CZ" sz="2000" dirty="0" err="1" smtClean="0">
                <a:hlinkClick r:id="rId2"/>
              </a:rPr>
              <a:t>media@lse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research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EUKidsOnline</a:t>
            </a:r>
            <a:r>
              <a:rPr lang="cs-CZ" altLang="cs-CZ" sz="2000" dirty="0" smtClean="0">
                <a:hlinkClick r:id="rId2"/>
              </a:rPr>
              <a:t>/Home.aspx</a:t>
            </a:r>
            <a:r>
              <a:rPr lang="cs-CZ" altLang="cs-CZ" sz="2000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Cíl: vytvořit výzkum zaměřený na děti a kontext, srovnatelný napříč státy, zabývající se zkušenostmi dětí s online riziky</a:t>
            </a:r>
          </a:p>
          <a:p>
            <a:pPr eaLnBrk="1" hangingPunct="1"/>
            <a:r>
              <a:rPr lang="cs-CZ" altLang="cs-CZ" sz="2800" dirty="0" err="1" smtClean="0"/>
              <a:t>ftf</a:t>
            </a:r>
            <a:r>
              <a:rPr lang="cs-CZ" altLang="cs-CZ" sz="2800" dirty="0" smtClean="0"/>
              <a:t> šetření dětí (9-16 let) používajících internet a jejich rodičů ve 25 zemích</a:t>
            </a:r>
          </a:p>
          <a:p>
            <a:pPr eaLnBrk="1" hangingPunct="1"/>
            <a:r>
              <a:rPr lang="cs-CZ" altLang="cs-CZ" sz="2800" dirty="0" smtClean="0"/>
              <a:t>25 142 dětí plus jejich rodiče, 2010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Riziko, újma a….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1844824"/>
            <a:ext cx="6563072" cy="4632176"/>
          </a:xfrm>
        </p:spPr>
        <p:txBody>
          <a:bodyPr/>
          <a:lstStyle/>
          <a:p>
            <a:r>
              <a:rPr lang="cs-CZ" dirty="0" smtClean="0"/>
              <a:t>Co nás na rizicích zajímá?</a:t>
            </a:r>
          </a:p>
          <a:p>
            <a:endParaRPr lang="cs-CZ" dirty="0"/>
          </a:p>
          <a:p>
            <a:pPr lvl="1"/>
            <a:r>
              <a:rPr lang="cs-CZ" dirty="0" smtClean="0"/>
              <a:t>Ti, kteří se s nimi setkávají x ti, kteří ne  (KDO, ZA JAKÝCH OKOLNOSTÍ?)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Ti, kteří po setkání s rizikem zažívají újmu x ti, kteří ne (PROČ?)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K čemu setkání s rizikem (a újmou) vede? (S JAKÝMI DOPADY?)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48" y="2492896"/>
            <a:ext cx="194421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Predispozice</a:t>
            </a:r>
          </a:p>
          <a:p>
            <a:r>
              <a:rPr lang="cs-CZ" dirty="0" smtClean="0"/>
              <a:t>- Osobnostní </a:t>
            </a:r>
          </a:p>
          <a:p>
            <a:r>
              <a:rPr lang="cs-CZ" dirty="0" smtClean="0"/>
              <a:t>- Situační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48" y="357301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Nezdolnost</a:t>
            </a:r>
          </a:p>
          <a:p>
            <a:r>
              <a:rPr lang="cs-CZ" dirty="0" smtClean="0"/>
              <a:t>Zvládání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48" y="458112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Dopady</a:t>
            </a:r>
          </a:p>
        </p:txBody>
      </p:sp>
    </p:spTree>
    <p:extLst>
      <p:ext uri="{BB962C8B-B14F-4D97-AF65-F5344CB8AC3E}">
        <p14:creationId xmlns:p14="http://schemas.microsoft.com/office/powerpoint/2010/main" val="25574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Keywords</a:t>
            </a:r>
            <a:r>
              <a:rPr lang="cs-CZ" dirty="0" smtClean="0"/>
              <a:t> v aj (pro vaše seminárky)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48" y="2492896"/>
            <a:ext cx="194421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Predispozice</a:t>
            </a:r>
          </a:p>
          <a:p>
            <a:r>
              <a:rPr lang="cs-CZ" dirty="0" smtClean="0"/>
              <a:t>- Osobnostní </a:t>
            </a:r>
          </a:p>
          <a:p>
            <a:r>
              <a:rPr lang="cs-CZ" dirty="0" smtClean="0"/>
              <a:t>- Situační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48" y="357301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Nezdolnost</a:t>
            </a:r>
          </a:p>
          <a:p>
            <a:r>
              <a:rPr lang="cs-CZ" dirty="0" smtClean="0"/>
              <a:t>Zvládání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48" y="458112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Dopady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71800" y="1628800"/>
            <a:ext cx="316835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Personal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characteristics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Predictors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predispositions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Situational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context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71800" y="3284984"/>
            <a:ext cx="316835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Protective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factors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Risk </a:t>
            </a:r>
            <a:r>
              <a:rPr lang="cs-CZ" dirty="0" err="1" smtClean="0">
                <a:solidFill>
                  <a:schemeClr val="tx1"/>
                </a:solidFill>
              </a:rPr>
              <a:t>factors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Resilience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71800" y="4941168"/>
            <a:ext cx="316835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Consequences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Harmful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experiences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Benefits</a:t>
            </a:r>
            <a:endParaRPr lang="cs-CZ" dirty="0" smtClean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>
            <a:stCxn id="4" idx="3"/>
            <a:endCxn id="7" idx="1"/>
          </p:cNvCxnSpPr>
          <p:nvPr/>
        </p:nvCxnSpPr>
        <p:spPr>
          <a:xfrm flipV="1">
            <a:off x="1950864" y="2348880"/>
            <a:ext cx="820936" cy="612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3"/>
            <a:endCxn id="8" idx="1"/>
          </p:cNvCxnSpPr>
          <p:nvPr/>
        </p:nvCxnSpPr>
        <p:spPr>
          <a:xfrm>
            <a:off x="1950864" y="4005064"/>
            <a:ext cx="8209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6" idx="3"/>
            <a:endCxn id="9" idx="1"/>
          </p:cNvCxnSpPr>
          <p:nvPr/>
        </p:nvCxnSpPr>
        <p:spPr>
          <a:xfrm>
            <a:off x="1950864" y="4869160"/>
            <a:ext cx="82093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188913"/>
            <a:ext cx="8086353" cy="935831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Jaké faktory ovlivňují výskyt online rizik?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8325"/>
            <a:ext cx="70802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5"/>
          <p:cNvSpPr txBox="1">
            <a:spLocks noChangeArrowheads="1"/>
          </p:cNvSpPr>
          <p:nvPr/>
        </p:nvSpPr>
        <p:spPr bwMode="auto">
          <a:xfrm>
            <a:off x="179388" y="6311900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Zdroj: </a:t>
            </a:r>
            <a:r>
              <a:rPr lang="en-GB" altLang="cs-CZ" sz="1800" i="1"/>
              <a:t>Risks and safety on the internet: The perspective of European children</a:t>
            </a:r>
            <a:r>
              <a:rPr lang="cs-CZ" altLang="cs-CZ" sz="180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350"/>
            <a:ext cx="8388424" cy="92075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Vztah mezi online riziky a používáním internetu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cs typeface="Arial" charset="0"/>
              </a:rPr>
              <a:t>112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695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138"/>
            <a:ext cx="4695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ovéPole 8"/>
          <p:cNvSpPr txBox="1">
            <a:spLocks noChangeArrowheads="1"/>
          </p:cNvSpPr>
          <p:nvPr/>
        </p:nvSpPr>
        <p:spPr bwMode="auto">
          <a:xfrm>
            <a:off x="179388" y="6410325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/>
              <a:t>Risks </a:t>
            </a:r>
            <a:r>
              <a:rPr lang="en-GB" altLang="cs-CZ" sz="1800" i="1" dirty="0"/>
              <a:t>and safety on the internet: The perspective of European children</a:t>
            </a:r>
            <a:r>
              <a:rPr lang="cs-CZ" altLang="cs-CZ" sz="1800" dirty="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rizika v obecném povědomí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chápána jako něco</a:t>
            </a:r>
          </a:p>
          <a:p>
            <a:pPr lvl="1"/>
            <a:r>
              <a:rPr lang="cs-CZ" dirty="0"/>
              <a:t>Co </a:t>
            </a:r>
            <a:r>
              <a:rPr lang="cs-CZ" dirty="0" smtClean="0"/>
              <a:t>je nové </a:t>
            </a:r>
          </a:p>
          <a:p>
            <a:pPr lvl="1"/>
            <a:r>
              <a:rPr lang="cs-CZ" dirty="0" smtClean="0"/>
              <a:t>Co se objevilo se v důsledku nových médií </a:t>
            </a:r>
            <a:endParaRPr lang="cs-CZ" dirty="0"/>
          </a:p>
          <a:p>
            <a:pPr lvl="1"/>
            <a:r>
              <a:rPr lang="cs-CZ" dirty="0"/>
              <a:t>Co vede k nežádoucím negativním dopadům</a:t>
            </a:r>
          </a:p>
          <a:p>
            <a:pPr lvl="1"/>
            <a:r>
              <a:rPr lang="cs-CZ" dirty="0"/>
              <a:t>Čemu je potřeba zabránit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1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„nová rizika“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tak?</a:t>
            </a:r>
          </a:p>
          <a:p>
            <a:r>
              <a:rPr lang="cs-CZ" dirty="0"/>
              <a:t>	</a:t>
            </a:r>
            <a:r>
              <a:rPr lang="cs-CZ" dirty="0" smtClean="0"/>
              <a:t>šikana</a:t>
            </a:r>
          </a:p>
          <a:p>
            <a:r>
              <a:rPr lang="cs-CZ" dirty="0"/>
              <a:t>	</a:t>
            </a:r>
            <a:r>
              <a:rPr lang="cs-CZ" dirty="0" smtClean="0"/>
              <a:t>agresivita</a:t>
            </a:r>
          </a:p>
          <a:p>
            <a:r>
              <a:rPr lang="cs-CZ" dirty="0"/>
              <a:t>	</a:t>
            </a:r>
            <a:r>
              <a:rPr lang="cs-CZ" dirty="0" smtClean="0"/>
              <a:t>interakce s neznámými lidmi</a:t>
            </a:r>
          </a:p>
          <a:p>
            <a:r>
              <a:rPr lang="cs-CZ" dirty="0"/>
              <a:t>	</a:t>
            </a:r>
            <a:r>
              <a:rPr lang="cs-CZ" dirty="0" smtClean="0"/>
              <a:t>hry</a:t>
            </a:r>
          </a:p>
          <a:p>
            <a:r>
              <a:rPr lang="cs-CZ" dirty="0"/>
              <a:t>	</a:t>
            </a:r>
            <a:r>
              <a:rPr lang="cs-CZ" dirty="0" smtClean="0"/>
              <a:t>násilí</a:t>
            </a:r>
          </a:p>
          <a:p>
            <a:r>
              <a:rPr lang="cs-CZ" dirty="0"/>
              <a:t>	</a:t>
            </a:r>
            <a:r>
              <a:rPr lang="cs-CZ" dirty="0" smtClean="0"/>
              <a:t>…?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6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jsou rizika spojená s novými médii?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vám v hlavě vyskočí jako první?</a:t>
            </a:r>
          </a:p>
          <a:p>
            <a:endParaRPr lang="cs-CZ" dirty="0"/>
          </a:p>
          <a:p>
            <a:r>
              <a:rPr lang="cs-CZ" dirty="0" smtClean="0"/>
              <a:t>Pokud se zamyslíte nad nejvíce ohroženou populací, kdo to je? (koho se rizika týkají?)</a:t>
            </a:r>
          </a:p>
          <a:p>
            <a:endParaRPr lang="cs-CZ" dirty="0"/>
          </a:p>
          <a:p>
            <a:r>
              <a:rPr lang="cs-CZ" dirty="0" smtClean="0"/>
              <a:t>Týkají se online rizika vás?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3224"/>
            <a:ext cx="7957008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Internetové problémy nejsou  (všechny) nové problémy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30249"/>
            <a:ext cx="1667108" cy="261021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2451"/>
            <a:ext cx="3304803" cy="20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0" y="3079947"/>
            <a:ext cx="3160266" cy="364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6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…nebo něco, co tu bylo, ale co je díky internetu horší</a:t>
            </a:r>
          </a:p>
          <a:p>
            <a:endParaRPr lang="cs-CZ" dirty="0" smtClean="0"/>
          </a:p>
          <a:p>
            <a:r>
              <a:rPr lang="cs-CZ" dirty="0" smtClean="0"/>
              <a:t>Je to tak?</a:t>
            </a:r>
          </a:p>
          <a:p>
            <a:r>
              <a:rPr lang="cs-CZ" dirty="0" smtClean="0"/>
              <a:t>	šikana</a:t>
            </a:r>
          </a:p>
          <a:p>
            <a:r>
              <a:rPr lang="cs-CZ" dirty="0" smtClean="0"/>
              <a:t>	agresivita</a:t>
            </a:r>
          </a:p>
          <a:p>
            <a:r>
              <a:rPr lang="cs-CZ" dirty="0"/>
              <a:t>	</a:t>
            </a:r>
            <a:r>
              <a:rPr lang="cs-CZ" dirty="0" smtClean="0"/>
              <a:t>interakce s neznámými lidmi</a:t>
            </a:r>
          </a:p>
          <a:p>
            <a:r>
              <a:rPr lang="cs-CZ" dirty="0"/>
              <a:t>	</a:t>
            </a:r>
            <a:r>
              <a:rPr lang="cs-CZ" dirty="0" smtClean="0"/>
              <a:t>hry</a:t>
            </a:r>
          </a:p>
          <a:p>
            <a:r>
              <a:rPr lang="cs-CZ" dirty="0"/>
              <a:t>	</a:t>
            </a:r>
            <a:r>
              <a:rPr lang="cs-CZ" dirty="0" smtClean="0"/>
              <a:t>násilí</a:t>
            </a:r>
          </a:p>
          <a:p>
            <a:r>
              <a:rPr lang="cs-CZ" dirty="0"/>
              <a:t>	</a:t>
            </a:r>
            <a:r>
              <a:rPr lang="cs-CZ" dirty="0" smtClean="0"/>
              <a:t>…?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20496" y="7376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„nová rizika“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4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Bad</a:t>
            </a:r>
            <a:r>
              <a:rPr lang="cs-CZ" dirty="0" smtClean="0"/>
              <a:t> internet!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20496" y="7376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„Internetová rizika“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7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„Škodlivá rizika“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Rizika jako nežádoucí důsledek internetu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omezit/zakázat používání nových médií (nebo konkrétních programů/aplikací</a:t>
            </a:r>
            <a:r>
              <a:rPr lang="cs-CZ" dirty="0" smtClean="0"/>
              <a:t>)!</a:t>
            </a:r>
            <a:endParaRPr lang="cs-CZ" dirty="0"/>
          </a:p>
          <a:p>
            <a:r>
              <a:rPr lang="cs-CZ" dirty="0" smtClean="0"/>
              <a:t>Avšak:</a:t>
            </a:r>
          </a:p>
          <a:p>
            <a:pPr lvl="1"/>
            <a:r>
              <a:rPr lang="cs-CZ" dirty="0" smtClean="0"/>
              <a:t>Internet (nová média) jsou nástroj</a:t>
            </a:r>
          </a:p>
          <a:p>
            <a:pPr lvl="1"/>
            <a:r>
              <a:rPr lang="cs-CZ" dirty="0" smtClean="0"/>
              <a:t>Rizikové situace budují </a:t>
            </a:r>
            <a:r>
              <a:rPr lang="cs-CZ" dirty="0" err="1" smtClean="0"/>
              <a:t>rezilienci</a:t>
            </a:r>
            <a:r>
              <a:rPr lang="cs-CZ" dirty="0" smtClean="0"/>
              <a:t> a dovednost je zvládat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88" y="4005064"/>
            <a:ext cx="6498555" cy="25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8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11144" cy="1371600"/>
          </a:xfrm>
        </p:spPr>
        <p:txBody>
          <a:bodyPr/>
          <a:lstStyle/>
          <a:p>
            <a:r>
              <a:rPr lang="cs-CZ" dirty="0" smtClean="0"/>
              <a:t>Proč je internet tak děsivý?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to „jen“ mediální panikou?</a:t>
            </a:r>
          </a:p>
          <a:p>
            <a:r>
              <a:rPr lang="cs-CZ" dirty="0" smtClean="0"/>
              <a:t>Tím, že je pořád nový a teprve nyní nastupuje generace rodičů, kteří už s internetem sami (alespoň z části) vyrůstali?</a:t>
            </a:r>
          </a:p>
          <a:p>
            <a:endParaRPr lang="cs-CZ" dirty="0"/>
          </a:p>
          <a:p>
            <a:r>
              <a:rPr lang="cs-CZ" dirty="0" err="1" smtClean="0"/>
              <a:t>Marwick</a:t>
            </a:r>
            <a:r>
              <a:rPr lang="cs-CZ" dirty="0" smtClean="0"/>
              <a:t> &amp; </a:t>
            </a:r>
            <a:r>
              <a:rPr lang="cs-CZ" dirty="0" err="1" smtClean="0"/>
              <a:t>boyd</a:t>
            </a:r>
            <a:r>
              <a:rPr lang="cs-CZ" dirty="0" smtClean="0"/>
              <a:t> (2009): viditelnost </a:t>
            </a:r>
          </a:p>
          <a:p>
            <a:r>
              <a:rPr lang="cs-CZ" dirty="0" smtClean="0"/>
              <a:t>Staré problémy, které probíhaly víc v soukromí a bylo jednoduché před nimi zavírat oči, jsou najednou díky zaznamenané online interakci vidět – a už je nelze ignorovat</a:t>
            </a:r>
          </a:p>
          <a:p>
            <a:r>
              <a:rPr lang="cs-CZ" dirty="0" smtClean="0"/>
              <a:t>Nicméně pro některé lidi může být jednodušší z toho obvinit médium než snažit se vyřešit „staré“ problémy, které zatím moc řešit neumíme</a:t>
            </a:r>
          </a:p>
          <a:p>
            <a:r>
              <a:rPr lang="cs-CZ" dirty="0"/>
              <a:t>	</a:t>
            </a:r>
            <a:r>
              <a:rPr lang="cs-CZ" dirty="0" smtClean="0"/>
              <a:t>snaha omezit médium z tohoto úhlu pohledu znamená jen 	snahu zase stávající problémy zneviditelnit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Viditelnost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Viditelnost můžeme využít</a:t>
            </a:r>
          </a:p>
          <a:p>
            <a:r>
              <a:rPr lang="cs-CZ" dirty="0"/>
              <a:t>Máme zaznamenáno, jak k takovým aktivitám/chování dochází – můžeme díky tomu lépe pochopit dynamiku, motivy, dopady</a:t>
            </a:r>
          </a:p>
          <a:p>
            <a:r>
              <a:rPr lang="cs-CZ" dirty="0"/>
              <a:t>Můžeme také lépe identifikovat „</a:t>
            </a:r>
            <a:r>
              <a:rPr lang="cs-CZ" dirty="0" err="1"/>
              <a:t>at</a:t>
            </a:r>
            <a:r>
              <a:rPr lang="cs-CZ" dirty="0"/>
              <a:t>-risk“ populaci a všimnout, že se něco (co se dříve dělo v soukromí a beze svědků) děje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6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424862" cy="48239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/>
              <a:t>boyd</a:t>
            </a:r>
            <a:r>
              <a:rPr lang="en-US" sz="1400" dirty="0"/>
              <a:t>, D., &amp; Marwick, A. (2009). The conundrum of visibility: Youth safety and the Internet. </a:t>
            </a:r>
            <a:r>
              <a:rPr lang="en-US" sz="1400" i="1" dirty="0"/>
              <a:t>Journal of Children and Media, 3</a:t>
            </a:r>
            <a:r>
              <a:rPr lang="en-US" sz="1400" dirty="0"/>
              <a:t>, 410-414. </a:t>
            </a:r>
            <a:endParaRPr lang="cs-CZ" sz="14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Douglas, M., &amp; </a:t>
            </a:r>
            <a:r>
              <a:rPr lang="en-US" altLang="cs-CZ" sz="1400" dirty="0" err="1" smtClean="0"/>
              <a:t>Wildavsky</a:t>
            </a:r>
            <a:r>
              <a:rPr lang="en-US" altLang="cs-CZ" sz="1400" dirty="0" smtClean="0"/>
              <a:t>. A. (1982). Risk and culture. Berkeley: University of California Press.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Guan</a:t>
            </a:r>
            <a:r>
              <a:rPr lang="cs-CZ" altLang="cs-CZ" sz="1400" dirty="0" smtClean="0"/>
              <a:t>, S.A.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Subrahmanyam</a:t>
            </a:r>
            <a:r>
              <a:rPr lang="cs-CZ" altLang="cs-CZ" sz="1400" dirty="0" smtClean="0">
                <a:cs typeface="Arial" charset="0"/>
              </a:rPr>
              <a:t>, K. (2009) </a:t>
            </a:r>
            <a:r>
              <a:rPr lang="cs-CZ" altLang="cs-CZ" sz="1400" dirty="0" err="1" smtClean="0"/>
              <a:t>Youth</a:t>
            </a:r>
            <a:r>
              <a:rPr lang="cs-CZ" altLang="cs-CZ" sz="1400" dirty="0" smtClean="0"/>
              <a:t> Internet use: </a:t>
            </a:r>
            <a:r>
              <a:rPr lang="cs-CZ" altLang="cs-CZ" sz="1400" dirty="0" err="1" smtClean="0"/>
              <a:t>risks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opportunities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Current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Opinion</a:t>
            </a:r>
            <a:r>
              <a:rPr lang="cs-CZ" altLang="cs-CZ" sz="1400" i="1" dirty="0" smtClean="0"/>
              <a:t> in Psychiatry, 22</a:t>
            </a:r>
            <a:r>
              <a:rPr lang="cs-CZ" altLang="cs-CZ" sz="1400" dirty="0" smtClean="0"/>
              <a:t>, 351–356.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Livingstone</a:t>
            </a:r>
            <a:r>
              <a:rPr lang="cs-CZ" altLang="cs-CZ" sz="1400" dirty="0" smtClean="0"/>
              <a:t>, S.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en-US" altLang="cs-CZ" sz="1400" dirty="0" smtClean="0"/>
              <a:t> Haddon</a:t>
            </a:r>
            <a:r>
              <a:rPr lang="cs-CZ" altLang="cs-CZ" sz="1400" dirty="0" smtClean="0"/>
              <a:t>, L. (2009). </a:t>
            </a:r>
            <a:r>
              <a:rPr lang="cs-CZ" altLang="cs-CZ" sz="1400" i="1" dirty="0" smtClean="0"/>
              <a:t>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Online: </a:t>
            </a:r>
            <a:r>
              <a:rPr lang="cs-CZ" altLang="cs-CZ" sz="1400" i="1" dirty="0" err="1" smtClean="0"/>
              <a:t>Final</a:t>
            </a:r>
            <a:r>
              <a:rPr lang="cs-CZ" altLang="cs-CZ" sz="1400" i="1" dirty="0" smtClean="0"/>
              <a:t> report</a:t>
            </a:r>
            <a:r>
              <a:rPr lang="cs-CZ" altLang="cs-CZ" sz="1400" dirty="0" smtClean="0"/>
              <a:t>. LSE,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Lobe, B., Livingstone, S., </a:t>
            </a:r>
            <a:r>
              <a:rPr lang="en-US" altLang="cs-CZ" sz="1400" dirty="0" err="1" smtClean="0"/>
              <a:t>Ólafsson</a:t>
            </a:r>
            <a:r>
              <a:rPr lang="en-US" altLang="cs-CZ" sz="1400" dirty="0" smtClean="0"/>
              <a:t>, K. and </a:t>
            </a:r>
            <a:r>
              <a:rPr lang="en-US" altLang="cs-CZ" sz="1400" dirty="0" err="1" smtClean="0"/>
              <a:t>Vodeb</a:t>
            </a:r>
            <a:r>
              <a:rPr lang="en-US" altLang="cs-CZ" sz="1400" dirty="0" smtClean="0"/>
              <a:t>, H. (2011) Cross-national comparison of risks and safety on the internet: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Initial analysis from the EU Kids Online survey of European children, London: EU Kids Online, LSE.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err="1" smtClean="0"/>
              <a:t>Smahel</a:t>
            </a:r>
            <a:r>
              <a:rPr lang="en-US" sz="1400" dirty="0"/>
              <a:t>, D., Wright, M. F., &amp; </a:t>
            </a:r>
            <a:r>
              <a:rPr lang="en-US" sz="1400" dirty="0" err="1"/>
              <a:t>Cernikova</a:t>
            </a:r>
            <a:r>
              <a:rPr lang="en-US" sz="1400" dirty="0"/>
              <a:t>, M. (2014, in press). Classification of online problematic situations in the context of youths’ development. </a:t>
            </a:r>
            <a:r>
              <a:rPr lang="en-US" sz="1400" i="1" dirty="0"/>
              <a:t>Communications: European Journal of Communication Research.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Valkenburg</a:t>
            </a:r>
            <a:r>
              <a:rPr lang="cs-CZ" altLang="cs-CZ" sz="1400" dirty="0" smtClean="0"/>
              <a:t>, P.M.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Soeters</a:t>
            </a:r>
            <a:r>
              <a:rPr lang="cs-CZ" altLang="cs-CZ" sz="1400" dirty="0" smtClean="0">
                <a:cs typeface="Arial" charset="0"/>
              </a:rPr>
              <a:t>, K.E. (2001). </a:t>
            </a:r>
            <a:r>
              <a:rPr lang="cs-CZ" altLang="cs-CZ" sz="1400" dirty="0" err="1" smtClean="0"/>
              <a:t>Children's</a:t>
            </a:r>
            <a:r>
              <a:rPr lang="cs-CZ" altLang="cs-CZ" sz="1400" dirty="0" smtClean="0"/>
              <a:t> Positive and Negative </a:t>
            </a:r>
            <a:r>
              <a:rPr lang="cs-CZ" altLang="cs-CZ" sz="1400" dirty="0" err="1" smtClean="0"/>
              <a:t>Experiences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With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the</a:t>
            </a:r>
            <a:r>
              <a:rPr lang="cs-CZ" altLang="cs-CZ" sz="1400" dirty="0" smtClean="0"/>
              <a:t> Internet: </a:t>
            </a:r>
            <a:r>
              <a:rPr lang="cs-CZ" altLang="cs-CZ" sz="1400" dirty="0" err="1" smtClean="0"/>
              <a:t>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Exploratory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Survey</a:t>
            </a:r>
            <a:r>
              <a:rPr lang="cs-CZ" altLang="cs-CZ" sz="1400" dirty="0" smtClean="0"/>
              <a:t>.</a:t>
            </a:r>
            <a:r>
              <a:rPr lang="cs-CZ" altLang="cs-CZ" sz="1400" b="1" dirty="0" smtClean="0"/>
              <a:t> </a:t>
            </a:r>
            <a:r>
              <a:rPr lang="cs-CZ" altLang="cs-CZ" sz="1400" i="1" dirty="0" err="1" smtClean="0"/>
              <a:t>Communication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Research</a:t>
            </a:r>
            <a:r>
              <a:rPr lang="cs-CZ" altLang="cs-CZ" sz="1400" i="1" dirty="0" smtClean="0"/>
              <a:t>, 28</a:t>
            </a:r>
            <a:r>
              <a:rPr lang="cs-CZ" altLang="cs-CZ" sz="1400" dirty="0" smtClean="0"/>
              <a:t>, 652-675.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jsou rizika spojená s novými médii?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Především v souvislosti s dětmi a dospívajícími</a:t>
            </a:r>
          </a:p>
          <a:p>
            <a:r>
              <a:rPr lang="cs-CZ" dirty="0" smtClean="0"/>
              <a:t>	netýkají </a:t>
            </a:r>
            <a:r>
              <a:rPr lang="cs-CZ" dirty="0"/>
              <a:t>se jen </a:t>
            </a:r>
            <a:r>
              <a:rPr lang="cs-CZ" dirty="0" smtClean="0"/>
              <a:t>mladých (dospělí, stárnoucí)</a:t>
            </a:r>
            <a:endParaRPr lang="cs-CZ" dirty="0"/>
          </a:p>
          <a:p>
            <a:r>
              <a:rPr lang="cs-CZ" dirty="0" smtClean="0"/>
              <a:t>	my se o nich budeme bavit hodně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Proč mladí? </a:t>
            </a:r>
            <a:r>
              <a:rPr lang="cs-CZ" dirty="0" smtClean="0">
                <a:sym typeface="Wingdings" panose="05000000000000000000" pitchFamily="2" charset="2"/>
              </a:rPr>
              <a:t> s</a:t>
            </a:r>
            <a:r>
              <a:rPr lang="cs-CZ" dirty="0" smtClean="0"/>
              <a:t>naha </a:t>
            </a:r>
            <a:r>
              <a:rPr lang="cs-CZ" dirty="0"/>
              <a:t>chránit děti (jako u jiných rizik</a:t>
            </a:r>
            <a:r>
              <a:rPr lang="cs-CZ" dirty="0" smtClean="0"/>
              <a:t>) a poskytnout jim bezpečné prostředí pro jejich vývoj</a:t>
            </a:r>
            <a:endParaRPr lang="cs-CZ" dirty="0"/>
          </a:p>
          <a:p>
            <a:r>
              <a:rPr lang="cs-CZ" dirty="0" smtClean="0"/>
              <a:t>	</a:t>
            </a:r>
            <a:r>
              <a:rPr lang="cs-CZ" dirty="0" err="1" smtClean="0"/>
              <a:t>vulnerabilní</a:t>
            </a:r>
            <a:r>
              <a:rPr lang="cs-CZ" dirty="0" smtClean="0"/>
              <a:t> (zranitelná) populace</a:t>
            </a:r>
            <a:endParaRPr lang="cs-CZ" dirty="0"/>
          </a:p>
          <a:p>
            <a:r>
              <a:rPr lang="cs-CZ" dirty="0" smtClean="0"/>
              <a:t>	rozšíření </a:t>
            </a:r>
            <a:r>
              <a:rPr lang="cs-CZ" dirty="0"/>
              <a:t>použití technologií</a:t>
            </a:r>
          </a:p>
          <a:p>
            <a:r>
              <a:rPr lang="cs-CZ" dirty="0" smtClean="0"/>
              <a:t>	součást </a:t>
            </a:r>
            <a:r>
              <a:rPr lang="cs-CZ" dirty="0"/>
              <a:t>každodenního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jich mnoho, skoro vždy něco někam nepasuje</a:t>
            </a:r>
          </a:p>
          <a:p>
            <a:r>
              <a:rPr lang="cs-CZ" dirty="0" smtClean="0"/>
              <a:t>Rychlý vývoj internetu i zařízení, prostřednictvím jichž se k němu připojujeme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810599"/>
            <a:ext cx="2304256" cy="16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55655"/>
            <a:ext cx="1168376" cy="1307468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14" y="5337970"/>
            <a:ext cx="937242" cy="1046095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55" y="4849041"/>
            <a:ext cx="2638793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se můžeme na internetu </a:t>
            </a:r>
            <a:r>
              <a:rPr lang="cs-CZ" altLang="cs-CZ" dirty="0" smtClean="0"/>
              <a:t>(při použití internetu/ technologií) bát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svůj </a:t>
            </a:r>
            <a:r>
              <a:rPr lang="cs-CZ" dirty="0" err="1" smtClean="0"/>
              <a:t>well-being</a:t>
            </a:r>
            <a:endParaRPr lang="cs-CZ" dirty="0"/>
          </a:p>
          <a:p>
            <a:pPr lvl="1"/>
            <a:r>
              <a:rPr lang="cs-CZ" dirty="0" smtClean="0"/>
              <a:t>Fyzické zdraví</a:t>
            </a:r>
          </a:p>
          <a:p>
            <a:pPr lvl="1"/>
            <a:r>
              <a:rPr lang="cs-CZ" dirty="0" smtClean="0"/>
              <a:t>Psychické zdraví</a:t>
            </a:r>
            <a:endParaRPr lang="cs-CZ" dirty="0"/>
          </a:p>
          <a:p>
            <a:r>
              <a:rPr lang="cs-CZ" dirty="0" smtClean="0"/>
              <a:t>O svůj majetek</a:t>
            </a:r>
          </a:p>
          <a:p>
            <a:pPr lvl="1"/>
            <a:r>
              <a:rPr lang="cs-CZ" dirty="0" smtClean="0"/>
              <a:t>Finance</a:t>
            </a:r>
          </a:p>
          <a:p>
            <a:pPr lvl="1"/>
            <a:r>
              <a:rPr lang="cs-CZ" dirty="0" smtClean="0"/>
              <a:t>Majetek </a:t>
            </a:r>
          </a:p>
          <a:p>
            <a:pPr lvl="1"/>
            <a:r>
              <a:rPr lang="cs-CZ" dirty="0" smtClean="0"/>
              <a:t>Osobní údaje</a:t>
            </a:r>
          </a:p>
          <a:p>
            <a:r>
              <a:rPr lang="cs-CZ" dirty="0" smtClean="0"/>
              <a:t>O ostatní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52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18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3203848" y="3789040"/>
            <a:ext cx="5688632" cy="2736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Stejné role můžeme mít i v oblasti samotných rizik: můžeme být pasivnější a pouze číst či sledovat závadné obsahy, můžeme se aktivně účastnit nějaké interakce s další osobou a můžeme také sami rizikové chování iniciovat.    </a:t>
            </a:r>
          </a:p>
        </p:txBody>
      </p:sp>
    </p:spTree>
    <p:extLst>
      <p:ext uri="{BB962C8B-B14F-4D97-AF65-F5344CB8AC3E}">
        <p14:creationId xmlns:p14="http://schemas.microsoft.com/office/powerpoint/2010/main" val="37219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3635896" y="3855468"/>
            <a:ext cx="5201162" cy="24482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Nezapomeňme, že nemusíme být „jenom“ obětí, svědkem, ale také „pachatelem“ či „spolupachatelem“. </a:t>
            </a:r>
          </a:p>
          <a:p>
            <a:pPr algn="ctr"/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6854</TotalTime>
  <Words>1889</Words>
  <Application>Microsoft Office PowerPoint</Application>
  <PresentationFormat>Předvádění na obrazovce (4:3)</PresentationFormat>
  <Paragraphs>301</Paragraphs>
  <Slides>36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Times New Roman</vt:lpstr>
      <vt:lpstr>Tw Cen MT</vt:lpstr>
      <vt:lpstr>Tw Cen MT Condensed</vt:lpstr>
      <vt:lpstr>Verdana</vt:lpstr>
      <vt:lpstr>Wingdings</vt:lpstr>
      <vt:lpstr>Wingdings 3</vt:lpstr>
      <vt:lpstr>Integrál</vt:lpstr>
      <vt:lpstr>Rizika a příležitosti internetu - úvod</vt:lpstr>
      <vt:lpstr>O čem bude dnešní hodina</vt:lpstr>
      <vt:lpstr>Co jsou rizika spojená s novými médii?</vt:lpstr>
      <vt:lpstr>Co jsou rizika spojená s novými médii?</vt:lpstr>
      <vt:lpstr>Klasifikace rizik</vt:lpstr>
      <vt:lpstr>O co se můžeme na internetu (při použití internetu/ technologií) bát</vt:lpstr>
      <vt:lpstr>Naše role v dění na internetu</vt:lpstr>
      <vt:lpstr>Naše role v dění na internetu</vt:lpstr>
      <vt:lpstr>Naše role v dění na internetu</vt:lpstr>
      <vt:lpstr>Model rizik - EUKO</vt:lpstr>
      <vt:lpstr>Prezentace aplikace PowerPoint</vt:lpstr>
      <vt:lpstr>Prezentace aplikace PowerPoint</vt:lpstr>
      <vt:lpstr>Prezentace aplikace PowerPoint</vt:lpstr>
      <vt:lpstr>Prezentace aplikace PowerPoint</vt:lpstr>
      <vt:lpstr>Co je dobré si uvědomovat… </vt:lpstr>
      <vt:lpstr>Vývojová perspektiva</vt:lpstr>
      <vt:lpstr>„Technická“ perspektiva </vt:lpstr>
      <vt:lpstr>„Technická“ perspektiva </vt:lpstr>
      <vt:lpstr>Populace v reportech:  online populace ≠ obecná populace </vt:lpstr>
      <vt:lpstr>Prezentace aplikace PowerPoint</vt:lpstr>
      <vt:lpstr>Pojetí online rizik: jak (ne)chápat „riziko“</vt:lpstr>
      <vt:lpstr>Riziko x újma</vt:lpstr>
      <vt:lpstr>EUKO II (http://www.lse.ac.uk/media@lse/research/EUKidsOnline/Home.aspx)</vt:lpstr>
      <vt:lpstr>Riziko, újma a….</vt:lpstr>
      <vt:lpstr>Keywords v aj (pro vaše seminárky)</vt:lpstr>
      <vt:lpstr>Jaké faktory ovlivňují výskyt online rizik?</vt:lpstr>
      <vt:lpstr>Vztah mezi online riziky a používáním internetu</vt:lpstr>
      <vt:lpstr>Online rizika v obecném povědomí</vt:lpstr>
      <vt:lpstr>„nová rizika“</vt:lpstr>
      <vt:lpstr>Internetové problémy nejsou  (všechny) nové problémy</vt:lpstr>
      <vt:lpstr>Prezentace aplikace PowerPoint</vt:lpstr>
      <vt:lpstr>Prezentace aplikace PowerPoint</vt:lpstr>
      <vt:lpstr>„Škodlivá rizika“</vt:lpstr>
      <vt:lpstr>Proč je internet tak děsivý?</vt:lpstr>
      <vt:lpstr>Viditelnost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&amp; Opportunities</dc:title>
  <dc:creator>Lenka</dc:creator>
  <cp:lastModifiedBy>Lenka Dědková</cp:lastModifiedBy>
  <cp:revision>263</cp:revision>
  <dcterms:created xsi:type="dcterms:W3CDTF">2011-08-29T08:17:17Z</dcterms:created>
  <dcterms:modified xsi:type="dcterms:W3CDTF">2017-09-27T14:48:44Z</dcterms:modified>
</cp:coreProperties>
</file>