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5" r:id="rId3"/>
    <p:sldId id="257" r:id="rId4"/>
    <p:sldId id="308" r:id="rId5"/>
    <p:sldId id="309" r:id="rId6"/>
    <p:sldId id="321" r:id="rId7"/>
    <p:sldId id="325" r:id="rId8"/>
    <p:sldId id="318" r:id="rId9"/>
    <p:sldId id="319" r:id="rId10"/>
    <p:sldId id="311" r:id="rId11"/>
    <p:sldId id="313" r:id="rId12"/>
    <p:sldId id="270" r:id="rId13"/>
    <p:sldId id="269" r:id="rId14"/>
    <p:sldId id="303" r:id="rId15"/>
    <p:sldId id="271" r:id="rId16"/>
    <p:sldId id="322" r:id="rId17"/>
    <p:sldId id="323" r:id="rId18"/>
    <p:sldId id="310" r:id="rId19"/>
    <p:sldId id="277" r:id="rId20"/>
    <p:sldId id="317" r:id="rId21"/>
    <p:sldId id="279" r:id="rId22"/>
    <p:sldId id="280" r:id="rId23"/>
    <p:sldId id="314" r:id="rId24"/>
    <p:sldId id="326" r:id="rId25"/>
    <p:sldId id="324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4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8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7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3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9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9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5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2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3297-EBEE-44E5-BD2A-740FA12B3CA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4B92-3D5B-4464-8ED1-7BC3E22F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2326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</a:t>
            </a:r>
            <a:r>
              <a:rPr lang="en-US" dirty="0" smtClean="0"/>
              <a:t> </a:t>
            </a:r>
            <a:r>
              <a:rPr lang="en-US" dirty="0" err="1"/>
              <a:t>poznatky</a:t>
            </a:r>
            <a:r>
              <a:rPr lang="en-US" dirty="0"/>
              <a:t> o </a:t>
            </a:r>
            <a:r>
              <a:rPr lang="en-US" dirty="0" err="1"/>
              <a:t>uživatelích</a:t>
            </a:r>
            <a:r>
              <a:rPr lang="en-US" dirty="0"/>
              <a:t> </a:t>
            </a:r>
            <a:r>
              <a:rPr lang="en-US" dirty="0" err="1"/>
              <a:t>internetu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0869"/>
            <a:ext cx="8389937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53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WIP - ČR</a:t>
            </a:r>
            <a:endParaRPr lang="en-US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84" y="1857870"/>
            <a:ext cx="7392432" cy="4286848"/>
          </a:xfrm>
        </p:spPr>
      </p:pic>
      <p:sp>
        <p:nvSpPr>
          <p:cNvPr id="6" name="Elipsa 5"/>
          <p:cNvSpPr/>
          <p:nvPr/>
        </p:nvSpPr>
        <p:spPr>
          <a:xfrm>
            <a:off x="4860032" y="3569246"/>
            <a:ext cx="2088232" cy="230802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WIP -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50501"/>
            <a:ext cx="7236910" cy="3424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ipsa 5"/>
          <p:cNvSpPr/>
          <p:nvPr/>
        </p:nvSpPr>
        <p:spPr>
          <a:xfrm>
            <a:off x="1619672" y="2373715"/>
            <a:ext cx="1008112" cy="86409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652120" y="3933056"/>
            <a:ext cx="1656184" cy="129614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WIP - ČR</a:t>
            </a:r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4716016" y="2780928"/>
            <a:ext cx="1224136" cy="158417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30" y="1711241"/>
            <a:ext cx="7516274" cy="4582164"/>
          </a:xfrm>
          <a:prstGeom prst="rect">
            <a:avLst/>
          </a:prstGeom>
        </p:spPr>
      </p:pic>
      <p:sp>
        <p:nvSpPr>
          <p:cNvPr id="7" name="Elipsa 3"/>
          <p:cNvSpPr/>
          <p:nvPr/>
        </p:nvSpPr>
        <p:spPr>
          <a:xfrm>
            <a:off x="5508104" y="2132856"/>
            <a:ext cx="720080" cy="238464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WIP - ČR</a:t>
            </a:r>
            <a:endParaRPr lang="en-US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84784"/>
            <a:ext cx="5760640" cy="459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Autofit/>
          </a:bodyPr>
          <a:lstStyle/>
          <a:p>
            <a:endParaRPr lang="en-US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" y="1738076"/>
            <a:ext cx="7544853" cy="33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WIP - ČR</a:t>
            </a:r>
            <a:endParaRPr lang="en-US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4438725" cy="2304256"/>
          </a:xfrm>
          <a:prstGeom prst="rect">
            <a:avLst/>
          </a:prstGeo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35978"/>
            <a:ext cx="6934886" cy="296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628" y="2029344"/>
            <a:ext cx="5334744" cy="3943900"/>
          </a:xfrm>
        </p:spPr>
      </p:pic>
    </p:spTree>
    <p:extLst>
      <p:ext uri="{BB962C8B-B14F-4D97-AF65-F5344CB8AC3E}">
        <p14:creationId xmlns:p14="http://schemas.microsoft.com/office/powerpoint/2010/main" val="559849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206" y="2505660"/>
            <a:ext cx="5277587" cy="2991267"/>
          </a:xfrm>
        </p:spPr>
      </p:pic>
    </p:spTree>
    <p:extLst>
      <p:ext uri="{BB962C8B-B14F-4D97-AF65-F5344CB8AC3E}">
        <p14:creationId xmlns:p14="http://schemas.microsoft.com/office/powerpoint/2010/main" val="1321597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Sociodemografické</a:t>
            </a:r>
            <a:r>
              <a:rPr lang="en-US" dirty="0"/>
              <a:t> </a:t>
            </a:r>
            <a:r>
              <a:rPr lang="en-US" dirty="0" err="1"/>
              <a:t>poznatky</a:t>
            </a:r>
            <a:r>
              <a:rPr lang="en-US" dirty="0"/>
              <a:t> o </a:t>
            </a:r>
            <a:r>
              <a:rPr lang="en-US" dirty="0" err="1"/>
              <a:t>uživatelích</a:t>
            </a:r>
            <a:r>
              <a:rPr lang="en-US" dirty="0"/>
              <a:t> </a:t>
            </a:r>
            <a:r>
              <a:rPr lang="en-US" dirty="0" err="1"/>
              <a:t>internetu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Výrazné mezikulturní a mezistátní rozdíly</a:t>
            </a:r>
          </a:p>
          <a:p>
            <a:r>
              <a:rPr lang="cs-CZ" dirty="0" smtClean="0"/>
              <a:t>Závislost na ekonomických faktorech, ale také </a:t>
            </a:r>
            <a:r>
              <a:rPr lang="cs-CZ" dirty="0" err="1" smtClean="0"/>
              <a:t>socio</a:t>
            </a:r>
            <a:r>
              <a:rPr lang="cs-CZ" dirty="0" smtClean="0"/>
              <a:t>-kulturní skladbě obyvatelstva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6930" y="620688"/>
            <a:ext cx="7024744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WIP </a:t>
            </a:r>
            <a:r>
              <a:rPr lang="cs-CZ" dirty="0" err="1" smtClean="0"/>
              <a:t>world</a:t>
            </a:r>
            <a:r>
              <a:rPr lang="cs-CZ" dirty="0" smtClean="0"/>
              <a:t> – použití internetu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3" y="2132856"/>
            <a:ext cx="7863353" cy="197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16" y="4399409"/>
            <a:ext cx="7632848" cy="197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8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Poznámka: prezentace vkládat do ODEVZDÁVÁRNY</a:t>
            </a:r>
          </a:p>
          <a:p>
            <a:r>
              <a:rPr lang="cs-CZ" dirty="0"/>
              <a:t>do neděle předcházející termínu prezentace, do 11.00</a:t>
            </a:r>
            <a:endParaRPr lang="cs-CZ" dirty="0" smtClean="0"/>
          </a:p>
          <a:p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Téma hodiny: Sociodemografické </a:t>
            </a:r>
            <a:r>
              <a:rPr lang="cs-CZ" dirty="0"/>
              <a:t>poznatky o uživatelích internetu. Věk ("generace" na internetu</a:t>
            </a:r>
            <a:r>
              <a:rPr lang="cs-CZ" dirty="0" smtClean="0"/>
              <a:t>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1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4048" y="908720"/>
            <a:ext cx="2880320" cy="3625472"/>
          </a:xfrm>
        </p:spPr>
        <p:txBody>
          <a:bodyPr>
            <a:normAutofit/>
          </a:bodyPr>
          <a:lstStyle/>
          <a:p>
            <a:r>
              <a:rPr lang="cs-CZ" sz="2400" b="1" dirty="0"/>
              <a:t>Domácnosti s vysokorychlostním připojením v zemích EU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(% z celkového počtu domácností, zdroj: </a:t>
            </a:r>
            <a:r>
              <a:rPr lang="cs-CZ" sz="2400" dirty="0" err="1"/>
              <a:t>Eurostat</a:t>
            </a:r>
            <a:r>
              <a:rPr lang="cs-CZ" sz="2400" dirty="0"/>
              <a:t>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629" y="116632"/>
            <a:ext cx="4194170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WIP </a:t>
            </a:r>
            <a:r>
              <a:rPr lang="cs-CZ" dirty="0" err="1"/>
              <a:t>world</a:t>
            </a:r>
            <a:r>
              <a:rPr lang="cs-CZ" dirty="0"/>
              <a:t> – použití internetu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729924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6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WIP </a:t>
            </a:r>
            <a:r>
              <a:rPr lang="cs-CZ" dirty="0" err="1"/>
              <a:t>world</a:t>
            </a:r>
            <a:r>
              <a:rPr lang="cs-CZ" dirty="0"/>
              <a:t> – použití internetu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3"/>
            <a:ext cx="797481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73768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4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3114" y="476672"/>
            <a:ext cx="7024744" cy="1143000"/>
          </a:xfrm>
        </p:spPr>
        <p:txBody>
          <a:bodyPr/>
          <a:lstStyle/>
          <a:p>
            <a:r>
              <a:rPr lang="cs-CZ" dirty="0" err="1" smtClean="0"/>
              <a:t>Eurobarametr</a:t>
            </a:r>
            <a:r>
              <a:rPr lang="cs-CZ" dirty="0" smtClean="0"/>
              <a:t>, 6 - 17 let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14104"/>
            <a:ext cx="7861666" cy="480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7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Identifikujte 1 specifickou skupinu u níž byste předpokládali „ohrožení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“ (ne demografie)</a:t>
            </a:r>
          </a:p>
          <a:p>
            <a:r>
              <a:rPr lang="cs-CZ" dirty="0" smtClean="0"/>
              <a:t>Specifikujte, v čem ji brzdí</a:t>
            </a:r>
          </a:p>
          <a:p>
            <a:r>
              <a:rPr lang="cs-CZ" dirty="0" smtClean="0"/>
              <a:t>Zkuste navrhnout možné řešení („no </a:t>
            </a:r>
            <a:r>
              <a:rPr lang="cs-CZ" dirty="0" err="1" smtClean="0"/>
              <a:t>limits</a:t>
            </a:r>
            <a:r>
              <a:rPr lang="cs-CZ" dirty="0" smtClean="0"/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3634014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 Lupač, A Chrobáková, J Sládek. Internet v  České republice 2014. Praha: Filozofická fakulta Univerzity Karlovy v </a:t>
            </a:r>
            <a:r>
              <a:rPr lang="cs-CZ" dirty="0" smtClean="0"/>
              <a:t>Praze</a:t>
            </a:r>
          </a:p>
          <a:p>
            <a:r>
              <a:rPr lang="cs-CZ" dirty="0" smtClean="0"/>
              <a:t>CSU, EUROBAMETR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11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650" y="2875574"/>
            <a:ext cx="7886700" cy="225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01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Opakování –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dirty="0" smtClean="0"/>
              <a:t>Kdo internet používá? A kdo NE?</a:t>
            </a:r>
          </a:p>
          <a:p>
            <a:pPr marL="68580" indent="0">
              <a:buNone/>
            </a:pPr>
            <a:r>
              <a:rPr lang="cs-CZ" dirty="0" smtClean="0"/>
              <a:t>Obecně velká míra penetrace 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X</a:t>
            </a:r>
          </a:p>
          <a:p>
            <a:pPr marL="68580" indent="0">
              <a:buNone/>
            </a:pPr>
            <a:r>
              <a:rPr lang="cs-CZ" dirty="0" smtClean="0"/>
              <a:t>přetrvávající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r>
              <a:rPr lang="cs-CZ" dirty="0" smtClean="0"/>
              <a:t> </a:t>
            </a:r>
            <a:r>
              <a:rPr lang="cs-CZ" dirty="0"/>
              <a:t>(J. Van </a:t>
            </a:r>
            <a:r>
              <a:rPr lang="cs-CZ" dirty="0" err="1"/>
              <a:t>Dijk</a:t>
            </a:r>
            <a:r>
              <a:rPr lang="cs-CZ" dirty="0"/>
              <a:t> &amp; Hacker, 2003; J. a. G. M. van </a:t>
            </a:r>
            <a:r>
              <a:rPr lang="cs-CZ" dirty="0" err="1"/>
              <a:t>Dijk</a:t>
            </a:r>
            <a:r>
              <a:rPr lang="cs-CZ" dirty="0"/>
              <a:t>, 2006)</a:t>
            </a:r>
            <a:r>
              <a:rPr lang="cs-CZ" dirty="0" smtClean="0"/>
              <a:t>: </a:t>
            </a:r>
          </a:p>
          <a:p>
            <a:r>
              <a:rPr lang="cs-CZ" dirty="0" smtClean="0"/>
              <a:t>přístup celkově </a:t>
            </a:r>
          </a:p>
          <a:p>
            <a:r>
              <a:rPr lang="cs-CZ" dirty="0" smtClean="0"/>
              <a:t>přístup individuální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Použití („</a:t>
            </a:r>
            <a:r>
              <a:rPr lang="cs-CZ" dirty="0" err="1" smtClean="0"/>
              <a:t>usage</a:t>
            </a:r>
            <a:r>
              <a:rPr lang="cs-CZ" dirty="0" smtClean="0"/>
              <a:t> gap“)</a:t>
            </a:r>
          </a:p>
          <a:p>
            <a:pPr lvl="1"/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Šipka doprava 3"/>
          <p:cNvSpPr/>
          <p:nvPr/>
        </p:nvSpPr>
        <p:spPr>
          <a:xfrm>
            <a:off x="4355976" y="4365104"/>
            <a:ext cx="1152128" cy="652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5726110" y="4365104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Možnosti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Opakování –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Důsledky ne/používání</a:t>
            </a:r>
          </a:p>
          <a:p>
            <a:r>
              <a:rPr lang="cs-CZ" dirty="0" smtClean="0"/>
              <a:t>Rovina individuální/skupinová/kolektivní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Sociodemografické</a:t>
            </a:r>
            <a:r>
              <a:rPr lang="en-US" dirty="0"/>
              <a:t> </a:t>
            </a:r>
            <a:r>
              <a:rPr lang="en-US" dirty="0" err="1"/>
              <a:t>poznatky</a:t>
            </a:r>
            <a:r>
              <a:rPr lang="en-US" dirty="0"/>
              <a:t> o </a:t>
            </a:r>
            <a:r>
              <a:rPr lang="en-US" dirty="0" err="1"/>
              <a:t>uživatelích</a:t>
            </a:r>
            <a:r>
              <a:rPr lang="en-US" dirty="0"/>
              <a:t> </a:t>
            </a:r>
            <a:r>
              <a:rPr lang="en-US" dirty="0" err="1"/>
              <a:t>internetu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demografická kritéria </a:t>
            </a:r>
          </a:p>
          <a:p>
            <a:r>
              <a:rPr lang="cs-CZ" dirty="0" smtClean="0"/>
              <a:t>Gender, věk, vzdělání, zaměstnání </a:t>
            </a:r>
          </a:p>
          <a:p>
            <a:r>
              <a:rPr lang="cs-CZ" dirty="0" smtClean="0"/>
              <a:t>SES – socioekonomický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Sociodemografické</a:t>
            </a:r>
            <a:r>
              <a:rPr lang="en-US" dirty="0"/>
              <a:t> </a:t>
            </a:r>
            <a:r>
              <a:rPr lang="en-US" dirty="0" err="1"/>
              <a:t>poznatky</a:t>
            </a:r>
            <a:r>
              <a:rPr lang="en-US" dirty="0"/>
              <a:t> o </a:t>
            </a:r>
            <a:r>
              <a:rPr lang="en-US" dirty="0" err="1"/>
              <a:t>uživatelích</a:t>
            </a:r>
            <a:r>
              <a:rPr lang="en-US" dirty="0"/>
              <a:t> </a:t>
            </a:r>
            <a:r>
              <a:rPr lang="en-US" dirty="0" err="1"/>
              <a:t>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Dnes – prezentace empirických poznatků</a:t>
            </a:r>
          </a:p>
          <a:p>
            <a:r>
              <a:rPr lang="cs-CZ" dirty="0" smtClean="0"/>
              <a:t>Hodně zaměřeno na ČR</a:t>
            </a:r>
          </a:p>
          <a:p>
            <a:r>
              <a:rPr lang="cs-CZ" dirty="0" smtClean="0"/>
              <a:t>Nutno zvážit metodologii a měření</a:t>
            </a:r>
          </a:p>
          <a:p>
            <a:pPr lvl="1"/>
            <a:r>
              <a:rPr lang="cs-CZ" dirty="0"/>
              <a:t>WIP </a:t>
            </a:r>
            <a:r>
              <a:rPr lang="cs-CZ" dirty="0" smtClean="0"/>
              <a:t>– ČR - </a:t>
            </a:r>
            <a:r>
              <a:rPr lang="cs-CZ" dirty="0"/>
              <a:t>D</a:t>
            </a:r>
            <a:r>
              <a:rPr lang="en-US" dirty="0"/>
              <a:t>o you personally use the Internet, i.e. the World</a:t>
            </a:r>
            <a:r>
              <a:rPr lang="cs-CZ" dirty="0"/>
              <a:t> </a:t>
            </a:r>
            <a:r>
              <a:rPr lang="en-US" dirty="0"/>
              <a:t>Wide Web, e-mail, or any</a:t>
            </a:r>
            <a:r>
              <a:rPr lang="cs-CZ" dirty="0"/>
              <a:t> </a:t>
            </a:r>
            <a:r>
              <a:rPr lang="en-US" dirty="0"/>
              <a:t>other part of the Internet from home or from any other place?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3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5116" y="1825628"/>
          <a:ext cx="7053767" cy="4351331"/>
        </p:xfrm>
        <a:graphic>
          <a:graphicData uri="http://schemas.openxmlformats.org/drawingml/2006/table">
            <a:tbl>
              <a:tblPr/>
              <a:tblGrid>
                <a:gridCol w="1276315">
                  <a:extLst>
                    <a:ext uri="{9D8B030D-6E8A-4147-A177-3AD203B41FA5}">
                      <a16:colId xmlns:a16="http://schemas.microsoft.com/office/drawing/2014/main" val="2926725110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1790641352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1304669984"/>
                    </a:ext>
                  </a:extLst>
                </a:gridCol>
                <a:gridCol w="570088">
                  <a:extLst>
                    <a:ext uri="{9D8B030D-6E8A-4147-A177-3AD203B41FA5}">
                      <a16:colId xmlns:a16="http://schemas.microsoft.com/office/drawing/2014/main" val="3805363422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1862359231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4166920777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3669529866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3106761461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1064368351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1025973944"/>
                    </a:ext>
                  </a:extLst>
                </a:gridCol>
                <a:gridCol w="578596">
                  <a:extLst>
                    <a:ext uri="{9D8B030D-6E8A-4147-A177-3AD203B41FA5}">
                      <a16:colId xmlns:a16="http://schemas.microsoft.com/office/drawing/2014/main" val="4066867436"/>
                    </a:ext>
                  </a:extLst>
                </a:gridCol>
              </a:tblGrid>
              <a:tr h="187118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Tabulka 17: Jednotlivci v České republice používající internet, 2016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431246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endParaRPr lang="cs-CZ" sz="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032850"/>
                  </a:ext>
                </a:extLst>
              </a:tr>
              <a:tr h="153096"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Jednotlivci internet nikdy nepoužili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Jednotlivci použili internet: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46633"/>
                  </a:ext>
                </a:extLst>
              </a:tr>
              <a:tr h="2262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alespoň jednou v životě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alespoň jednou v posledních 12 měsících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alespoň jednou v posledních 3 měsících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pravidelně - alespoň jednou týdně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096349"/>
                  </a:ext>
                </a:extLst>
              </a:tr>
              <a:tr h="1445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 tis. 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r>
                        <a:rPr lang="cs-CZ" sz="7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  <a:endParaRPr lang="cs-CZ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 tis. 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r>
                        <a:rPr lang="cs-CZ" sz="7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  <a:endParaRPr lang="cs-CZ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 tis. 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r>
                        <a:rPr lang="cs-CZ" sz="7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  <a:endParaRPr lang="cs-CZ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 tis. 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r>
                        <a:rPr lang="cs-CZ" sz="7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  <a:endParaRPr lang="cs-CZ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 tis. </a:t>
                      </a: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r>
                        <a:rPr lang="cs-CZ" sz="7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  <a:endParaRPr lang="cs-CZ" sz="7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05" marR="8505" marT="85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717756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 16+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1 625.1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7 125.7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6 802.9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6 704.8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6 403.3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82844"/>
                  </a:ext>
                </a:extLst>
              </a:tr>
              <a:tr h="14459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Pohlaví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638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Muži 16+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3 561.6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3 403.5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3 352.0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3 221.4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707365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Ženy 16+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912.8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3 564.1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3 399.4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3 352.8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3 181.9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141946"/>
                  </a:ext>
                </a:extLst>
              </a:tr>
              <a:tr h="14459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Věková skupina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734496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16–24 let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905.2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901.2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877289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25–34 let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1 359.4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1 340.3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1 332.7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1 318.4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25058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35–44 let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1 694.2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1 678.3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1 663.5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1 614.9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217285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45–54 let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1 286.3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1 264.8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1 242.8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1 155.1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876056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55–64 let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1 035.4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962.6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937.3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870.2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544819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65+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1 089.1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827.3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645.7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11976"/>
                  </a:ext>
                </a:extLst>
              </a:tr>
              <a:tr h="14459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Vzdělání (25+)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43964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Základní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769035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Střední bez maturity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825.7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2 189.7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2 044.7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1 993.1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1 818.2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80911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Střední s maturitou + VOŠ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2 415.1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2 324.0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2 306.5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2 234.9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705276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Vysokoškolské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1 276.5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1 252.6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1 245.9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1 228.2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513280"/>
                  </a:ext>
                </a:extLst>
              </a:tr>
              <a:tr h="144591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Ekonomická aktivita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01253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Zaměstnaní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4 677.3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4 613.4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4 562.0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4 385.0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344689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Nezaměstnaní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328352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Ženy na RD*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346887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Studenti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671.8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665279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Starobní důchodci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1 228.2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1 048.8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830.0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797.8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701.5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59989"/>
                  </a:ext>
                </a:extLst>
              </a:tr>
              <a:tr h="1530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Invalidní důchodci</a:t>
                      </a:r>
                    </a:p>
                  </a:txBody>
                  <a:tcPr marL="76548" marR="8505" marT="85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161.4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63.1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149.8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58.6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145.5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56.9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132.3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51.7 </a:t>
                      </a:r>
                    </a:p>
                  </a:txBody>
                  <a:tcPr marL="8505" marR="8505" marT="85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08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36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Jednotlivci používající internet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(% z celkového počtu jednotlivců ve věku 16+, zdroj: ČSÚ)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996953"/>
            <a:ext cx="7886700" cy="400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Jednotlivci používající internet podle pohlaví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(% z celkového počtu jednotlivců 16+ v dané </a:t>
            </a:r>
            <a:r>
              <a:rPr lang="cs-CZ" sz="2400" dirty="0" err="1"/>
              <a:t>socie</a:t>
            </a:r>
            <a:r>
              <a:rPr lang="cs-CZ" sz="2400" dirty="0"/>
              <a:t>-demografické skupině, zdroj: ČSÚ)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314622"/>
            <a:ext cx="7886700" cy="33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662</Words>
  <Application>Microsoft Office PowerPoint</Application>
  <PresentationFormat>Předvádění na obrazovce (4:3)</PresentationFormat>
  <Paragraphs>325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Základní poznatky o uživatelích internetu</vt:lpstr>
      <vt:lpstr>Prezentace aplikace PowerPoint</vt:lpstr>
      <vt:lpstr>Opakování – digital divide</vt:lpstr>
      <vt:lpstr>Opakování – digital divide</vt:lpstr>
      <vt:lpstr>Sociodemografické poznatky o uživatelích internetu</vt:lpstr>
      <vt:lpstr>Sociodemografické poznatky o uživatelích internetu</vt:lpstr>
      <vt:lpstr>CSU</vt:lpstr>
      <vt:lpstr>Jednotlivci používající internet  (% z celkového počtu jednotlivců ve věku 16+, zdroj: ČSÚ)</vt:lpstr>
      <vt:lpstr>Jednotlivci používající internet podle pohlaví  (% z celkového počtu jednotlivců 16+ v dané socie-demografické skupině, zdroj: ČSÚ)</vt:lpstr>
      <vt:lpstr>WIP - ČR</vt:lpstr>
      <vt:lpstr>WIP - ČR</vt:lpstr>
      <vt:lpstr>WIP - ČR</vt:lpstr>
      <vt:lpstr>WIP - ČR</vt:lpstr>
      <vt:lpstr>Prezentace aplikace PowerPoint</vt:lpstr>
      <vt:lpstr>WIP - ČR</vt:lpstr>
      <vt:lpstr>Prezentace aplikace PowerPoint</vt:lpstr>
      <vt:lpstr>Prezentace aplikace PowerPoint</vt:lpstr>
      <vt:lpstr>Sociodemografické poznatky o uživatelích internetu</vt:lpstr>
      <vt:lpstr>WIP world – použití internetu</vt:lpstr>
      <vt:lpstr>Domácnosti s vysokorychlostním připojením v zemích EU  (% z celkového počtu domácností, zdroj: Eurostat)</vt:lpstr>
      <vt:lpstr>WIP world – použití internetu</vt:lpstr>
      <vt:lpstr>WIP world – použití internetu</vt:lpstr>
      <vt:lpstr>Eurobarametr, 6 - 17 let</vt:lpstr>
      <vt:lpstr>Diskuse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Macháčková</dc:creator>
  <cp:lastModifiedBy>Hana Macháčková</cp:lastModifiedBy>
  <cp:revision>107</cp:revision>
  <dcterms:created xsi:type="dcterms:W3CDTF">2013-06-04T06:58:36Z</dcterms:created>
  <dcterms:modified xsi:type="dcterms:W3CDTF">2017-10-16T09:06:10Z</dcterms:modified>
</cp:coreProperties>
</file>