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9" r:id="rId4"/>
    <p:sldId id="273" r:id="rId5"/>
    <p:sldId id="292" r:id="rId6"/>
    <p:sldId id="317" r:id="rId7"/>
    <p:sldId id="291" r:id="rId8"/>
    <p:sldId id="290" r:id="rId9"/>
    <p:sldId id="274" r:id="rId10"/>
    <p:sldId id="258" r:id="rId11"/>
    <p:sldId id="293" r:id="rId12"/>
    <p:sldId id="294" r:id="rId13"/>
    <p:sldId id="295" r:id="rId14"/>
    <p:sldId id="301" r:id="rId15"/>
    <p:sldId id="303" r:id="rId16"/>
    <p:sldId id="304" r:id="rId17"/>
    <p:sldId id="302" r:id="rId18"/>
    <p:sldId id="296" r:id="rId19"/>
    <p:sldId id="297" r:id="rId20"/>
    <p:sldId id="260" r:id="rId21"/>
    <p:sldId id="328" r:id="rId22"/>
    <p:sldId id="316" r:id="rId23"/>
    <p:sldId id="314" r:id="rId24"/>
    <p:sldId id="315" r:id="rId25"/>
    <p:sldId id="299" r:id="rId26"/>
    <p:sldId id="329" r:id="rId27"/>
    <p:sldId id="300" r:id="rId28"/>
    <p:sldId id="330" r:id="rId29"/>
    <p:sldId id="305" r:id="rId30"/>
    <p:sldId id="324" r:id="rId31"/>
    <p:sldId id="322" r:id="rId32"/>
    <p:sldId id="320" r:id="rId33"/>
    <p:sldId id="318" r:id="rId34"/>
    <p:sldId id="306" r:id="rId35"/>
    <p:sldId id="325" r:id="rId36"/>
    <p:sldId id="327" r:id="rId37"/>
    <p:sldId id="326" r:id="rId38"/>
    <p:sldId id="311" r:id="rId39"/>
    <p:sldId id="323" r:id="rId40"/>
    <p:sldId id="261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3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6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9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2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9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F4F52-CD01-4F8B-AC68-BACCA2FBF33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6493-824A-40D9-8ED6-983016DC1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0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6629400" cy="1498111"/>
          </a:xfrm>
        </p:spPr>
        <p:txBody>
          <a:bodyPr/>
          <a:lstStyle/>
          <a:p>
            <a:r>
              <a:rPr lang="cs-CZ" sz="3600" dirty="0"/>
              <a:t>Internet jako politické a občanské prostředí</a:t>
            </a:r>
            <a:endParaRPr lang="en-US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9" y="0"/>
            <a:ext cx="83899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52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Internet jako zdroj informací a materiálů</a:t>
            </a:r>
          </a:p>
          <a:p>
            <a:endParaRPr lang="cs-CZ" dirty="0"/>
          </a:p>
          <a:p>
            <a:r>
              <a:rPr lang="cs-CZ" dirty="0"/>
              <a:t>Platforma pro sebe-expresi a diskusi</a:t>
            </a:r>
          </a:p>
          <a:p>
            <a:endParaRPr lang="cs-CZ" dirty="0"/>
          </a:p>
          <a:p>
            <a:r>
              <a:rPr lang="cs-CZ" dirty="0"/>
              <a:t>Setkávání napříč skupinami i v rámci skupin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75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Ovšem nenaplnění původních očekávání</a:t>
            </a:r>
          </a:p>
          <a:p>
            <a:pPr lvl="1"/>
            <a:r>
              <a:rPr lang="cs-CZ" dirty="0"/>
              <a:t>Přehnaně optimistické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Internet jako specifické prostředí podporuje jak pozitivní tak negativní jevy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90540"/>
            <a:ext cx="3051423" cy="2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7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Spojovací charakteristiky: </a:t>
            </a:r>
          </a:p>
          <a:p>
            <a:r>
              <a:rPr lang="cs-CZ" dirty="0">
                <a:solidFill>
                  <a:srgbClr val="FF0000"/>
                </a:solidFill>
              </a:rPr>
              <a:t>malé náklady</a:t>
            </a:r>
          </a:p>
          <a:p>
            <a:r>
              <a:rPr lang="cs-CZ" dirty="0">
                <a:solidFill>
                  <a:srgbClr val="FF0000"/>
                </a:solidFill>
              </a:rPr>
              <a:t>relativně snadný přístup</a:t>
            </a:r>
          </a:p>
          <a:p>
            <a:r>
              <a:rPr lang="cs-CZ" dirty="0">
                <a:solidFill>
                  <a:srgbClr val="FF0000"/>
                </a:solidFill>
              </a:rPr>
              <a:t>prostorová neomezenost (zapojení i přes distanci)</a:t>
            </a:r>
          </a:p>
          <a:p>
            <a:r>
              <a:rPr lang="cs-CZ" dirty="0"/>
              <a:t>možnost anonymity (opět relativní)</a:t>
            </a:r>
          </a:p>
          <a:p>
            <a:r>
              <a:rPr lang="cs-CZ" dirty="0"/>
              <a:t>snižování bariér postavených na autoritě</a:t>
            </a:r>
          </a:p>
          <a:p>
            <a:r>
              <a:rPr lang="cs-CZ" dirty="0"/>
              <a:t>sdílení a šíření informací a materiálů</a:t>
            </a:r>
          </a:p>
          <a:p>
            <a:r>
              <a:rPr lang="cs-CZ" dirty="0"/>
              <a:t>setkání s různými materiály, názory, informacemi…</a:t>
            </a:r>
          </a:p>
          <a:p>
            <a:r>
              <a:rPr lang="cs-CZ" dirty="0"/>
              <a:t>výborný na „</a:t>
            </a:r>
            <a:r>
              <a:rPr lang="cs-CZ" dirty="0" err="1"/>
              <a:t>prolinkování</a:t>
            </a:r>
            <a:r>
              <a:rPr lang="cs-CZ" dirty="0"/>
              <a:t>“ lidí, utváření a udržování kontaktů, plánování akcí </a:t>
            </a:r>
          </a:p>
        </p:txBody>
      </p:sp>
    </p:spTree>
    <p:extLst>
      <p:ext uri="{BB962C8B-B14F-4D97-AF65-F5344CB8AC3E}">
        <p14:creationId xmlns:p14="http://schemas.microsoft.com/office/powerpoint/2010/main" val="94815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Spojovací charakteristiky: </a:t>
            </a:r>
          </a:p>
          <a:p>
            <a:r>
              <a:rPr lang="cs-CZ" dirty="0">
                <a:solidFill>
                  <a:srgbClr val="FF0000"/>
                </a:solidFill>
              </a:rPr>
              <a:t>malé náklady</a:t>
            </a:r>
          </a:p>
          <a:p>
            <a:r>
              <a:rPr lang="cs-CZ" dirty="0">
                <a:solidFill>
                  <a:srgbClr val="FF0000"/>
                </a:solidFill>
              </a:rPr>
              <a:t>relativně snadný přístup</a:t>
            </a:r>
          </a:p>
          <a:p>
            <a:r>
              <a:rPr lang="cs-CZ" dirty="0">
                <a:solidFill>
                  <a:srgbClr val="FF0000"/>
                </a:solidFill>
              </a:rPr>
              <a:t>prostorová neomezenost (zapojení i přes distanci)</a:t>
            </a:r>
          </a:p>
          <a:p>
            <a:endParaRPr lang="cs-CZ" dirty="0"/>
          </a:p>
          <a:p>
            <a:r>
              <a:rPr lang="cs-CZ" dirty="0"/>
              <a:t>Mobilizace – díky snižování nákladů?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3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Digital </a:t>
            </a:r>
            <a:r>
              <a:rPr lang="cs-CZ" dirty="0" err="1"/>
              <a:t>divide</a:t>
            </a:r>
            <a:r>
              <a:rPr lang="cs-CZ" dirty="0"/>
              <a:t> – přetrvává i vliv na tyto aktivity </a:t>
            </a:r>
          </a:p>
          <a:p>
            <a:pPr lvl="1"/>
            <a:r>
              <a:rPr lang="cs-CZ" dirty="0"/>
              <a:t>v rámci všech internetových aktivit</a:t>
            </a:r>
          </a:p>
          <a:p>
            <a:r>
              <a:rPr lang="cs-CZ" dirty="0"/>
              <a:t>Větší aktivity skupin tradičně více participujících (Jensen, 2003)</a:t>
            </a:r>
          </a:p>
          <a:p>
            <a:pPr lvl="1"/>
            <a:r>
              <a:rPr lang="cs-CZ" dirty="0"/>
              <a:t>Vyšší vzdělání, příjem (tj. SES) (</a:t>
            </a:r>
            <a:r>
              <a:rPr lang="cs-CZ" dirty="0" err="1"/>
              <a:t>Smith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., 2009), více participace, i mezi těmi s přístupem k internetu</a:t>
            </a:r>
          </a:p>
          <a:p>
            <a:r>
              <a:rPr lang="cs-CZ" dirty="0"/>
              <a:t>Ovšem, na rozdíl od offline participace větší participace mladých lidí (více užívají internet) možná změna především u blogů a SNS</a:t>
            </a:r>
          </a:p>
          <a:p>
            <a:pPr lvl="1"/>
            <a:r>
              <a:rPr lang="cs-CZ" dirty="0"/>
              <a:t>U těchto mizí silné spojení s SES a stoupající věková tendence (Smith et al., 2009)</a:t>
            </a:r>
          </a:p>
          <a:p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9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Možnosti pro dosud </a:t>
            </a:r>
            <a:r>
              <a:rPr lang="cs-CZ" dirty="0" err="1"/>
              <a:t>marginalizované</a:t>
            </a:r>
            <a:r>
              <a:rPr lang="cs-CZ" dirty="0"/>
              <a:t> skupiny?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Mehra</a:t>
            </a:r>
            <a:r>
              <a:rPr lang="cs-CZ" dirty="0"/>
              <a:t>, Merkel, &amp; </a:t>
            </a:r>
            <a:r>
              <a:rPr lang="cs-CZ" dirty="0" err="1"/>
              <a:t>Bishop</a:t>
            </a:r>
            <a:r>
              <a:rPr lang="cs-CZ" dirty="0"/>
              <a:t>, 2004)</a:t>
            </a:r>
          </a:p>
          <a:p>
            <a:r>
              <a:rPr lang="cs-CZ" dirty="0"/>
              <a:t>Etnické a další minority – společný prostor pro komunikaci</a:t>
            </a:r>
          </a:p>
          <a:p>
            <a:pPr lvl="1"/>
            <a:r>
              <a:rPr lang="cs-CZ" dirty="0"/>
              <a:t>I napříč celým světem – trans-komunikace etnik (Mitra, 1997)</a:t>
            </a:r>
          </a:p>
          <a:p>
            <a:r>
              <a:rPr lang="cs-CZ" dirty="0"/>
              <a:t>Nebo v rámci jednoho státu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91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PIDOP</a:t>
            </a:r>
          </a:p>
          <a:p>
            <a:r>
              <a:rPr lang="cs-CZ" dirty="0"/>
              <a:t>Romská a ukrajinská menšina v ČR</a:t>
            </a:r>
          </a:p>
          <a:p>
            <a:pPr lvl="1"/>
            <a:r>
              <a:rPr lang="en-US" dirty="0" err="1"/>
              <a:t>Šerek</a:t>
            </a:r>
            <a:r>
              <a:rPr lang="en-US" dirty="0"/>
              <a:t>, </a:t>
            </a:r>
            <a:r>
              <a:rPr lang="en-US" dirty="0" err="1"/>
              <a:t>Petrovičová</a:t>
            </a:r>
            <a:r>
              <a:rPr lang="en-US" dirty="0"/>
              <a:t>, &amp; </a:t>
            </a:r>
            <a:r>
              <a:rPr lang="en-US" dirty="0" err="1"/>
              <a:t>Porubanová-Norquist</a:t>
            </a:r>
            <a:r>
              <a:rPr lang="en-US" dirty="0"/>
              <a:t>, (2012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U Romské menšiny – více v „reálném světě“, více „alternativní“ participace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016224" cy="134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88604"/>
            <a:ext cx="1512168" cy="215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0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Spojovací charakteristiky: </a:t>
            </a:r>
          </a:p>
          <a:p>
            <a:r>
              <a:rPr lang="cs-CZ" dirty="0">
                <a:solidFill>
                  <a:srgbClr val="FF0000"/>
                </a:solidFill>
              </a:rPr>
              <a:t>malé náklady</a:t>
            </a:r>
          </a:p>
          <a:p>
            <a:r>
              <a:rPr lang="cs-CZ" dirty="0">
                <a:solidFill>
                  <a:srgbClr val="FF0000"/>
                </a:solidFill>
              </a:rPr>
              <a:t>relativně snadný přístup</a:t>
            </a:r>
          </a:p>
          <a:p>
            <a:r>
              <a:rPr lang="cs-CZ" dirty="0">
                <a:solidFill>
                  <a:srgbClr val="FF0000"/>
                </a:solidFill>
              </a:rPr>
              <a:t>prostorová neomezenost (zapojení i přes distanci)</a:t>
            </a:r>
          </a:p>
          <a:p>
            <a:endParaRPr lang="cs-CZ" dirty="0"/>
          </a:p>
          <a:p>
            <a:r>
              <a:rPr lang="cs-CZ" dirty="0"/>
              <a:t>„Nárůst participace“? Co ale měříme?</a:t>
            </a:r>
          </a:p>
          <a:p>
            <a:r>
              <a:rPr lang="cs-CZ" dirty="0"/>
              <a:t>Otázka efektivity – externí i interní</a:t>
            </a:r>
          </a:p>
          <a:p>
            <a:pPr lvl="1"/>
            <a:r>
              <a:rPr lang="cs-CZ" dirty="0"/>
              <a:t>Externí: </a:t>
            </a:r>
            <a:r>
              <a:rPr lang="cs-CZ" dirty="0" err="1"/>
              <a:t>Slacktivism</a:t>
            </a:r>
            <a:r>
              <a:rPr lang="cs-CZ" dirty="0"/>
              <a:t>, </a:t>
            </a:r>
            <a:r>
              <a:rPr lang="cs-CZ" dirty="0" err="1"/>
              <a:t>clicktivism</a:t>
            </a:r>
            <a:endParaRPr lang="cs-CZ" dirty="0"/>
          </a:p>
          <a:p>
            <a:pPr lvl="1"/>
            <a:r>
              <a:rPr lang="cs-CZ" dirty="0"/>
              <a:t>Interní: vlastní vnímaní důsledků (distance, nízký závazek a zapojení)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58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Spojovací charakteristiky: </a:t>
            </a:r>
          </a:p>
          <a:p>
            <a:r>
              <a:rPr lang="cs-CZ" dirty="0"/>
              <a:t>malé náklady</a:t>
            </a:r>
          </a:p>
          <a:p>
            <a:r>
              <a:rPr lang="cs-CZ" dirty="0"/>
              <a:t>relativně snadný přístup</a:t>
            </a:r>
          </a:p>
          <a:p>
            <a:r>
              <a:rPr lang="cs-CZ" dirty="0"/>
              <a:t>prostorová neomezenost (zapojení i přes distanci)</a:t>
            </a:r>
          </a:p>
          <a:p>
            <a:r>
              <a:rPr lang="cs-CZ" dirty="0">
                <a:solidFill>
                  <a:srgbClr val="FF0000"/>
                </a:solidFill>
              </a:rPr>
              <a:t>možnost anonymity (opět relativní)</a:t>
            </a:r>
          </a:p>
          <a:p>
            <a:r>
              <a:rPr lang="cs-CZ" dirty="0">
                <a:solidFill>
                  <a:srgbClr val="FF0000"/>
                </a:solidFill>
              </a:rPr>
              <a:t>snižování bariér postavených na autoritě</a:t>
            </a:r>
          </a:p>
          <a:p>
            <a:r>
              <a:rPr lang="cs-CZ" dirty="0"/>
              <a:t>sdílení a šíření informací a materiálů</a:t>
            </a:r>
          </a:p>
          <a:p>
            <a:r>
              <a:rPr lang="cs-CZ" dirty="0"/>
              <a:t>setkání s různými materiály, názory, informacemi…</a:t>
            </a:r>
          </a:p>
          <a:p>
            <a:r>
              <a:rPr lang="cs-CZ" dirty="0"/>
              <a:t>výborný na „</a:t>
            </a:r>
            <a:r>
              <a:rPr lang="cs-CZ" dirty="0" err="1"/>
              <a:t>prolinkování</a:t>
            </a:r>
            <a:r>
              <a:rPr lang="cs-CZ" dirty="0"/>
              <a:t>“ lidí, utváření a udržování kontaktů, plánování akcí </a:t>
            </a:r>
          </a:p>
        </p:txBody>
      </p:sp>
    </p:spTree>
    <p:extLst>
      <p:ext uri="{BB962C8B-B14F-4D97-AF65-F5344CB8AC3E}">
        <p14:creationId xmlns:p14="http://schemas.microsoft.com/office/powerpoint/2010/main" val="107606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možnost anonymity (opět relativní)</a:t>
            </a:r>
          </a:p>
          <a:p>
            <a:r>
              <a:rPr lang="cs-CZ" dirty="0">
                <a:solidFill>
                  <a:srgbClr val="FF0000"/>
                </a:solidFill>
              </a:rPr>
              <a:t>snižování bariér postavených na autoritě</a:t>
            </a:r>
          </a:p>
          <a:p>
            <a:r>
              <a:rPr lang="cs-CZ" dirty="0"/>
              <a:t>Relativní anonymita ulehčuje expresi v online prostředí </a:t>
            </a:r>
            <a:r>
              <a:rPr lang="en-US" dirty="0"/>
              <a:t>(</a:t>
            </a:r>
            <a:r>
              <a:rPr lang="en-US" dirty="0" err="1"/>
              <a:t>Akdeniz</a:t>
            </a:r>
            <a:r>
              <a:rPr lang="en-US" dirty="0"/>
              <a:t>, 2002)</a:t>
            </a:r>
            <a:endParaRPr lang="cs-CZ" dirty="0"/>
          </a:p>
          <a:p>
            <a:r>
              <a:rPr lang="cs-CZ" dirty="0"/>
              <a:t>Umenšuje určité bariéry a autoritu</a:t>
            </a:r>
          </a:p>
          <a:p>
            <a:r>
              <a:rPr lang="cs-CZ" dirty="0"/>
              <a:t>Ovšem to neznamená, že by opravdu vedla k plodným diskuzím či dokonce akcím v online světě (</a:t>
            </a:r>
            <a:r>
              <a:rPr lang="cs-CZ" dirty="0" err="1"/>
              <a:t>Papacharissi</a:t>
            </a:r>
            <a:r>
              <a:rPr lang="cs-CZ" dirty="0"/>
              <a:t>, 2005) 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1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dirty="0"/>
              <a:t>Podobně jako další formy sociálního života se i občanská a politická aktivita čím dál více odehrává v kyberprostoru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8827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39219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35" y="2628307"/>
            <a:ext cx="2850595" cy="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5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Anonymita a umenšení autorit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SIDE a </a:t>
            </a:r>
            <a:r>
              <a:rPr lang="cs-CZ" dirty="0" err="1"/>
              <a:t>disinhibice</a:t>
            </a:r>
            <a:endParaRPr lang="cs-CZ" dirty="0"/>
          </a:p>
          <a:p>
            <a:r>
              <a:rPr lang="cs-CZ" dirty="0"/>
              <a:t>Online participace (diskuse)</a:t>
            </a:r>
          </a:p>
          <a:p>
            <a:pPr lvl="1"/>
            <a:r>
              <a:rPr lang="cs-CZ" dirty="0"/>
              <a:t>Otevřené</a:t>
            </a:r>
          </a:p>
          <a:p>
            <a:pPr lvl="1"/>
            <a:r>
              <a:rPr lang="cs-CZ" dirty="0" err="1"/>
              <a:t>Flaming</a:t>
            </a:r>
            <a:r>
              <a:rPr lang="cs-CZ" dirty="0"/>
              <a:t>, </a:t>
            </a:r>
            <a:r>
              <a:rPr lang="cs-CZ" dirty="0" err="1"/>
              <a:t>trolling</a:t>
            </a:r>
            <a:r>
              <a:rPr lang="cs-CZ" dirty="0"/>
              <a:t>, </a:t>
            </a:r>
            <a:r>
              <a:rPr lang="cs-CZ" dirty="0" err="1"/>
              <a:t>hatespeech</a:t>
            </a:r>
            <a:endParaRPr lang="cs-CZ" dirty="0"/>
          </a:p>
          <a:p>
            <a:pPr lvl="1"/>
            <a:r>
              <a:rPr lang="cs-CZ" dirty="0"/>
              <a:t>Polarizace názorů, postupující radikalizace</a:t>
            </a:r>
          </a:p>
          <a:p>
            <a:endParaRPr lang="cs-CZ" dirty="0"/>
          </a:p>
          <a:p>
            <a:r>
              <a:rPr lang="cs-CZ" dirty="0"/>
              <a:t>Potřeba určité moderace? De-</a:t>
            </a:r>
            <a:r>
              <a:rPr lang="cs-CZ" dirty="0" err="1"/>
              <a:t>anonymizace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snížení anonymity v online diskuzi - úbytek agresivních komentářů (</a:t>
            </a:r>
            <a:r>
              <a:rPr lang="cs-CZ" dirty="0" err="1"/>
              <a:t>Cho</a:t>
            </a:r>
            <a:r>
              <a:rPr lang="cs-CZ" dirty="0"/>
              <a:t> &amp; </a:t>
            </a:r>
            <a:r>
              <a:rPr lang="cs-CZ" dirty="0" err="1"/>
              <a:t>Kwon</a:t>
            </a:r>
            <a:r>
              <a:rPr lang="cs-CZ" dirty="0"/>
              <a:t>, 2015)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91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effectLst/>
              </a:rPr>
              <a:t>Diplomová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práce</a:t>
            </a:r>
            <a:r>
              <a:rPr lang="cs-CZ" dirty="0">
                <a:effectLst/>
              </a:rPr>
              <a:t>, ČR, Jitka Čurdová, 2016</a:t>
            </a:r>
          </a:p>
          <a:p>
            <a:r>
              <a:rPr lang="cs-CZ" dirty="0"/>
              <a:t>1080 komentářů pod 54 příspěvky na 9 </a:t>
            </a:r>
            <a:r>
              <a:rPr lang="cs-CZ" dirty="0" err="1"/>
              <a:t>facebookových</a:t>
            </a:r>
            <a:r>
              <a:rPr lang="cs-CZ" dirty="0"/>
              <a:t> stránkách vymezujících se proti určité jasně definované skupině lidí (sběr 1.1. - 12.4.2016)</a:t>
            </a:r>
          </a:p>
          <a:p>
            <a:endParaRPr lang="cs-CZ" dirty="0"/>
          </a:p>
          <a:p>
            <a:r>
              <a:rPr lang="cs-CZ" dirty="0"/>
              <a:t>Čím více způsobů </a:t>
            </a:r>
            <a:r>
              <a:rPr lang="cs-CZ" dirty="0" err="1"/>
              <a:t>anonymizace</a:t>
            </a:r>
            <a:r>
              <a:rPr lang="cs-CZ" dirty="0"/>
              <a:t> uživatel na sociální síti </a:t>
            </a:r>
            <a:r>
              <a:rPr lang="cs-CZ" dirty="0" err="1"/>
              <a:t>Facebook</a:t>
            </a:r>
            <a:r>
              <a:rPr lang="cs-CZ" dirty="0"/>
              <a:t> využíval, tím vulgárnější byly jeho komentáře, a tím negativnější atmosféru jeho komentáře vyjadřovaly.</a:t>
            </a:r>
          </a:p>
          <a:p>
            <a:r>
              <a:rPr lang="cs-CZ" dirty="0"/>
              <a:t>Pokud administrátoři stránky vyjadřovali vůči </a:t>
            </a:r>
            <a:r>
              <a:rPr lang="cs-CZ" dirty="0" err="1"/>
              <a:t>out-group</a:t>
            </a:r>
            <a:r>
              <a:rPr lang="cs-CZ" dirty="0"/>
              <a:t> negativnější emoce, projevovali negativnější emoce také účastníci v komentářích. </a:t>
            </a:r>
          </a:p>
          <a:p>
            <a:endParaRPr lang="cs-CZ" dirty="0"/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80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2267521"/>
            <a:ext cx="5934904" cy="31913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76" y="6224744"/>
            <a:ext cx="78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Hawdon, J., </a:t>
            </a:r>
            <a:r>
              <a:rPr lang="en-US" dirty="0" err="1"/>
              <a:t>Oksanen</a:t>
            </a:r>
            <a:r>
              <a:rPr lang="en-US" dirty="0"/>
              <a:t>, A., &amp; </a:t>
            </a:r>
            <a:r>
              <a:rPr lang="en-US" dirty="0" err="1"/>
              <a:t>Räsänen</a:t>
            </a:r>
            <a:r>
              <a:rPr lang="en-US" dirty="0"/>
              <a:t>, P. </a:t>
            </a:r>
            <a:r>
              <a:rPr lang="cs-CZ" dirty="0"/>
              <a:t>(2015) </a:t>
            </a:r>
            <a:r>
              <a:rPr lang="en-US" dirty="0"/>
              <a:t>Online Extremism and Online Hate.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1559" y="404664"/>
            <a:ext cx="7959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</a:t>
            </a:r>
            <a:r>
              <a:rPr lang="en-US" dirty="0"/>
              <a:t>In the past three months, have you seen hateful or degrading writings or speech online, which inappropriately attacked certain groups of people or individuals”?</a:t>
            </a:r>
            <a:endParaRPr lang="cs-CZ" dirty="0"/>
          </a:p>
          <a:p>
            <a:endParaRPr lang="cs-CZ" dirty="0"/>
          </a:p>
          <a:p>
            <a:r>
              <a:rPr lang="en-US" dirty="0"/>
              <a:t>“I </a:t>
            </a:r>
            <a:r>
              <a:rPr lang="cs-CZ" dirty="0"/>
              <a:t> </a:t>
            </a:r>
            <a:r>
              <a:rPr lang="en-US" dirty="0"/>
              <a:t>have personally been the target of hateful or</a:t>
            </a:r>
            <a:r>
              <a:rPr lang="cs-CZ" dirty="0"/>
              <a:t> </a:t>
            </a:r>
            <a:r>
              <a:rPr lang="en-US" dirty="0"/>
              <a:t>degrading material online</a:t>
            </a:r>
            <a:r>
              <a:rPr lang="cs-CZ" dirty="0"/>
              <a:t>“.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dirty="0"/>
              <a:t>AGE 15-30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5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696238" cy="4095558"/>
          </a:xfrm>
        </p:spPr>
      </p:pic>
      <p:sp>
        <p:nvSpPr>
          <p:cNvPr id="6" name="TextovéPole 5"/>
          <p:cNvSpPr txBox="1"/>
          <p:nvPr/>
        </p:nvSpPr>
        <p:spPr>
          <a:xfrm>
            <a:off x="755576" y="6224744"/>
            <a:ext cx="78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Hawdon, J., </a:t>
            </a:r>
            <a:r>
              <a:rPr lang="en-US" dirty="0" err="1"/>
              <a:t>Oksanen</a:t>
            </a:r>
            <a:r>
              <a:rPr lang="en-US" dirty="0"/>
              <a:t>, A., &amp; </a:t>
            </a:r>
            <a:r>
              <a:rPr lang="en-US" dirty="0" err="1"/>
              <a:t>Räsänen</a:t>
            </a:r>
            <a:r>
              <a:rPr lang="en-US" dirty="0"/>
              <a:t>, P. </a:t>
            </a:r>
            <a:r>
              <a:rPr lang="cs-CZ" dirty="0"/>
              <a:t>(2015) </a:t>
            </a:r>
            <a:r>
              <a:rPr lang="en-US" dirty="0"/>
              <a:t>Online Extremism and Online Hate.</a:t>
            </a:r>
          </a:p>
        </p:txBody>
      </p:sp>
    </p:spTree>
    <p:extLst>
      <p:ext uri="{BB962C8B-B14F-4D97-AF65-F5344CB8AC3E}">
        <p14:creationId xmlns:p14="http://schemas.microsoft.com/office/powerpoint/2010/main" val="223937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7"/>
            <a:ext cx="7632848" cy="3655167"/>
          </a:xfrm>
        </p:spPr>
      </p:pic>
      <p:sp>
        <p:nvSpPr>
          <p:cNvPr id="5" name="TextovéPole 4"/>
          <p:cNvSpPr txBox="1"/>
          <p:nvPr/>
        </p:nvSpPr>
        <p:spPr>
          <a:xfrm>
            <a:off x="755576" y="6224744"/>
            <a:ext cx="78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Hawdon, J., </a:t>
            </a:r>
            <a:r>
              <a:rPr lang="en-US" dirty="0" err="1"/>
              <a:t>Oksanen</a:t>
            </a:r>
            <a:r>
              <a:rPr lang="en-US" dirty="0"/>
              <a:t>, A., &amp; </a:t>
            </a:r>
            <a:r>
              <a:rPr lang="en-US" dirty="0" err="1"/>
              <a:t>Räsänen</a:t>
            </a:r>
            <a:r>
              <a:rPr lang="en-US" dirty="0"/>
              <a:t>, P. </a:t>
            </a:r>
            <a:r>
              <a:rPr lang="cs-CZ" dirty="0"/>
              <a:t>(2015) </a:t>
            </a:r>
            <a:r>
              <a:rPr lang="en-US" dirty="0"/>
              <a:t>Online Extremism and Online Hate.</a:t>
            </a:r>
          </a:p>
        </p:txBody>
      </p:sp>
    </p:spTree>
    <p:extLst>
      <p:ext uri="{BB962C8B-B14F-4D97-AF65-F5344CB8AC3E}">
        <p14:creationId xmlns:p14="http://schemas.microsoft.com/office/powerpoint/2010/main" val="2867479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Spojovací charakteristiky: </a:t>
            </a:r>
          </a:p>
          <a:p>
            <a:r>
              <a:rPr lang="cs-CZ" dirty="0"/>
              <a:t>malé náklady</a:t>
            </a:r>
          </a:p>
          <a:p>
            <a:r>
              <a:rPr lang="cs-CZ" dirty="0"/>
              <a:t>relativně snadný přístup</a:t>
            </a:r>
          </a:p>
          <a:p>
            <a:r>
              <a:rPr lang="cs-CZ" dirty="0"/>
              <a:t>prostorová neomezenost (zapojení i přes distanci)</a:t>
            </a:r>
          </a:p>
          <a:p>
            <a:r>
              <a:rPr lang="cs-CZ" dirty="0"/>
              <a:t>možnost anonymity (opět relativní)</a:t>
            </a:r>
          </a:p>
          <a:p>
            <a:r>
              <a:rPr lang="cs-CZ" dirty="0"/>
              <a:t>snižování bariér postavených na autoritě</a:t>
            </a:r>
          </a:p>
          <a:p>
            <a:r>
              <a:rPr lang="cs-CZ" dirty="0">
                <a:solidFill>
                  <a:srgbClr val="FF0000"/>
                </a:solidFill>
              </a:rPr>
              <a:t>sdílení a šíření informací a materiálů</a:t>
            </a:r>
          </a:p>
          <a:p>
            <a:r>
              <a:rPr lang="cs-CZ" dirty="0">
                <a:solidFill>
                  <a:srgbClr val="FF0000"/>
                </a:solidFill>
              </a:rPr>
              <a:t>setkání s různými materiály, názory, informacemi…</a:t>
            </a:r>
          </a:p>
          <a:p>
            <a:r>
              <a:rPr lang="cs-CZ" dirty="0">
                <a:solidFill>
                  <a:srgbClr val="FF0000"/>
                </a:solidFill>
              </a:rPr>
              <a:t>výborný na „</a:t>
            </a:r>
            <a:r>
              <a:rPr lang="cs-CZ" dirty="0" err="1">
                <a:solidFill>
                  <a:srgbClr val="FF0000"/>
                </a:solidFill>
              </a:rPr>
              <a:t>prolinkování</a:t>
            </a:r>
            <a:r>
              <a:rPr lang="cs-CZ" dirty="0">
                <a:solidFill>
                  <a:srgbClr val="FF0000"/>
                </a:solidFill>
              </a:rPr>
              <a:t>“ lidí, utváření a udržování kontaktů, plánování akcí </a:t>
            </a:r>
          </a:p>
        </p:txBody>
      </p:sp>
    </p:spTree>
    <p:extLst>
      <p:ext uri="{BB962C8B-B14F-4D97-AF65-F5344CB8AC3E}">
        <p14:creationId xmlns:p14="http://schemas.microsoft.com/office/powerpoint/2010/main" val="4292419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Diverzita zdrojů?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internetu je spousta informací a materiálů</a:t>
            </a:r>
          </a:p>
          <a:p>
            <a:r>
              <a:rPr lang="cs-CZ" dirty="0"/>
              <a:t>Sledování/hledání – někdy jako indikátor participace a angažovanosti</a:t>
            </a:r>
          </a:p>
          <a:p>
            <a:r>
              <a:rPr lang="cs-CZ" dirty="0"/>
              <a:t>Vliv na participaci a angažovanost?</a:t>
            </a:r>
          </a:p>
          <a:p>
            <a:pPr lvl="1"/>
            <a:r>
              <a:rPr lang="cs-CZ" dirty="0"/>
              <a:t>Spolupůsobení s diskusemi (rodiče, kamarádi, škola, internet) </a:t>
            </a:r>
            <a:r>
              <a:rPr lang="cs-CZ" sz="2400" dirty="0"/>
              <a:t>(</a:t>
            </a:r>
            <a:r>
              <a:rPr lang="cs-CZ" sz="2400" dirty="0" err="1"/>
              <a:t>Boyd</a:t>
            </a:r>
            <a:r>
              <a:rPr lang="cs-CZ" sz="2400" dirty="0"/>
              <a:t>, </a:t>
            </a:r>
            <a:r>
              <a:rPr lang="cs-CZ" sz="2400" dirty="0" err="1"/>
              <a:t>Zaff</a:t>
            </a:r>
            <a:r>
              <a:rPr lang="cs-CZ" sz="2400" dirty="0"/>
              <a:t>, </a:t>
            </a:r>
            <a:r>
              <a:rPr lang="cs-CZ" sz="2400" dirty="0" err="1"/>
              <a:t>Phelps</a:t>
            </a:r>
            <a:r>
              <a:rPr lang="cs-CZ" sz="2400" dirty="0"/>
              <a:t>, </a:t>
            </a:r>
            <a:r>
              <a:rPr lang="cs-CZ" sz="2400" dirty="0" err="1"/>
              <a:t>Weiner</a:t>
            </a:r>
            <a:r>
              <a:rPr lang="cs-CZ" sz="2400" dirty="0"/>
              <a:t>, &amp; </a:t>
            </a:r>
            <a:r>
              <a:rPr lang="cs-CZ" sz="2400" dirty="0" err="1"/>
              <a:t>Lerner</a:t>
            </a:r>
            <a:r>
              <a:rPr lang="cs-CZ" sz="2400" dirty="0"/>
              <a:t>, 2011 ).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93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Diverzita zdrojů?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internetu je spousta informací a materiálů</a:t>
            </a:r>
          </a:p>
          <a:p>
            <a:pPr lvl="1"/>
            <a:r>
              <a:rPr lang="cs-CZ" dirty="0"/>
              <a:t>Lze nalézt spoustu informací o různé problematice</a:t>
            </a:r>
          </a:p>
          <a:p>
            <a:pPr lvl="1"/>
            <a:r>
              <a:rPr lang="cs-CZ" dirty="0"/>
              <a:t>Preference zábavy, vlastních zájmů, komunikace…?</a:t>
            </a:r>
          </a:p>
          <a:p>
            <a:pPr lvl="2"/>
            <a:r>
              <a:rPr lang="cs-CZ" dirty="0"/>
              <a:t>„negativní působení“ – odklon od občanské problematiky i </a:t>
            </a:r>
            <a:r>
              <a:rPr lang="cs-CZ" dirty="0" err="1"/>
              <a:t>offline</a:t>
            </a:r>
            <a:r>
              <a:rPr lang="cs-CZ" dirty="0"/>
              <a:t>?</a:t>
            </a:r>
          </a:p>
          <a:p>
            <a:pPr lvl="2"/>
            <a:r>
              <a:rPr lang="cs-CZ" dirty="0" err="1"/>
              <a:t>Displacement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56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Diverzita zdrojů?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internetu je spousta informací a materiálů</a:t>
            </a:r>
          </a:p>
          <a:p>
            <a:r>
              <a:rPr lang="cs-CZ" dirty="0"/>
              <a:t>Pluralita názorů</a:t>
            </a:r>
          </a:p>
          <a:p>
            <a:pPr lvl="1"/>
            <a:r>
              <a:rPr lang="cs-CZ" dirty="0"/>
              <a:t>Spousta informací – preference těch, které souhlasí s našimi (</a:t>
            </a:r>
            <a:r>
              <a:rPr lang="cs-CZ" dirty="0" err="1"/>
              <a:t>selective</a:t>
            </a:r>
            <a:r>
              <a:rPr lang="cs-CZ" dirty="0"/>
              <a:t> </a:t>
            </a:r>
            <a:r>
              <a:rPr lang="cs-CZ" dirty="0" err="1"/>
              <a:t>exposure</a:t>
            </a:r>
            <a:r>
              <a:rPr lang="cs-CZ" dirty="0"/>
              <a:t>)?</a:t>
            </a:r>
          </a:p>
          <a:p>
            <a:r>
              <a:rPr lang="cs-CZ" dirty="0"/>
              <a:t>„Echo </a:t>
            </a:r>
            <a:r>
              <a:rPr lang="cs-CZ" dirty="0" err="1"/>
              <a:t>chambers</a:t>
            </a:r>
            <a:r>
              <a:rPr lang="cs-CZ" dirty="0"/>
              <a:t>“ </a:t>
            </a:r>
          </a:p>
          <a:p>
            <a:pPr lvl="1"/>
            <a:r>
              <a:rPr lang="cs-CZ" dirty="0"/>
              <a:t>Co je opakováno a posilováno? Co chybí?</a:t>
            </a:r>
          </a:p>
          <a:p>
            <a:pPr lvl="1"/>
            <a:r>
              <a:rPr lang="cs-CZ" dirty="0"/>
              <a:t>Především v prostředí sítí</a:t>
            </a:r>
          </a:p>
        </p:txBody>
      </p:sp>
    </p:spTree>
    <p:extLst>
      <p:ext uri="{BB962C8B-B14F-4D97-AF65-F5344CB8AC3E}">
        <p14:creationId xmlns:p14="http://schemas.microsoft.com/office/powerpoint/2010/main" val="3581993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Diverzita zdrojů?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 internetu je spousta informací a materiálů</a:t>
            </a:r>
          </a:p>
          <a:p>
            <a:r>
              <a:rPr lang="cs-CZ" dirty="0"/>
              <a:t>Rozdílný typ - zprávy</a:t>
            </a:r>
          </a:p>
          <a:p>
            <a:pPr lvl="1"/>
            <a:r>
              <a:rPr lang="cs-CZ" dirty="0"/>
              <a:t>zprávy: od mainstreamových (BBC, CT24) k „alternativním“ až parodickým (http://www.theonion.com/)</a:t>
            </a:r>
          </a:p>
          <a:p>
            <a:pPr lvl="1"/>
            <a:r>
              <a:rPr lang="cs-CZ" dirty="0"/>
              <a:t>Sítě: „nově“, zprávy díky interpersonálním kontaktům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leaders</a:t>
            </a:r>
            <a:r>
              <a:rPr lang="cs-CZ" dirty="0"/>
              <a:t>“ – znáte svého leadera?</a:t>
            </a:r>
          </a:p>
          <a:p>
            <a:pPr lvl="1"/>
            <a:r>
              <a:rPr lang="cs-CZ" dirty="0" err="1"/>
              <a:t>Exposure</a:t>
            </a:r>
            <a:r>
              <a:rPr lang="cs-CZ" dirty="0"/>
              <a:t> a vyhledávání</a:t>
            </a:r>
          </a:p>
          <a:p>
            <a:pPr lvl="2"/>
            <a:r>
              <a:rPr lang="cs-CZ" dirty="0"/>
              <a:t>Rozdílné reakce: přemíra informací?</a:t>
            </a:r>
          </a:p>
        </p:txBody>
      </p:sp>
    </p:spTree>
    <p:extLst>
      <p:ext uri="{BB962C8B-B14F-4D97-AF65-F5344CB8AC3E}">
        <p14:creationId xmlns:p14="http://schemas.microsoft.com/office/powerpoint/2010/main" val="256775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příchodem internetu velký entuziasmus</a:t>
            </a:r>
          </a:p>
          <a:p>
            <a:r>
              <a:rPr lang="cs-CZ" dirty="0"/>
              <a:t>Internet jako demokratická aréna (veřejná sféra)</a:t>
            </a:r>
          </a:p>
          <a:p>
            <a:pPr lvl="1"/>
            <a:r>
              <a:rPr lang="cs-CZ" dirty="0"/>
              <a:t>Snižování bariér participace</a:t>
            </a:r>
          </a:p>
          <a:p>
            <a:pPr lvl="1"/>
            <a:r>
              <a:rPr lang="cs-CZ" dirty="0"/>
              <a:t>Výměna informací a materiálů</a:t>
            </a:r>
          </a:p>
          <a:p>
            <a:pPr lvl="1"/>
            <a:r>
              <a:rPr lang="cs-CZ" dirty="0"/>
              <a:t>Otevřené diskuse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21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716063" cy="3600953"/>
          </a:xfrm>
        </p:spPr>
      </p:pic>
      <p:sp>
        <p:nvSpPr>
          <p:cNvPr id="7" name="TextovéPole 6"/>
          <p:cNvSpPr txBox="1"/>
          <p:nvPr/>
        </p:nvSpPr>
        <p:spPr>
          <a:xfrm>
            <a:off x="539552" y="58772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/>
              <a:t>Macek</a:t>
            </a:r>
            <a:r>
              <a:rPr lang="en-US" altLang="en-US" dirty="0"/>
              <a:t>, J., </a:t>
            </a:r>
            <a:r>
              <a:rPr lang="en-US" altLang="en-US" dirty="0" err="1"/>
              <a:t>Macková</a:t>
            </a:r>
            <a:r>
              <a:rPr lang="en-US" altLang="en-US" dirty="0"/>
              <a:t>, A., </a:t>
            </a:r>
            <a:r>
              <a:rPr lang="en-US" altLang="en-US" dirty="0" err="1"/>
              <a:t>Škařupová</a:t>
            </a:r>
            <a:r>
              <a:rPr lang="en-US" altLang="en-US" dirty="0"/>
              <a:t>, K., &amp; </a:t>
            </a:r>
            <a:r>
              <a:rPr lang="en-US" altLang="en-US" dirty="0" err="1"/>
              <a:t>Waschková</a:t>
            </a:r>
            <a:r>
              <a:rPr lang="en-US" altLang="en-US" dirty="0"/>
              <a:t> </a:t>
            </a:r>
            <a:r>
              <a:rPr lang="en-US" altLang="en-US" dirty="0" err="1"/>
              <a:t>Císařová</a:t>
            </a:r>
            <a:r>
              <a:rPr lang="en-US" altLang="en-US" dirty="0"/>
              <a:t>, L. (2015). Old and new media in everyday life of Czech audiences.(Research report.).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3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Diverzita zdrojů?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4000" dirty="0"/>
              <a:t>Na internetu je spousta informací a materiálů</a:t>
            </a:r>
          </a:p>
          <a:p>
            <a:r>
              <a:rPr lang="cs-CZ" sz="4000" dirty="0"/>
              <a:t>Rozdílné kvality – otázka věrohodnosti</a:t>
            </a:r>
          </a:p>
          <a:p>
            <a:pPr lvl="1"/>
            <a:r>
              <a:rPr lang="cs-CZ" sz="4000" dirty="0"/>
              <a:t>Kterým zprávám věříme nejvíce? </a:t>
            </a:r>
          </a:p>
          <a:p>
            <a:pPr lvl="1"/>
            <a:r>
              <a:rPr lang="cs-CZ" sz="4000" dirty="0"/>
              <a:t>Co ovlivňuje naši důvěru?</a:t>
            </a:r>
          </a:p>
          <a:p>
            <a:endParaRPr lang="cs-CZ" dirty="0"/>
          </a:p>
          <a:p>
            <a:r>
              <a:rPr lang="en-US" dirty="0"/>
              <a:t>Jakub </a:t>
            </a:r>
            <a:r>
              <a:rPr lang="en-US" dirty="0" err="1"/>
              <a:t>Macek</a:t>
            </a:r>
            <a:r>
              <a:rPr lang="en-US" dirty="0"/>
              <a:t>, Alena </a:t>
            </a:r>
            <a:r>
              <a:rPr lang="en-US" dirty="0" err="1"/>
              <a:t>Macková</a:t>
            </a:r>
            <a:r>
              <a:rPr lang="en-US" dirty="0"/>
              <a:t> &amp; </a:t>
            </a:r>
            <a:r>
              <a:rPr lang="en-US" dirty="0" err="1"/>
              <a:t>Štěpán</a:t>
            </a:r>
            <a:r>
              <a:rPr lang="en-US" dirty="0"/>
              <a:t> </a:t>
            </a:r>
            <a:r>
              <a:rPr lang="en-US" dirty="0" err="1"/>
              <a:t>Žádník</a:t>
            </a:r>
            <a:r>
              <a:rPr lang="en-US" dirty="0"/>
              <a:t> (2016). </a:t>
            </a:r>
            <a:r>
              <a:rPr lang="en-US" i="1" dirty="0"/>
              <a:t>Insecurity and democracy? Trust in news and information sources and the polarization and radicalization of the public discourses</a:t>
            </a:r>
            <a:r>
              <a:rPr lang="en-US" dirty="0"/>
              <a:t>. Presented at the ECREA conference, Prague.</a:t>
            </a:r>
          </a:p>
          <a:p>
            <a:endParaRPr lang="en-US" dirty="0"/>
          </a:p>
          <a:p>
            <a:r>
              <a:rPr lang="en-US" dirty="0"/>
              <a:t>34 </a:t>
            </a:r>
            <a:r>
              <a:rPr lang="cs-CZ" dirty="0" err="1"/>
              <a:t>semi</a:t>
            </a:r>
            <a:r>
              <a:rPr lang="cs-CZ" dirty="0"/>
              <a:t>-strukturovaných kvalitativních rozhovorů </a:t>
            </a:r>
          </a:p>
          <a:p>
            <a:r>
              <a:rPr lang="en-US" dirty="0"/>
              <a:t>9 </a:t>
            </a:r>
            <a:r>
              <a:rPr lang="cs-CZ" dirty="0"/>
              <a:t>respondentů z vesnice, 12 z většího města</a:t>
            </a:r>
            <a:r>
              <a:rPr lang="en-US" dirty="0"/>
              <a:t> (Prague, Brno, </a:t>
            </a:r>
            <a:r>
              <a:rPr lang="en-US" dirty="0" err="1"/>
              <a:t>Zlín</a:t>
            </a:r>
            <a:r>
              <a:rPr lang="en-US" dirty="0"/>
              <a:t>)</a:t>
            </a:r>
            <a:r>
              <a:rPr lang="cs-CZ" dirty="0"/>
              <a:t>, </a:t>
            </a:r>
            <a:r>
              <a:rPr lang="en-US" dirty="0"/>
              <a:t>13 </a:t>
            </a:r>
            <a:r>
              <a:rPr lang="cs-CZ" dirty="0"/>
              <a:t>studenti MU</a:t>
            </a:r>
            <a:endParaRPr lang="en-US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250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Diverzita zdrojů?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Důvěra není navázána na specifickou platformu, TV, rádio, noviny – či internet</a:t>
            </a:r>
          </a:p>
          <a:p>
            <a:pPr marL="0" indent="0">
              <a:buNone/>
            </a:pPr>
            <a:r>
              <a:rPr lang="cs-CZ" dirty="0"/>
              <a:t>Ne/důvěra v média ovlivňována reflexí těchto aspektů:</a:t>
            </a:r>
            <a:endParaRPr lang="en-US" dirty="0"/>
          </a:p>
          <a:p>
            <a:r>
              <a:rPr lang="cs-CZ" dirty="0"/>
              <a:t>Vlastník média</a:t>
            </a:r>
          </a:p>
          <a:p>
            <a:pPr lvl="1"/>
            <a:r>
              <a:rPr lang="cs-CZ" dirty="0"/>
              <a:t>veřejná více důvěryhodná</a:t>
            </a:r>
            <a:endParaRPr lang="en-US" dirty="0"/>
          </a:p>
          <a:p>
            <a:r>
              <a:rPr lang="cs-CZ" dirty="0"/>
              <a:t>Vnímané profesionální standardy</a:t>
            </a:r>
          </a:p>
          <a:p>
            <a:pPr lvl="1"/>
            <a:r>
              <a:rPr lang="cs-CZ" dirty="0"/>
              <a:t>lepší zdroje, lepší jazyk a vyjadřování, korektnost a serióznost</a:t>
            </a:r>
            <a:endParaRPr lang="en-US" dirty="0"/>
          </a:p>
          <a:p>
            <a:r>
              <a:rPr lang="cs-CZ" dirty="0"/>
              <a:t>„Vzdálenost“ (</a:t>
            </a:r>
            <a:r>
              <a:rPr lang="en-US" dirty="0"/>
              <a:t>proximity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Lokální média spíše neškodná a více důvěryhodná – lze rychle „</a:t>
            </a:r>
            <a:r>
              <a:rPr lang="cs-CZ" dirty="0" err="1"/>
              <a:t>ocheckovat</a:t>
            </a:r>
            <a:r>
              <a:rPr lang="cs-CZ" dirty="0"/>
              <a:t>“ skutečný stav věcí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96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Diverzita zdrojů?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internetu je spousta informací a materiálů</a:t>
            </a:r>
          </a:p>
          <a:p>
            <a:r>
              <a:rPr lang="cs-CZ" dirty="0"/>
              <a:t>Navázány na konkrétní skupiny</a:t>
            </a:r>
          </a:p>
          <a:p>
            <a:r>
              <a:rPr lang="cs-CZ" dirty="0"/>
              <a:t>Rozdílné hodnoty, postoje</a:t>
            </a:r>
          </a:p>
          <a:p>
            <a:pPr lvl="1"/>
            <a:r>
              <a:rPr lang="cs-CZ" dirty="0"/>
              <a:t>S ohledem na demokracii</a:t>
            </a:r>
          </a:p>
          <a:p>
            <a:pPr lvl="1"/>
            <a:r>
              <a:rPr lang="cs-CZ" dirty="0"/>
              <a:t>Tolerance vs. extremismus</a:t>
            </a:r>
          </a:p>
          <a:p>
            <a:r>
              <a:rPr lang="cs-CZ" dirty="0"/>
              <a:t>Liší se i rétorika</a:t>
            </a:r>
          </a:p>
          <a:p>
            <a:pPr lvl="1"/>
            <a:r>
              <a:rPr lang="cs-CZ" dirty="0"/>
              <a:t>Např. sarkasmus, ironie, parodie</a:t>
            </a:r>
          </a:p>
        </p:txBody>
      </p:sp>
    </p:spTree>
    <p:extLst>
      <p:ext uri="{BB962C8B-B14F-4D97-AF65-F5344CB8AC3E}">
        <p14:creationId xmlns:p14="http://schemas.microsoft.com/office/powerpoint/2010/main" val="2479853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6810"/>
            <a:ext cx="5436096" cy="3892171"/>
          </a:xfr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467981"/>
            <a:ext cx="6984775" cy="30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25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Hate-sites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Předsudek </a:t>
            </a:r>
          </a:p>
          <a:p>
            <a:pPr lvl="1"/>
            <a:r>
              <a:rPr lang="cs-CZ" dirty="0"/>
              <a:t>negativní stereotyp, připravený negativní postoj vůči určité skupině lidí</a:t>
            </a:r>
          </a:p>
          <a:p>
            <a:r>
              <a:rPr lang="cs-CZ" dirty="0"/>
              <a:t>Specifický diskurz a rétorika – racionalizace předsudků</a:t>
            </a:r>
          </a:p>
          <a:p>
            <a:pPr lvl="1"/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disengagement</a:t>
            </a:r>
            <a:r>
              <a:rPr lang="cs-CZ" dirty="0"/>
              <a:t> (Bandura)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20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Morální </a:t>
            </a:r>
            <a:r>
              <a:rPr lang="cs-CZ" dirty="0" err="1"/>
              <a:t>vyvázanost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00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Hate-sites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Normativní působení</a:t>
            </a:r>
          </a:p>
          <a:p>
            <a:pPr lvl="1"/>
            <a:r>
              <a:rPr lang="cs-CZ" dirty="0"/>
              <a:t> specifická norma v rámci dané skupiny, kterou jedinec přijme jako „správnou“</a:t>
            </a:r>
          </a:p>
          <a:p>
            <a:r>
              <a:rPr lang="cs-CZ" dirty="0"/>
              <a:t>Reciproční podpora</a:t>
            </a:r>
          </a:p>
          <a:p>
            <a:pPr lvl="1"/>
            <a:r>
              <a:rPr lang="cs-CZ" dirty="0"/>
              <a:t>upevnění určitého chování i postojů</a:t>
            </a:r>
          </a:p>
          <a:p>
            <a:r>
              <a:rPr lang="cs-CZ" dirty="0"/>
              <a:t>Výměna informací, materiálů</a:t>
            </a:r>
          </a:p>
          <a:p>
            <a:pPr lvl="1"/>
            <a:r>
              <a:rPr lang="cs-CZ" dirty="0"/>
              <a:t>velmi snadné, rychlé, nelze jednoduše zamezit</a:t>
            </a:r>
          </a:p>
          <a:p>
            <a:r>
              <a:rPr lang="cs-CZ" dirty="0"/>
              <a:t>Budování specifické sítě kontaktů</a:t>
            </a:r>
          </a:p>
          <a:p>
            <a:pPr lvl="1"/>
            <a:r>
              <a:rPr lang="cs-CZ" dirty="0"/>
              <a:t>těžce </a:t>
            </a:r>
            <a:r>
              <a:rPr lang="cs-CZ" dirty="0" err="1"/>
              <a:t>nalezitelná</a:t>
            </a:r>
            <a:r>
              <a:rPr lang="cs-CZ" dirty="0"/>
              <a:t>, sledovatelná, zničitelná (přenosy do jiných prostředí)</a:t>
            </a:r>
          </a:p>
          <a:p>
            <a:r>
              <a:rPr lang="cs-CZ" dirty="0"/>
              <a:t>Není jednoduché tomuto zabránit </a:t>
            </a:r>
          </a:p>
          <a:p>
            <a:pPr lvl="1"/>
            <a:r>
              <a:rPr lang="cs-CZ" dirty="0"/>
              <a:t>internet a svoboda projevu</a:t>
            </a:r>
          </a:p>
          <a:p>
            <a:pPr lvl="1"/>
            <a:r>
              <a:rPr lang="cs-CZ" dirty="0"/>
              <a:t>otázka </a:t>
            </a:r>
            <a:r>
              <a:rPr lang="cs-CZ" dirty="0" err="1"/>
              <a:t>normativity</a:t>
            </a:r>
            <a:r>
              <a:rPr lang="cs-CZ" dirty="0"/>
              <a:t> a morality</a:t>
            </a:r>
          </a:p>
          <a:p>
            <a:pPr lvl="1"/>
            <a:r>
              <a:rPr lang="cs-CZ" dirty="0"/>
              <a:t>postoje vůči imigrantům v ČR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87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Působení celých skupin</a:t>
            </a:r>
          </a:p>
          <a:p>
            <a:pPr lvl="1"/>
            <a:r>
              <a:rPr lang="cs-CZ" dirty="0"/>
              <a:t>Vznik specifických online komunit</a:t>
            </a:r>
          </a:p>
          <a:p>
            <a:pPr lvl="1"/>
            <a:r>
              <a:rPr lang="cs-CZ" dirty="0"/>
              <a:t>Šíření informací </a:t>
            </a:r>
          </a:p>
          <a:p>
            <a:pPr lvl="1"/>
            <a:r>
              <a:rPr lang="cs-CZ" dirty="0"/>
              <a:t>V rámci více platforem</a:t>
            </a:r>
          </a:p>
          <a:p>
            <a:pPr lvl="2"/>
            <a:r>
              <a:rPr lang="cs-CZ" dirty="0"/>
              <a:t>Multiplicita platforem pomáhá šíření</a:t>
            </a:r>
          </a:p>
          <a:p>
            <a:pPr lvl="2"/>
            <a:r>
              <a:rPr lang="cs-CZ" dirty="0"/>
              <a:t>Ne u všech skupin</a:t>
            </a:r>
          </a:p>
          <a:p>
            <a:pPr lvl="1"/>
            <a:r>
              <a:rPr lang="cs-CZ" dirty="0"/>
              <a:t>Lokální až globální témata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55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309591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Střet různých typů aktérů</a:t>
            </a:r>
          </a:p>
          <a:p>
            <a:pPr lvl="1"/>
            <a:r>
              <a:rPr lang="cs-CZ" sz="2000" dirty="0"/>
              <a:t>Na různých platformách</a:t>
            </a:r>
          </a:p>
          <a:p>
            <a:r>
              <a:rPr lang="cs-CZ" sz="2400" dirty="0"/>
              <a:t>Prezidentské volby USA 2016</a:t>
            </a:r>
          </a:p>
          <a:p>
            <a:pPr lvl="1"/>
            <a:r>
              <a:rPr lang="cs-CZ" sz="2000" dirty="0" err="1"/>
              <a:t>twitter</a:t>
            </a:r>
            <a:endParaRPr lang="en-US" sz="20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81177"/>
            <a:ext cx="3240360" cy="2634014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5" y="2060848"/>
            <a:ext cx="4620270" cy="1467055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947374"/>
            <a:ext cx="3779435" cy="1595938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5" y="116632"/>
            <a:ext cx="3137684" cy="2811109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49689"/>
            <a:ext cx="3528392" cy="1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5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sféra online?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Internet jako občanské prostředí?</a:t>
            </a:r>
          </a:p>
          <a:p>
            <a:r>
              <a:rPr lang="cs-CZ" dirty="0" err="1"/>
              <a:t>Habermass</a:t>
            </a:r>
            <a:r>
              <a:rPr lang="cs-CZ" dirty="0"/>
              <a:t> a veřejná sféra (public </a:t>
            </a:r>
            <a:r>
              <a:rPr lang="cs-CZ" dirty="0" err="1"/>
              <a:t>sphere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Otevřená pro společnou diskusi i akci</a:t>
            </a:r>
          </a:p>
          <a:p>
            <a:pPr lvl="1"/>
            <a:r>
              <a:rPr lang="cs-CZ" dirty="0"/>
              <a:t>Odlišná od privátní sféry i sféry autority</a:t>
            </a:r>
          </a:p>
          <a:p>
            <a:pPr lvl="1"/>
            <a:r>
              <a:rPr lang="cs-CZ" dirty="0"/>
              <a:t>Funguje nezávisle na státu a ekonomických institucích</a:t>
            </a:r>
          </a:p>
          <a:p>
            <a:r>
              <a:rPr lang="cs-CZ" dirty="0"/>
              <a:t>Moderní ale přesto dominována některými těmito subjekty (reklama)</a:t>
            </a:r>
          </a:p>
          <a:p>
            <a:pPr lvl="1"/>
            <a:r>
              <a:rPr lang="cs-CZ" dirty="0"/>
              <a:t>Nástroj reprodukce kapitalistické spol.</a:t>
            </a:r>
          </a:p>
          <a:p>
            <a:r>
              <a:rPr lang="cs-CZ" dirty="0"/>
              <a:t>Očekávání – stane se internet veřejnou sférou?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Akdeniz</a:t>
            </a:r>
            <a:r>
              <a:rPr lang="en-US" dirty="0"/>
              <a:t>, Y. (2002). Anonymity, Democracy, and Cyberspace. Social Research, 69(1), 223-237.</a:t>
            </a:r>
          </a:p>
          <a:p>
            <a:r>
              <a:rPr lang="en-US" dirty="0"/>
              <a:t>Jensen, J. L. (2003). Public Spheres on the Internet: Anarchic or Government- Sponsored - A Comparison. Scandinavian Political Studies, 26(4), 349-374.</a:t>
            </a:r>
            <a:endParaRPr lang="cs-CZ" dirty="0"/>
          </a:p>
          <a:p>
            <a:r>
              <a:rPr lang="en-US" dirty="0"/>
              <a:t>Boyd, M. J., </a:t>
            </a:r>
            <a:r>
              <a:rPr lang="en-US" dirty="0" err="1"/>
              <a:t>Zaff</a:t>
            </a:r>
            <a:r>
              <a:rPr lang="en-US" dirty="0"/>
              <a:t>, J. F., Phelps, E., Weiner, M. B., &amp; Lerner, R. M. (2011). The relationship between adolescents’ news media use and civic engagement: The indirect effect of interpersonal communication with parents. Journal of adolescence, 34(6), 1167-1179.</a:t>
            </a:r>
            <a:endParaRPr lang="cs-CZ" dirty="0"/>
          </a:p>
          <a:p>
            <a:r>
              <a:rPr lang="cs-CZ" dirty="0" err="1"/>
              <a:t>Cho</a:t>
            </a:r>
            <a:r>
              <a:rPr lang="cs-CZ" dirty="0"/>
              <a:t>, D., &amp; </a:t>
            </a:r>
            <a:r>
              <a:rPr lang="cs-CZ" dirty="0" err="1"/>
              <a:t>Kwon</a:t>
            </a:r>
            <a:r>
              <a:rPr lang="cs-CZ" dirty="0"/>
              <a:t>, K. H. (2015).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identity </a:t>
            </a:r>
            <a:r>
              <a:rPr lang="cs-CZ" dirty="0" err="1"/>
              <a:t>verification</a:t>
            </a:r>
            <a:r>
              <a:rPr lang="cs-CZ" dirty="0"/>
              <a:t> and </a:t>
            </a:r>
            <a:r>
              <a:rPr lang="cs-CZ" dirty="0" err="1"/>
              <a:t>disclosure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cues</a:t>
            </a:r>
            <a:r>
              <a:rPr lang="cs-CZ" dirty="0"/>
              <a:t> on </a:t>
            </a:r>
            <a:r>
              <a:rPr lang="cs-CZ" dirty="0" err="1"/>
              <a:t>flaming</a:t>
            </a:r>
            <a:r>
              <a:rPr lang="cs-CZ" dirty="0"/>
              <a:t> in online user </a:t>
            </a:r>
            <a:r>
              <a:rPr lang="cs-CZ" dirty="0" err="1"/>
              <a:t>comments</a:t>
            </a:r>
            <a:r>
              <a:rPr lang="cs-CZ" dirty="0"/>
              <a:t>. </a:t>
            </a:r>
            <a:r>
              <a:rPr lang="cs-CZ" dirty="0" err="1"/>
              <a:t>Computers</a:t>
            </a:r>
            <a:r>
              <a:rPr lang="cs-CZ" dirty="0"/>
              <a:t> in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, 51, 363-372.</a:t>
            </a:r>
          </a:p>
          <a:p>
            <a:r>
              <a:rPr lang="en-US" dirty="0" err="1">
                <a:effectLst/>
              </a:rPr>
              <a:t>Čurdová</a:t>
            </a:r>
            <a:r>
              <a:rPr lang="cs-CZ" dirty="0">
                <a:effectLst/>
              </a:rPr>
              <a:t>, J.</a:t>
            </a:r>
            <a:r>
              <a:rPr lang="en-US" dirty="0">
                <a:effectLst/>
              </a:rPr>
              <a:t> (2016). </a:t>
            </a:r>
            <a:r>
              <a:rPr lang="en-US" dirty="0" err="1">
                <a:effectLst/>
              </a:rPr>
              <a:t>Vliv</a:t>
            </a:r>
            <a:r>
              <a:rPr lang="en-US" dirty="0">
                <a:effectLst/>
              </a:rPr>
              <a:t> anonymity, </a:t>
            </a:r>
            <a:r>
              <a:rPr lang="en-US" dirty="0" err="1">
                <a:effectLst/>
              </a:rPr>
              <a:t>deindividuace</a:t>
            </a:r>
            <a:r>
              <a:rPr lang="en-US" dirty="0">
                <a:effectLst/>
              </a:rPr>
              <a:t> a  </a:t>
            </a:r>
            <a:r>
              <a:rPr lang="en-US" dirty="0" err="1">
                <a:effectLst/>
              </a:rPr>
              <a:t>skupinové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normy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míru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vyjadřované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agrese</a:t>
            </a:r>
            <a:r>
              <a:rPr lang="en-US" dirty="0">
                <a:effectLst/>
              </a:rPr>
              <a:t> v </a:t>
            </a:r>
            <a:r>
              <a:rPr lang="en-US" dirty="0" err="1">
                <a:effectLst/>
              </a:rPr>
              <a:t>komentářích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sociální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síti</a:t>
            </a:r>
            <a:r>
              <a:rPr lang="en-US" dirty="0">
                <a:effectLst/>
              </a:rPr>
              <a:t> Facebook. </a:t>
            </a:r>
            <a:r>
              <a:rPr lang="en-US" dirty="0" err="1">
                <a:effectLst/>
              </a:rPr>
              <a:t>Diplomová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práce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Masarykova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Univerzita</a:t>
            </a:r>
            <a:r>
              <a:rPr lang="en-US" dirty="0">
                <a:effectLst/>
              </a:rPr>
              <a:t>.</a:t>
            </a:r>
            <a:endParaRPr lang="en-US" dirty="0"/>
          </a:p>
          <a:p>
            <a:r>
              <a:rPr lang="en-US" dirty="0" err="1"/>
              <a:t>Kerbel</a:t>
            </a:r>
            <a:r>
              <a:rPr lang="en-US" dirty="0"/>
              <a:t>, M. R., &amp; Bloom, J. D. (2005). Blog for America and civic involvement. Harvard International Journal of Press Politics, 10 (4), 3-27.</a:t>
            </a:r>
          </a:p>
          <a:p>
            <a:r>
              <a:rPr lang="en-US" dirty="0" err="1"/>
              <a:t>Mitra</a:t>
            </a:r>
            <a:r>
              <a:rPr lang="en-US" dirty="0"/>
              <a:t>, A. (1997). Virtual community: Looking for India on the Internet. In S. G. Jones</a:t>
            </a:r>
          </a:p>
          <a:p>
            <a:r>
              <a:rPr lang="en-US" dirty="0"/>
              <a:t>(Ed.), Virtual culture: Identity and communication in </a:t>
            </a:r>
            <a:r>
              <a:rPr lang="en-US" dirty="0" err="1"/>
              <a:t>cybersociety</a:t>
            </a:r>
            <a:r>
              <a:rPr lang="en-US" dirty="0"/>
              <a:t> (pp. 55-79). Thousand Oaks, CA: Sage.</a:t>
            </a:r>
          </a:p>
          <a:p>
            <a:r>
              <a:rPr lang="en-US" dirty="0" err="1"/>
              <a:t>Papacharissi</a:t>
            </a:r>
            <a:r>
              <a:rPr lang="en-US" dirty="0"/>
              <a:t>, Z. (2009). The virtual sphere 2.0: The Internet, the public sphere, and beyond. In A. Chadwick &amp; P. Howard (Eds.), </a:t>
            </a:r>
            <a:r>
              <a:rPr lang="en-US" dirty="0" err="1"/>
              <a:t>Routledge</a:t>
            </a:r>
            <a:r>
              <a:rPr lang="en-US" dirty="0"/>
              <a:t> handbook of internet politics (pp. 230–245). </a:t>
            </a:r>
          </a:p>
          <a:p>
            <a:r>
              <a:rPr lang="en-US" dirty="0" err="1"/>
              <a:t>Mehra</a:t>
            </a:r>
            <a:r>
              <a:rPr lang="en-US" dirty="0"/>
              <a:t>, B., Merkel, C., &amp; Bishop, a. P. (2004). The internet for empowerment of minority and marginalized users. New Media &amp; Society, 6(6), 781–802. </a:t>
            </a:r>
            <a:endParaRPr lang="cs-CZ" dirty="0"/>
          </a:p>
          <a:p>
            <a:r>
              <a:rPr lang="en-US" dirty="0" err="1"/>
              <a:t>Šerek</a:t>
            </a:r>
            <a:r>
              <a:rPr lang="en-US" dirty="0"/>
              <a:t>, J., </a:t>
            </a:r>
            <a:r>
              <a:rPr lang="en-US" dirty="0" err="1"/>
              <a:t>Petrovičová</a:t>
            </a:r>
            <a:r>
              <a:rPr lang="en-US" dirty="0"/>
              <a:t>, Z., &amp; </a:t>
            </a:r>
            <a:r>
              <a:rPr lang="en-US" dirty="0" err="1"/>
              <a:t>Porubanová-Norquist</a:t>
            </a:r>
            <a:r>
              <a:rPr lang="en-US" dirty="0"/>
              <a:t>, M. (2012). </a:t>
            </a:r>
            <a:r>
              <a:rPr lang="en-US" dirty="0" err="1"/>
              <a:t>Mladí</a:t>
            </a:r>
            <a:r>
              <a:rPr lang="en-US" dirty="0"/>
              <a:t> a </a:t>
            </a:r>
            <a:r>
              <a:rPr lang="en-US" dirty="0" err="1"/>
              <a:t>nevšední</a:t>
            </a:r>
            <a:r>
              <a:rPr lang="en-US" dirty="0"/>
              <a:t>: </a:t>
            </a:r>
            <a:r>
              <a:rPr lang="en-US" dirty="0" err="1"/>
              <a:t>studie</a:t>
            </a:r>
            <a:r>
              <a:rPr lang="en-US" dirty="0"/>
              <a:t> </a:t>
            </a:r>
            <a:r>
              <a:rPr lang="en-US" dirty="0" err="1"/>
              <a:t>občanského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mladých</a:t>
            </a:r>
            <a:r>
              <a:rPr lang="en-US" dirty="0"/>
              <a:t> </a:t>
            </a:r>
            <a:r>
              <a:rPr lang="en-US" dirty="0" err="1"/>
              <a:t>lidí</a:t>
            </a:r>
            <a:r>
              <a:rPr lang="en-US" dirty="0"/>
              <a:t> z </a:t>
            </a:r>
            <a:r>
              <a:rPr lang="en-US" dirty="0" err="1"/>
              <a:t>etnických</a:t>
            </a:r>
            <a:r>
              <a:rPr lang="en-US" dirty="0"/>
              <a:t> </a:t>
            </a:r>
            <a:r>
              <a:rPr lang="en-US" dirty="0" err="1"/>
              <a:t>menšin</a:t>
            </a:r>
            <a:r>
              <a:rPr lang="en-US" dirty="0"/>
              <a:t> a majority v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republice</a:t>
            </a:r>
            <a:r>
              <a:rPr lang="en-US" dirty="0"/>
              <a:t>. </a:t>
            </a:r>
            <a:r>
              <a:rPr lang="en-US" dirty="0" err="1"/>
              <a:t>Masarykova</a:t>
            </a:r>
            <a:r>
              <a:rPr lang="en-US" dirty="0"/>
              <a:t> </a:t>
            </a:r>
            <a:r>
              <a:rPr lang="en-US" dirty="0" err="1"/>
              <a:t>univerzita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12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229600" cy="23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09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Občanská a politická participace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Občanská – širší vymezení</a:t>
            </a:r>
          </a:p>
          <a:p>
            <a:r>
              <a:rPr lang="cs-CZ" dirty="0"/>
              <a:t>Aktivity orientované na občanskou sféru</a:t>
            </a:r>
          </a:p>
          <a:p>
            <a:pPr lvl="1"/>
            <a:r>
              <a:rPr lang="cs-CZ" dirty="0"/>
              <a:t>Např. komunitní služby, dobrovolnictví, zapojení do kulturních aktivit, veřejné debaty, petice, protesty…</a:t>
            </a:r>
          </a:p>
          <a:p>
            <a:r>
              <a:rPr lang="cs-CZ" dirty="0"/>
              <a:t>Politická participace – více spojena se sférou a politiky </a:t>
            </a:r>
          </a:p>
          <a:p>
            <a:pPr lvl="1"/>
            <a:r>
              <a:rPr lang="cs-CZ" dirty="0"/>
              <a:t>volby, zapojení do politických stran…</a:t>
            </a:r>
          </a:p>
          <a:p>
            <a:r>
              <a:rPr lang="cs-CZ" dirty="0"/>
              <a:t>Obě v rámci různých aktivit </a:t>
            </a:r>
          </a:p>
          <a:p>
            <a:pPr lvl="1"/>
            <a:r>
              <a:rPr lang="cs-CZ" dirty="0"/>
              <a:t>Např. protest – proti zrušení útulku pro psy či rozhodnutí vlády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2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Konkrétní občanské a politické akce a činnosti</a:t>
            </a:r>
          </a:p>
          <a:p>
            <a:pPr lvl="1"/>
            <a:r>
              <a:rPr lang="cs-CZ" dirty="0"/>
              <a:t>E-</a:t>
            </a:r>
            <a:r>
              <a:rPr lang="cs-CZ" dirty="0" err="1"/>
              <a:t>voting</a:t>
            </a:r>
            <a:r>
              <a:rPr lang="cs-CZ" dirty="0"/>
              <a:t>, e-</a:t>
            </a:r>
            <a:r>
              <a:rPr lang="cs-CZ" dirty="0" err="1"/>
              <a:t>goverment</a:t>
            </a:r>
            <a:r>
              <a:rPr lang="cs-CZ" dirty="0"/>
              <a:t>, e-petice, dary/finanční podpora, vytváření stránek zaměřených na specifická témata, vytváření obsahu, </a:t>
            </a:r>
            <a:r>
              <a:rPr lang="cs-CZ" dirty="0" err="1"/>
              <a:t>polls</a:t>
            </a:r>
            <a:r>
              <a:rPr lang="cs-CZ" dirty="0"/>
              <a:t>, prostory na diskusi, šíření informací, politický </a:t>
            </a:r>
            <a:r>
              <a:rPr lang="cs-CZ" dirty="0" err="1"/>
              <a:t>trolling</a:t>
            </a:r>
            <a:r>
              <a:rPr lang="cs-CZ" dirty="0"/>
              <a:t>, </a:t>
            </a:r>
            <a:r>
              <a:rPr lang="cs-CZ" dirty="0" err="1"/>
              <a:t>cyberactivism</a:t>
            </a:r>
            <a:r>
              <a:rPr lang="cs-CZ" dirty="0"/>
              <a:t>, </a:t>
            </a:r>
            <a:r>
              <a:rPr lang="cs-CZ" dirty="0" err="1"/>
              <a:t>cyberterorism</a:t>
            </a:r>
            <a:endParaRPr lang="cs-CZ" dirty="0"/>
          </a:p>
          <a:p>
            <a:r>
              <a:rPr lang="cs-CZ" dirty="0"/>
              <a:t>Více či méně analogické </a:t>
            </a:r>
            <a:r>
              <a:rPr lang="cs-CZ" dirty="0" err="1"/>
              <a:t>offline</a:t>
            </a:r>
            <a:r>
              <a:rPr lang="cs-CZ" dirty="0"/>
              <a:t> formám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5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Spojovací charakteristiky: </a:t>
            </a:r>
          </a:p>
          <a:p>
            <a:r>
              <a:rPr lang="cs-CZ" dirty="0"/>
              <a:t>malé náklady</a:t>
            </a:r>
          </a:p>
          <a:p>
            <a:r>
              <a:rPr lang="cs-CZ" dirty="0"/>
              <a:t>relativně snadný přístup</a:t>
            </a:r>
          </a:p>
          <a:p>
            <a:r>
              <a:rPr lang="cs-CZ" dirty="0"/>
              <a:t>prostorová neomezenost (zapojení i přes distanci)</a:t>
            </a:r>
          </a:p>
          <a:p>
            <a:r>
              <a:rPr lang="cs-CZ" dirty="0"/>
              <a:t>možnost anonymity (opět relativní)</a:t>
            </a:r>
          </a:p>
          <a:p>
            <a:r>
              <a:rPr lang="cs-CZ" dirty="0"/>
              <a:t>snižování bariér postavených na autoritě</a:t>
            </a:r>
          </a:p>
          <a:p>
            <a:r>
              <a:rPr lang="cs-CZ" dirty="0"/>
              <a:t>sdílení a šíření informací a materiálů</a:t>
            </a:r>
          </a:p>
          <a:p>
            <a:r>
              <a:rPr lang="cs-CZ" dirty="0"/>
              <a:t>setkání s různými materiály, názory, informacemi…</a:t>
            </a:r>
          </a:p>
          <a:p>
            <a:r>
              <a:rPr lang="cs-CZ" dirty="0"/>
              <a:t>výborný na „</a:t>
            </a:r>
            <a:r>
              <a:rPr lang="cs-CZ" dirty="0" err="1"/>
              <a:t>prolinkování</a:t>
            </a:r>
            <a:r>
              <a:rPr lang="cs-CZ" dirty="0"/>
              <a:t>“ lidí, utváření a udržování kontaktů, plánování akcí </a:t>
            </a:r>
          </a:p>
        </p:txBody>
      </p:sp>
    </p:spTree>
    <p:extLst>
      <p:ext uri="{BB962C8B-B14F-4D97-AF65-F5344CB8AC3E}">
        <p14:creationId xmlns:p14="http://schemas.microsoft.com/office/powerpoint/2010/main" val="138022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Občanská</a:t>
            </a:r>
            <a:r>
              <a:rPr lang="cs-CZ" dirty="0"/>
              <a:t> a </a:t>
            </a:r>
            <a:r>
              <a:rPr lang="cs-CZ" b="1" dirty="0"/>
              <a:t>politická</a:t>
            </a:r>
            <a:r>
              <a:rPr lang="cs-CZ" dirty="0"/>
              <a:t> participace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Úpadek participace – reflexe v 90. letech (</a:t>
            </a:r>
            <a:r>
              <a:rPr lang="cs-CZ" dirty="0" err="1"/>
              <a:t>Putnam</a:t>
            </a:r>
            <a:r>
              <a:rPr lang="cs-CZ" dirty="0"/>
              <a:t>, 2000)</a:t>
            </a:r>
          </a:p>
          <a:p>
            <a:pPr marL="0" indent="0">
              <a:buNone/>
            </a:pPr>
            <a:r>
              <a:rPr lang="cs-CZ" dirty="0"/>
              <a:t>Změní toto internet?</a:t>
            </a:r>
          </a:p>
          <a:p>
            <a:pPr marL="0" indent="0">
              <a:buNone/>
            </a:pPr>
            <a:r>
              <a:rPr lang="cs-CZ" dirty="0"/>
              <a:t>2 hypotézy: </a:t>
            </a:r>
            <a:r>
              <a:rPr lang="cs-CZ" dirty="0" err="1"/>
              <a:t>Mobilization</a:t>
            </a:r>
            <a:r>
              <a:rPr lang="cs-CZ" dirty="0"/>
              <a:t> and/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reinforcement</a:t>
            </a:r>
            <a:endParaRPr lang="cs-CZ" dirty="0"/>
          </a:p>
          <a:p>
            <a:r>
              <a:rPr lang="cs-CZ" dirty="0"/>
              <a:t>Mobilizace – zapojení jedinců, kteří dosud nebyli aktivní</a:t>
            </a:r>
          </a:p>
          <a:p>
            <a:r>
              <a:rPr lang="cs-CZ" dirty="0"/>
              <a:t>Posílení – online prostředí budou občansky využívat především ti, kteří již aktivní jsou</a:t>
            </a:r>
          </a:p>
        </p:txBody>
      </p:sp>
    </p:spTree>
    <p:extLst>
      <p:ext uri="{BB962C8B-B14F-4D97-AF65-F5344CB8AC3E}">
        <p14:creationId xmlns:p14="http://schemas.microsoft.com/office/powerpoint/2010/main" val="409482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jako veřejná sféra?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Internet teoreticky představuje podobnou otevřenou demokratickou arénu</a:t>
            </a:r>
          </a:p>
          <a:p>
            <a:pPr lvl="1"/>
            <a:r>
              <a:rPr lang="cs-CZ" dirty="0"/>
              <a:t>Ale nezapomínejme na 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divide</a:t>
            </a:r>
            <a:endParaRPr lang="cs-CZ" dirty="0"/>
          </a:p>
          <a:p>
            <a:r>
              <a:rPr lang="cs-CZ" dirty="0"/>
              <a:t>Mezi veřejným a soukromým (</a:t>
            </a:r>
            <a:r>
              <a:rPr lang="cs-CZ" dirty="0" err="1"/>
              <a:t>Papacharissi</a:t>
            </a:r>
            <a:r>
              <a:rPr lang="cs-CZ" dirty="0"/>
              <a:t>, 2009)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en-US" i="1" dirty="0"/>
              <a:t>scholarly examinations of the internet as a public sphere all point to the</a:t>
            </a:r>
            <a:r>
              <a:rPr lang="cs-CZ" i="1" dirty="0"/>
              <a:t> </a:t>
            </a:r>
            <a:r>
              <a:rPr lang="en-US" i="1" dirty="0"/>
              <a:t>conclusion that online digital technologies create a </a:t>
            </a:r>
            <a:r>
              <a:rPr lang="en-US" b="1" i="1" dirty="0"/>
              <a:t>public space</a:t>
            </a:r>
            <a:r>
              <a:rPr lang="en-US" i="1" dirty="0"/>
              <a:t>, but do not inevitably enable a public sphere</a:t>
            </a:r>
            <a:r>
              <a:rPr lang="cs-CZ" dirty="0"/>
              <a:t>“ (</a:t>
            </a:r>
            <a:r>
              <a:rPr lang="cs-CZ" dirty="0" err="1"/>
              <a:t>Papacharissi</a:t>
            </a:r>
            <a:r>
              <a:rPr lang="cs-CZ" dirty="0"/>
              <a:t>, 2009, s. 242)</a:t>
            </a:r>
          </a:p>
          <a:p>
            <a:r>
              <a:rPr lang="cs-CZ" dirty="0"/>
              <a:t>Komercionalizace, „moderovaný“ přístup k informacím, působení různých zájmů…</a:t>
            </a:r>
          </a:p>
          <a:p>
            <a:pPr lvl="1"/>
            <a:r>
              <a:rPr lang="cs-CZ" dirty="0"/>
              <a:t>státu (cenzura, např. Čína), společností (komerční platformy – regulace obsahu – net neutrality a USA)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1926</Words>
  <Application>Microsoft Office PowerPoint</Application>
  <PresentationFormat>Předvádění na obrazovce (4:3)</PresentationFormat>
  <Paragraphs>256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Motiv systému Office</vt:lpstr>
      <vt:lpstr>Internet jako politické a občanské prostředí</vt:lpstr>
      <vt:lpstr>Prezentace aplikace PowerPoint</vt:lpstr>
      <vt:lpstr>Online prostředí</vt:lpstr>
      <vt:lpstr>Veřejná sféra online?</vt:lpstr>
      <vt:lpstr>Občanská a politická participace</vt:lpstr>
      <vt:lpstr>Občanská a politická participace online</vt:lpstr>
      <vt:lpstr>Občanská a politická participace online</vt:lpstr>
      <vt:lpstr>Občanská a politická participace online</vt:lpstr>
      <vt:lpstr>Internet jako veřejná sféra?</vt:lpstr>
      <vt:lpstr>Občanská a politická participace online</vt:lpstr>
      <vt:lpstr>Občanská a politická participace online</vt:lpstr>
      <vt:lpstr>Občanská a politická participace online</vt:lpstr>
      <vt:lpstr>Občanská a politická participace online</vt:lpstr>
      <vt:lpstr>Občanská a politická participace online</vt:lpstr>
      <vt:lpstr>Občanská a politická participace online</vt:lpstr>
      <vt:lpstr>Občanská a politická participace online</vt:lpstr>
      <vt:lpstr>Občanská a politická participace online</vt:lpstr>
      <vt:lpstr>Občanská a politická participace online</vt:lpstr>
      <vt:lpstr>Občanská a politická participace online</vt:lpstr>
      <vt:lpstr>Anonymita a umenšení autorit</vt:lpstr>
      <vt:lpstr>Prezentace aplikace PowerPoint</vt:lpstr>
      <vt:lpstr>Prezentace aplikace PowerPoint</vt:lpstr>
      <vt:lpstr>Prezentace aplikace PowerPoint</vt:lpstr>
      <vt:lpstr>Prezentace aplikace PowerPoint</vt:lpstr>
      <vt:lpstr>Občanská a politická participace online</vt:lpstr>
      <vt:lpstr>Diverzita zdrojů?</vt:lpstr>
      <vt:lpstr>Diverzita zdrojů?</vt:lpstr>
      <vt:lpstr>Diverzita zdrojů?</vt:lpstr>
      <vt:lpstr>Diverzita zdrojů?</vt:lpstr>
      <vt:lpstr>Prezentace aplikace PowerPoint</vt:lpstr>
      <vt:lpstr>Diverzita zdrojů?</vt:lpstr>
      <vt:lpstr>Diverzita zdrojů?</vt:lpstr>
      <vt:lpstr>Diverzita zdrojů?</vt:lpstr>
      <vt:lpstr>Prezentace aplikace PowerPoint</vt:lpstr>
      <vt:lpstr>Hate-sites</vt:lpstr>
      <vt:lpstr>Morální vyvázanost</vt:lpstr>
      <vt:lpstr>Hate-sites</vt:lpstr>
      <vt:lpstr>Občanská a politická participace online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jako politické a občanské prostředí</dc:title>
  <dc:creator>Hana Macháčková</dc:creator>
  <cp:lastModifiedBy>Hanka</cp:lastModifiedBy>
  <cp:revision>244</cp:revision>
  <dcterms:created xsi:type="dcterms:W3CDTF">2013-07-12T11:18:05Z</dcterms:created>
  <dcterms:modified xsi:type="dcterms:W3CDTF">2017-11-13T06:40:19Z</dcterms:modified>
</cp:coreProperties>
</file>