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56" r:id="rId2"/>
    <p:sldId id="257" r:id="rId3"/>
    <p:sldId id="258" r:id="rId4"/>
    <p:sldId id="282" r:id="rId5"/>
    <p:sldId id="259" r:id="rId6"/>
    <p:sldId id="280" r:id="rId7"/>
    <p:sldId id="263" r:id="rId8"/>
    <p:sldId id="285" r:id="rId9"/>
    <p:sldId id="267" r:id="rId10"/>
    <p:sldId id="272" r:id="rId11"/>
    <p:sldId id="273" r:id="rId12"/>
    <p:sldId id="286" r:id="rId13"/>
    <p:sldId id="287" r:id="rId14"/>
    <p:sldId id="269" r:id="rId15"/>
    <p:sldId id="295" r:id="rId16"/>
    <p:sldId id="283" r:id="rId17"/>
    <p:sldId id="284" r:id="rId18"/>
    <p:sldId id="289" r:id="rId19"/>
    <p:sldId id="290" r:id="rId20"/>
    <p:sldId id="291" r:id="rId21"/>
    <p:sldId id="292" r:id="rId22"/>
    <p:sldId id="281" r:id="rId23"/>
    <p:sldId id="293" r:id="rId24"/>
    <p:sldId id="294" r:id="rId25"/>
    <p:sldId id="270" r:id="rId26"/>
    <p:sldId id="277" r:id="rId27"/>
    <p:sldId id="271" r:id="rId28"/>
  </p:sldIdLst>
  <p:sldSz cx="9144000" cy="6858000" type="screen4x3"/>
  <p:notesSz cx="6797675" cy="9926638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3" d="100"/>
          <a:sy n="53" d="100"/>
        </p:scale>
        <p:origin x="-1404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35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18EFA0-DBE5-4227-A0B4-7CF72848474B}" type="datetimeFigureOut">
              <a:rPr lang="cs-CZ" smtClean="0"/>
              <a:t>28.11.2017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DC1AFA-41F0-460C-A8FF-094027C110D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678719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9D25E-7876-4053-9F2B-7A4AA5EBFE0C}" type="datetimeFigureOut">
              <a:rPr lang="cs-CZ" smtClean="0"/>
              <a:t>28.11.2017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7607EE-E259-4EE3-9B96-776851992E6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027519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9D25E-7876-4053-9F2B-7A4AA5EBFE0C}" type="datetimeFigureOut">
              <a:rPr lang="cs-CZ" smtClean="0"/>
              <a:t>28.11.2017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7607EE-E259-4EE3-9B96-776851992E6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608154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9D25E-7876-4053-9F2B-7A4AA5EBFE0C}" type="datetimeFigureOut">
              <a:rPr lang="cs-CZ" smtClean="0"/>
              <a:t>28.11.2017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7607EE-E259-4EE3-9B96-776851992E6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483406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9D25E-7876-4053-9F2B-7A4AA5EBFE0C}" type="datetimeFigureOut">
              <a:rPr lang="cs-CZ" smtClean="0"/>
              <a:t>28.11.2017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7607EE-E259-4EE3-9B96-776851992E6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929852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9D25E-7876-4053-9F2B-7A4AA5EBFE0C}" type="datetimeFigureOut">
              <a:rPr lang="cs-CZ" smtClean="0"/>
              <a:t>28.11.2017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7607EE-E259-4EE3-9B96-776851992E6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945819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9D25E-7876-4053-9F2B-7A4AA5EBFE0C}" type="datetimeFigureOut">
              <a:rPr lang="cs-CZ" smtClean="0"/>
              <a:t>28.11.2017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7607EE-E259-4EE3-9B96-776851992E6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999384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9D25E-7876-4053-9F2B-7A4AA5EBFE0C}" type="datetimeFigureOut">
              <a:rPr lang="cs-CZ" smtClean="0"/>
              <a:t>28.11.2017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7607EE-E259-4EE3-9B96-776851992E6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825180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9D25E-7876-4053-9F2B-7A4AA5EBFE0C}" type="datetimeFigureOut">
              <a:rPr lang="cs-CZ" smtClean="0"/>
              <a:t>28.11.2017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7607EE-E259-4EE3-9B96-776851992E6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749075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9D25E-7876-4053-9F2B-7A4AA5EBFE0C}" type="datetimeFigureOut">
              <a:rPr lang="cs-CZ" smtClean="0"/>
              <a:t>28.11.2017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7607EE-E259-4EE3-9B96-776851992E6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744379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9D25E-7876-4053-9F2B-7A4AA5EBFE0C}" type="datetimeFigureOut">
              <a:rPr lang="cs-CZ" smtClean="0"/>
              <a:t>28.11.2017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7607EE-E259-4EE3-9B96-776851992E6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037830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9D25E-7876-4053-9F2B-7A4AA5EBFE0C}" type="datetimeFigureOut">
              <a:rPr lang="cs-CZ" smtClean="0"/>
              <a:t>28.11.2017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7607EE-E259-4EE3-9B96-776851992E6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08532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C9D25E-7876-4053-9F2B-7A4AA5EBFE0C}" type="datetimeFigureOut">
              <a:rPr lang="cs-CZ" smtClean="0"/>
              <a:t>28.11.2017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7607EE-E259-4EE3-9B96-776851992E6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547080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w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pmb.cz/" TargetMode="External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 descr="hlav_pap_a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81" y="6165304"/>
            <a:ext cx="8609899" cy="468356"/>
          </a:xfrm>
          <a:prstGeom prst="rect">
            <a:avLst/>
          </a:prstGeom>
          <a:noFill/>
        </p:spPr>
      </p:pic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72730" y="260648"/>
            <a:ext cx="8229600" cy="1143000"/>
          </a:xfrm>
        </p:spPr>
        <p:txBody>
          <a:bodyPr>
            <a:noAutofit/>
          </a:bodyPr>
          <a:lstStyle/>
          <a:p>
            <a:r>
              <a:rPr lang="cs-CZ" sz="3600" b="1" dirty="0"/>
              <a:t>DOPRAVNÍ PODNIK MĚSTA BRNA, a. s.</a:t>
            </a:r>
            <a:endParaRPr lang="cs-CZ" sz="3600" dirty="0"/>
          </a:p>
        </p:txBody>
      </p:sp>
      <p:pic>
        <p:nvPicPr>
          <p:cNvPr id="1026" name="Picture 2" descr="F:\Fotky\2014\CNG\Kontrolní den Solaris a plnička\Salik\autobusy\IMG_878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326" y="1268760"/>
            <a:ext cx="6902407" cy="4601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74862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b="1" dirty="0"/>
              <a:t>FB </a:t>
            </a:r>
            <a:r>
              <a:rPr lang="cs-CZ" sz="3600" b="1" dirty="0" err="1"/>
              <a:t>DopravniPodnikMestaBrna</a:t>
            </a:r>
            <a:endParaRPr lang="cs-CZ" sz="3600" b="1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Přes 18 tisíc sledujících</a:t>
            </a:r>
          </a:p>
          <a:p>
            <a:r>
              <a:rPr lang="cs-CZ" dirty="0"/>
              <a:t>fotografie</a:t>
            </a:r>
          </a:p>
          <a:p>
            <a:r>
              <a:rPr lang="cs-CZ" dirty="0"/>
              <a:t>videa</a:t>
            </a:r>
          </a:p>
          <a:p>
            <a:r>
              <a:rPr lang="cs-CZ" dirty="0"/>
              <a:t>textové příspěvky</a:t>
            </a:r>
          </a:p>
          <a:p>
            <a:r>
              <a:rPr lang="cs-CZ" dirty="0"/>
              <a:t>pozvánky na akce DPMB</a:t>
            </a:r>
          </a:p>
          <a:p>
            <a:r>
              <a:rPr lang="cs-CZ" dirty="0"/>
              <a:t>komunikace (stížnosti, zprávy, připomínky)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+ FB DPMB aktuálně</a:t>
            </a:r>
          </a:p>
        </p:txBody>
      </p:sp>
      <p:pic>
        <p:nvPicPr>
          <p:cNvPr id="3" name="Obrázek 2" descr="hlav_pap_a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81" y="6165304"/>
            <a:ext cx="8609899" cy="46835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328455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b="1" dirty="0"/>
              <a:t>Twitter</a:t>
            </a:r>
          </a:p>
        </p:txBody>
      </p:sp>
      <p:pic>
        <p:nvPicPr>
          <p:cNvPr id="12" name="Zástupný symbol pro obsah 3" descr="hlav_pap_a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6217840"/>
            <a:ext cx="8352928" cy="454377"/>
          </a:xfrm>
          <a:prstGeom prst="rect">
            <a:avLst/>
          </a:prstGeom>
          <a:noFill/>
        </p:spPr>
      </p:pic>
      <p:sp>
        <p:nvSpPr>
          <p:cNvPr id="4" name="Zástupný symbol pro obsah 3">
            <a:extLst>
              <a:ext uri="{FF2B5EF4-FFF2-40B4-BE49-F238E27FC236}">
                <a16:creationId xmlns="" xmlns:a16="http://schemas.microsoft.com/office/drawing/2014/main" id="{45DFAF29-A67F-4357-957C-D38C966AB0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Dva účty</a:t>
            </a:r>
          </a:p>
          <a:p>
            <a:r>
              <a:rPr lang="cs-CZ" dirty="0"/>
              <a:t>Aktuální události z provozu</a:t>
            </a:r>
          </a:p>
          <a:p>
            <a:r>
              <a:rPr lang="cs-CZ" dirty="0"/>
              <a:t>Aktuality, informace</a:t>
            </a:r>
          </a:p>
        </p:txBody>
      </p:sp>
    </p:spTree>
    <p:extLst>
      <p:ext uri="{BB962C8B-B14F-4D97-AF65-F5344CB8AC3E}">
        <p14:creationId xmlns:p14="http://schemas.microsoft.com/office/powerpoint/2010/main" val="23212277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b="1" dirty="0"/>
              <a:t>Šalina + spolupráce s rádii</a:t>
            </a:r>
          </a:p>
        </p:txBody>
      </p:sp>
      <p:pic>
        <p:nvPicPr>
          <p:cNvPr id="4" name="Zástupný symbol pro obsah 3" descr="hlav_pap_a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6237312"/>
            <a:ext cx="8352928" cy="454377"/>
          </a:xfrm>
          <a:prstGeom prst="rect">
            <a:avLst/>
          </a:prstGeom>
          <a:noFill/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Časopis – distribuce ve vozech MHD</a:t>
            </a:r>
          </a:p>
          <a:p>
            <a:r>
              <a:rPr lang="cs-CZ" dirty="0"/>
              <a:t>50 000 výtisků</a:t>
            </a:r>
          </a:p>
          <a:p>
            <a:r>
              <a:rPr lang="cs-CZ" dirty="0"/>
              <a:t>DPMB – 4 – 5 stran</a:t>
            </a:r>
          </a:p>
          <a:p>
            <a:endParaRPr lang="cs-CZ" dirty="0"/>
          </a:p>
          <a:p>
            <a:r>
              <a:rPr lang="cs-CZ" dirty="0"/>
              <a:t>Rádia – pravidelné relace o provozu</a:t>
            </a:r>
          </a:p>
          <a:p>
            <a:r>
              <a:rPr lang="cs-CZ" dirty="0"/>
              <a:t>1x týdně (2 – 3 reprízy) tematických 5 minut na domluvené téma</a:t>
            </a:r>
          </a:p>
        </p:txBody>
      </p:sp>
    </p:spTree>
    <p:extLst>
      <p:ext uri="{BB962C8B-B14F-4D97-AF65-F5344CB8AC3E}">
        <p14:creationId xmlns:p14="http://schemas.microsoft.com/office/powerpoint/2010/main" val="4459810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b="1" dirty="0"/>
              <a:t>Informační kancelář, oddělení stížností</a:t>
            </a:r>
          </a:p>
        </p:txBody>
      </p:sp>
      <p:pic>
        <p:nvPicPr>
          <p:cNvPr id="4" name="Zástupný symbol pro obsah 3" descr="hlav_pap_a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6237312"/>
            <a:ext cx="8352928" cy="454377"/>
          </a:xfrm>
          <a:prstGeom prst="rect">
            <a:avLst/>
          </a:prstGeom>
          <a:noFill/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Informace o výlukách</a:t>
            </a:r>
          </a:p>
          <a:p>
            <a:r>
              <a:rPr lang="cs-CZ" dirty="0"/>
              <a:t>Osobně, telefonicky, po mailu</a:t>
            </a:r>
          </a:p>
          <a:p>
            <a:r>
              <a:rPr lang="cs-CZ" dirty="0"/>
              <a:t>Stížnosti osobně, písemně – formulář na www stránkách</a:t>
            </a:r>
          </a:p>
          <a:p>
            <a:r>
              <a:rPr lang="cs-CZ" dirty="0"/>
              <a:t>Každá stížnost se prověřuje</a:t>
            </a:r>
          </a:p>
          <a:p>
            <a:r>
              <a:rPr lang="cs-CZ" dirty="0"/>
              <a:t>Ročně průměrně </a:t>
            </a:r>
            <a:r>
              <a:rPr lang="cs-CZ" dirty="0" smtClean="0"/>
              <a:t>1000</a:t>
            </a:r>
            <a:r>
              <a:rPr lang="cs-CZ" dirty="0" smtClean="0">
                <a:solidFill>
                  <a:srgbClr val="FF0000"/>
                </a:solidFill>
              </a:rPr>
              <a:t> </a:t>
            </a:r>
            <a:r>
              <a:rPr lang="cs-CZ" dirty="0" smtClean="0"/>
              <a:t>stížností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305106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b="1" dirty="0"/>
              <a:t>DDI</a:t>
            </a:r>
          </a:p>
        </p:txBody>
      </p:sp>
      <p:sp>
        <p:nvSpPr>
          <p:cNvPr id="10" name="Zástupný symbol pro obsah 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Směny od 5 – 24:00</a:t>
            </a:r>
          </a:p>
          <a:p>
            <a:r>
              <a:rPr lang="cs-CZ" dirty="0"/>
              <a:t>Vkládání aktuálních informací z provozu na sociální sítě + web</a:t>
            </a:r>
          </a:p>
          <a:p>
            <a:r>
              <a:rPr lang="cs-CZ" dirty="0"/>
              <a:t>Pravidelné telefonáty do rádií</a:t>
            </a:r>
          </a:p>
          <a:p>
            <a:pPr marL="0" indent="0">
              <a:buNone/>
            </a:pPr>
            <a:endParaRPr lang="cs-CZ" dirty="0"/>
          </a:p>
          <a:p>
            <a:endParaRPr lang="cs-CZ" dirty="0"/>
          </a:p>
        </p:txBody>
      </p:sp>
      <p:pic>
        <p:nvPicPr>
          <p:cNvPr id="12" name="Obrázek 11" descr="hlav_pap_a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187298"/>
            <a:ext cx="8609899" cy="46835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412153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b="1" dirty="0"/>
              <a:t>Informační kampaně</a:t>
            </a:r>
          </a:p>
        </p:txBody>
      </p:sp>
      <p:sp>
        <p:nvSpPr>
          <p:cNvPr id="10" name="Zástupný symbol pro obsah 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#</a:t>
            </a:r>
            <a:r>
              <a:rPr lang="cs-CZ" dirty="0" err="1"/>
              <a:t>jezdimpoctive</a:t>
            </a:r>
            <a:r>
              <a:rPr lang="cs-CZ" dirty="0"/>
              <a:t>  - soutěže na FB dosah 50 tisíc lidí</a:t>
            </a:r>
          </a:p>
          <a:p>
            <a:r>
              <a:rPr lang="cs-CZ" dirty="0"/>
              <a:t>Zas tak složité to není</a:t>
            </a:r>
          </a:p>
          <a:p>
            <a:r>
              <a:rPr lang="cs-CZ" dirty="0"/>
              <a:t>Máte hromadu důvodů</a:t>
            </a:r>
          </a:p>
          <a:p>
            <a:pPr marL="0" indent="0">
              <a:buNone/>
            </a:pPr>
            <a:endParaRPr lang="cs-CZ" dirty="0"/>
          </a:p>
          <a:p>
            <a:endParaRPr lang="cs-CZ" dirty="0"/>
          </a:p>
        </p:txBody>
      </p:sp>
      <p:pic>
        <p:nvPicPr>
          <p:cNvPr id="12" name="Obrázek 11" descr="hlav_pap_a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187298"/>
            <a:ext cx="8609899" cy="46835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248233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ástupný symbol pro obsah 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cs-CZ" dirty="0"/>
          </a:p>
          <a:p>
            <a:endParaRPr lang="cs-CZ" dirty="0"/>
          </a:p>
        </p:txBody>
      </p:sp>
      <p:pic>
        <p:nvPicPr>
          <p:cNvPr id="12" name="Obrázek 11" descr="hlav_pap_a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187298"/>
            <a:ext cx="8609899" cy="468356"/>
          </a:xfrm>
          <a:prstGeom prst="rect">
            <a:avLst/>
          </a:prstGeom>
          <a:noFill/>
        </p:spPr>
      </p:pic>
      <p:pic>
        <p:nvPicPr>
          <p:cNvPr id="2054" name="Picture 6" descr="G:\2017\jezdimpoctive\9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148" y="548679"/>
            <a:ext cx="8920370" cy="4939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55103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Zástupný symbol pro obsah 3" descr="hlav_pap_a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237312"/>
            <a:ext cx="7946738" cy="432282"/>
          </a:xfrm>
          <a:prstGeom prst="rect">
            <a:avLst/>
          </a:prstGeom>
          <a:noFill/>
        </p:spPr>
      </p:pic>
      <p:pic>
        <p:nvPicPr>
          <p:cNvPr id="3074" name="Picture 2" descr="G:\2017\jezdimpoctive\1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980728"/>
            <a:ext cx="8686712" cy="4812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32410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Zástupný symbol pro obsah 3" descr="hlav_pap_a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237312"/>
            <a:ext cx="7946738" cy="432282"/>
          </a:xfrm>
          <a:prstGeom prst="rect">
            <a:avLst/>
          </a:prstGeom>
          <a:noFill/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980728"/>
            <a:ext cx="8733185" cy="4836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6489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Zástupný symbol pro obsah 3" descr="hlav_pap_a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237312"/>
            <a:ext cx="7946738" cy="432282"/>
          </a:xfrm>
          <a:prstGeom prst="rect">
            <a:avLst/>
          </a:prstGeom>
          <a:noFill/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791" y="663670"/>
            <a:ext cx="8543689" cy="5335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2181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 descr="hlav_pap_a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81" y="6165304"/>
            <a:ext cx="8609899" cy="468356"/>
          </a:xfrm>
          <a:prstGeom prst="rect">
            <a:avLst/>
          </a:prstGeom>
          <a:noFill/>
        </p:spPr>
      </p:pic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72730" y="260648"/>
            <a:ext cx="8229600" cy="1143000"/>
          </a:xfrm>
        </p:spPr>
        <p:txBody>
          <a:bodyPr>
            <a:noAutofit/>
          </a:bodyPr>
          <a:lstStyle/>
          <a:p>
            <a:r>
              <a:rPr lang="cs-CZ" sz="3600" b="1" dirty="0"/>
              <a:t>Město Brno</a:t>
            </a:r>
            <a:endParaRPr lang="cs-CZ" sz="3600" dirty="0"/>
          </a:p>
        </p:txBody>
      </p:sp>
      <p:sp>
        <p:nvSpPr>
          <p:cNvPr id="2" name="TextovéPole 1"/>
          <p:cNvSpPr txBox="1"/>
          <p:nvPr/>
        </p:nvSpPr>
        <p:spPr>
          <a:xfrm>
            <a:off x="539552" y="1340768"/>
            <a:ext cx="7560840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Rozloha						230 km</a:t>
            </a:r>
            <a:r>
              <a:rPr lang="cs-CZ" sz="2000" baseline="30000" dirty="0"/>
              <a:t>2</a:t>
            </a:r>
            <a:r>
              <a:rPr lang="cs-CZ" sz="2000" dirty="0"/>
              <a:t> </a:t>
            </a:r>
          </a:p>
          <a:p>
            <a:r>
              <a:rPr lang="cs-CZ" sz="2000" dirty="0"/>
              <a:t>Počet obyvatel					376 407 tis.</a:t>
            </a:r>
          </a:p>
          <a:p>
            <a:r>
              <a:rPr lang="cs-CZ" sz="2000" dirty="0"/>
              <a:t>	navíc cizinci				24 596   tis.</a:t>
            </a:r>
          </a:p>
          <a:p>
            <a:r>
              <a:rPr lang="cs-CZ" sz="2000" dirty="0"/>
              <a:t>	navíc denně dojíždějící (odhad)		110 000 tis.</a:t>
            </a:r>
          </a:p>
          <a:p>
            <a:endParaRPr lang="cs-CZ" sz="2000" dirty="0"/>
          </a:p>
          <a:p>
            <a:r>
              <a:rPr lang="cs-CZ" sz="2000" dirty="0"/>
              <a:t>Motorizace (počet vozidel na 1 000 obyvatel)	602</a:t>
            </a:r>
          </a:p>
          <a:p>
            <a:endParaRPr lang="cs-CZ" sz="2000" b="1" dirty="0"/>
          </a:p>
          <a:p>
            <a:endParaRPr lang="cs-CZ" sz="2000" b="1" dirty="0"/>
          </a:p>
          <a:p>
            <a:r>
              <a:rPr lang="cs-CZ" sz="2400" u="sng" dirty="0"/>
              <a:t>Dělba přepravní práce</a:t>
            </a:r>
          </a:p>
          <a:p>
            <a:r>
              <a:rPr lang="cs-CZ" sz="2400" b="1" dirty="0"/>
              <a:t>MHD 			52 %</a:t>
            </a:r>
          </a:p>
          <a:p>
            <a:r>
              <a:rPr lang="cs-CZ" sz="2400" dirty="0"/>
              <a:t>pěšky 			6 %</a:t>
            </a:r>
          </a:p>
          <a:p>
            <a:r>
              <a:rPr lang="cs-CZ" sz="2400" dirty="0"/>
              <a:t>IAD + MHD		3 %</a:t>
            </a:r>
          </a:p>
          <a:p>
            <a:r>
              <a:rPr lang="cs-CZ" sz="2400" dirty="0"/>
              <a:t>kolo			1 %</a:t>
            </a:r>
          </a:p>
          <a:p>
            <a:r>
              <a:rPr lang="cs-CZ" sz="2400" dirty="0"/>
              <a:t>Kolo + MHD		1 %</a:t>
            </a:r>
          </a:p>
          <a:p>
            <a:endParaRPr lang="cs-CZ" sz="2000" b="1" dirty="0"/>
          </a:p>
          <a:p>
            <a:endParaRPr lang="cs-CZ" sz="2000" b="1" dirty="0"/>
          </a:p>
        </p:txBody>
      </p:sp>
    </p:spTree>
    <p:extLst>
      <p:ext uri="{BB962C8B-B14F-4D97-AF65-F5344CB8AC3E}">
        <p14:creationId xmlns:p14="http://schemas.microsoft.com/office/powerpoint/2010/main" val="27927231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Zástupný symbol pro obsah 3" descr="hlav_pap_a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237312"/>
            <a:ext cx="7946738" cy="432282"/>
          </a:xfrm>
          <a:prstGeom prst="rect">
            <a:avLst/>
          </a:prstGeom>
          <a:noFill/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692696"/>
            <a:ext cx="8647669" cy="54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3769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41669" y="33265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  <p:pic>
        <p:nvPicPr>
          <p:cNvPr id="8" name="Obrázek 7" descr="hlav_pap_a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339534"/>
            <a:ext cx="8609899" cy="468356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005" y="332656"/>
            <a:ext cx="8352928" cy="5907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10028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8403289" cy="5924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ázek 4" descr="hlav_pap_a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339534"/>
            <a:ext cx="8609899" cy="46835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046489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b="1" dirty="0"/>
              <a:t>Tramvaj 150 let</a:t>
            </a:r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196752"/>
            <a:ext cx="8454363" cy="4753801"/>
          </a:xfrm>
        </p:spPr>
      </p:pic>
      <p:pic>
        <p:nvPicPr>
          <p:cNvPr id="4" name="Obrázek 3" descr="hlav_pap_a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243" y="6237312"/>
            <a:ext cx="8609899" cy="46835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559449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b="1" dirty="0"/>
              <a:t>Tramvaj 150 let</a:t>
            </a:r>
          </a:p>
        </p:txBody>
      </p:sp>
      <p:pic>
        <p:nvPicPr>
          <p:cNvPr id="4" name="Obrázek 3" descr="hlav_pap_a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243" y="6237312"/>
            <a:ext cx="8609899" cy="468356"/>
          </a:xfrm>
          <a:prstGeom prst="rect">
            <a:avLst/>
          </a:prstGeom>
          <a:noFill/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031" y="1254985"/>
            <a:ext cx="8708322" cy="4896599"/>
          </a:xfrm>
          <a:prstGeom prst="rect">
            <a:avLst/>
          </a:prstGeom>
        </p:spPr>
      </p:pic>
      <p:sp>
        <p:nvSpPr>
          <p:cNvPr id="8" name="Zástupný symbol pro obsah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745597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b="1" dirty="0"/>
              <a:t>Pravidelné marketingové akce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72730" y="1556792"/>
            <a:ext cx="8229600" cy="4525963"/>
          </a:xfrm>
        </p:spPr>
        <p:txBody>
          <a:bodyPr>
            <a:normAutofit fontScale="25000" lnSpcReduction="20000"/>
          </a:bodyPr>
          <a:lstStyle/>
          <a:p>
            <a:r>
              <a:rPr lang="cs-CZ" sz="11200" dirty="0"/>
              <a:t>Dny otevřených dveří</a:t>
            </a:r>
          </a:p>
          <a:p>
            <a:r>
              <a:rPr lang="cs-CZ" sz="11200" dirty="0"/>
              <a:t>Vzkazová tramvaj</a:t>
            </a:r>
          </a:p>
          <a:p>
            <a:r>
              <a:rPr lang="cs-CZ" sz="11200" dirty="0"/>
              <a:t>Mikulášská tramvaj</a:t>
            </a:r>
          </a:p>
          <a:p>
            <a:r>
              <a:rPr lang="cs-CZ" sz="11200" dirty="0"/>
              <a:t>Betlémská tramvaj</a:t>
            </a:r>
          </a:p>
          <a:p>
            <a:r>
              <a:rPr lang="cs-CZ" sz="11200" dirty="0"/>
              <a:t>Exkurze ve vozovnách</a:t>
            </a:r>
          </a:p>
          <a:p>
            <a:r>
              <a:rPr lang="cs-CZ" sz="11200" dirty="0"/>
              <a:t>Zahájení plavební sezóny/ ukončení</a:t>
            </a:r>
          </a:p>
          <a:p>
            <a:r>
              <a:rPr lang="cs-CZ" sz="11200" dirty="0"/>
              <a:t>Plavby na lodích s hudbou a vínem</a:t>
            </a:r>
          </a:p>
          <a:p>
            <a:r>
              <a:rPr lang="cs-CZ" sz="11200" dirty="0"/>
              <a:t>Staň se kapitánem</a:t>
            </a:r>
          </a:p>
          <a:p>
            <a:r>
              <a:rPr lang="cs-CZ" sz="11200" dirty="0"/>
              <a:t>Vánoční tramvaj</a:t>
            </a:r>
            <a:endParaRPr lang="cs-CZ" sz="7400" dirty="0"/>
          </a:p>
          <a:p>
            <a:pPr marL="0" indent="0">
              <a:buNone/>
            </a:pPr>
            <a:endParaRPr lang="cs-CZ" sz="7400" dirty="0"/>
          </a:p>
          <a:p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  <p:pic>
        <p:nvPicPr>
          <p:cNvPr id="4" name="Obrázek 3" descr="hlav_pap_a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81" y="6165304"/>
            <a:ext cx="8609899" cy="46835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4151732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b="1" dirty="0"/>
              <a:t>Reklama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Rozpočet marketingového oddělení 1,8 mil. Kč</a:t>
            </a:r>
          </a:p>
          <a:p>
            <a:r>
              <a:rPr lang="cs-CZ" dirty="0"/>
              <a:t>V letošním roce očekáváme tržby z poskytování reklamních ploch ve výši cca </a:t>
            </a:r>
            <a:r>
              <a:rPr lang="cs-CZ" b="1" dirty="0"/>
              <a:t>23 mil. Kč</a:t>
            </a:r>
            <a:r>
              <a:rPr lang="cs-CZ" dirty="0"/>
              <a:t>, ve srovnání s loňským rokem to je přibližně o 2 mil. vyšší.</a:t>
            </a:r>
          </a:p>
          <a:p>
            <a:pPr marL="0" indent="0">
              <a:buNone/>
            </a:pPr>
            <a:r>
              <a:rPr lang="cs-CZ" dirty="0"/>
              <a:t> </a:t>
            </a:r>
          </a:p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66" t="17036" b="24100"/>
          <a:stretch/>
        </p:blipFill>
        <p:spPr>
          <a:xfrm>
            <a:off x="856037" y="4413767"/>
            <a:ext cx="3674787" cy="1589519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3655718"/>
            <a:ext cx="3130090" cy="2347568"/>
          </a:xfrm>
          <a:prstGeom prst="rect">
            <a:avLst/>
          </a:prstGeom>
        </p:spPr>
      </p:pic>
      <p:pic>
        <p:nvPicPr>
          <p:cNvPr id="6" name="Obrázek 5" descr="hlav_pap_a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81" y="6165304"/>
            <a:ext cx="8609899" cy="46835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9140378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/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82762"/>
            <a:ext cx="4028934" cy="6043402"/>
          </a:xfrm>
        </p:spPr>
      </p:pic>
      <p:pic>
        <p:nvPicPr>
          <p:cNvPr id="7" name="Obrázek 6" descr="hlav_pap_a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81" y="6165304"/>
            <a:ext cx="8609899" cy="46835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219453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 descr="hlav_pap_a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81" y="6165304"/>
            <a:ext cx="8609899" cy="468356"/>
          </a:xfrm>
          <a:prstGeom prst="rect">
            <a:avLst/>
          </a:prstGeom>
          <a:noFill/>
        </p:spPr>
      </p:pic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67544" y="197768"/>
            <a:ext cx="8293976" cy="998984"/>
          </a:xfrm>
        </p:spPr>
        <p:txBody>
          <a:bodyPr>
            <a:noAutofit/>
          </a:bodyPr>
          <a:lstStyle/>
          <a:p>
            <a:r>
              <a:rPr lang="cs-CZ" sz="3600" b="1" dirty="0"/>
              <a:t/>
            </a:r>
            <a:br>
              <a:rPr lang="cs-CZ" sz="3600" b="1" dirty="0"/>
            </a:br>
            <a:r>
              <a:rPr lang="cs-CZ" sz="3600" b="1" dirty="0"/>
              <a:t>Integrovaný dopravní systém Jihomoravského kraje </a:t>
            </a:r>
            <a:br>
              <a:rPr lang="cs-CZ" sz="3600" b="1" dirty="0"/>
            </a:br>
            <a:endParaRPr lang="cs-CZ" sz="3600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2564901"/>
            <a:ext cx="4932040" cy="3434673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539553" y="1196752"/>
            <a:ext cx="792088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sz="2000" dirty="0"/>
              <a:t>DPMB je součástí IDS JMK, který zajišťuje dopravní obslužnost území nejen vlastního kraje, ale podílí se i na zajištění dopravních vazeb do navazujících území. IDS JMK využívá principu vzájemně provázaných linek s jednotným tarifem, přepravními podmínkami a pravidelným intervalem mezi jednotlivými spoji. </a:t>
            </a:r>
          </a:p>
        </p:txBody>
      </p:sp>
    </p:spTree>
    <p:extLst>
      <p:ext uri="{BB962C8B-B14F-4D97-AF65-F5344CB8AC3E}">
        <p14:creationId xmlns:p14="http://schemas.microsoft.com/office/powerpoint/2010/main" val="29705847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5325" y="-604838"/>
            <a:ext cx="10534650" cy="8067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295400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 descr="hlav_pap_a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81" y="6165304"/>
            <a:ext cx="8609899" cy="468356"/>
          </a:xfrm>
          <a:prstGeom prst="rect">
            <a:avLst/>
          </a:prstGeom>
          <a:noFill/>
        </p:spPr>
      </p:pic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72730" y="260648"/>
            <a:ext cx="8229600" cy="1143000"/>
          </a:xfrm>
        </p:spPr>
        <p:txBody>
          <a:bodyPr>
            <a:noAutofit/>
          </a:bodyPr>
          <a:lstStyle/>
          <a:p>
            <a:r>
              <a:rPr lang="cs-CZ" sz="3600" b="1" dirty="0"/>
              <a:t>Dopravní podnik města Brna, a. s.</a:t>
            </a:r>
            <a:endParaRPr lang="cs-CZ" sz="3600" dirty="0"/>
          </a:p>
        </p:txBody>
      </p:sp>
      <p:sp>
        <p:nvSpPr>
          <p:cNvPr id="2" name="TextovéPole 1"/>
          <p:cNvSpPr txBox="1"/>
          <p:nvPr/>
        </p:nvSpPr>
        <p:spPr>
          <a:xfrm>
            <a:off x="539552" y="1340768"/>
            <a:ext cx="7560840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/>
              <a:t>Akciová společnost (100 % vlastníkem je statutární město Brno)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/>
              <a:t>Je jedním z největších zaměstnavatelů v JMK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/>
              <a:t>Zaměstnává přibližně </a:t>
            </a:r>
            <a:r>
              <a:rPr lang="cs-CZ" sz="2000" b="1" dirty="0"/>
              <a:t>2 700 lidí</a:t>
            </a:r>
          </a:p>
          <a:p>
            <a:pPr lvl="1"/>
            <a:r>
              <a:rPr lang="cs-CZ" sz="2000" dirty="0"/>
              <a:t>	</a:t>
            </a:r>
          </a:p>
          <a:p>
            <a:pPr lvl="1"/>
            <a:r>
              <a:rPr lang="cs-CZ" sz="2000" dirty="0"/>
              <a:t>	řidiči	cca 1 260 (ženy 150)</a:t>
            </a:r>
          </a:p>
          <a:p>
            <a:pPr lvl="1"/>
            <a:r>
              <a:rPr lang="cs-CZ" sz="2000" dirty="0"/>
              <a:t>	dělníci	cca 860 (ženy 120)</a:t>
            </a:r>
          </a:p>
          <a:p>
            <a:pPr lvl="1"/>
            <a:r>
              <a:rPr lang="cs-CZ" sz="2000" dirty="0"/>
              <a:t>	THP	cca 400 (ženy 130)</a:t>
            </a:r>
          </a:p>
          <a:p>
            <a:pPr lvl="1"/>
            <a:endParaRPr lang="cs-CZ" dirty="0"/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cs-CZ" sz="2000" dirty="0"/>
              <a:t>Denně přepraví cca </a:t>
            </a:r>
            <a:r>
              <a:rPr lang="cs-CZ" sz="2000" b="1" dirty="0"/>
              <a:t>960 000 osob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cs-CZ" sz="2000" dirty="0"/>
              <a:t>Ročně přepraví cca 354 698 000 osob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endParaRPr lang="cs-CZ" dirty="0"/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cs-CZ" sz="2000" dirty="0"/>
              <a:t>Tržby z jízdného			</a:t>
            </a:r>
            <a:r>
              <a:rPr lang="cs-CZ" sz="2000" b="1" dirty="0"/>
              <a:t>980 000 000 Kč</a:t>
            </a:r>
          </a:p>
          <a:p>
            <a:pPr marL="0" lvl="1"/>
            <a:r>
              <a:rPr lang="cs-CZ" sz="2000" b="1" dirty="0"/>
              <a:t>        </a:t>
            </a:r>
            <a:r>
              <a:rPr lang="cs-CZ" sz="2000" dirty="0"/>
              <a:t>předplatní jízdné			617 000 000 Kč (65 %)</a:t>
            </a:r>
          </a:p>
          <a:p>
            <a:pPr marL="457200" lvl="2"/>
            <a:r>
              <a:rPr lang="cs-CZ" sz="2000" dirty="0"/>
              <a:t>jednorázové jízdné (SMS, papír)	363 000 000 Kč (35 %) </a:t>
            </a:r>
          </a:p>
          <a:p>
            <a:pPr marL="457200" lvl="2"/>
            <a:endParaRPr lang="cs-CZ" sz="2000" dirty="0"/>
          </a:p>
        </p:txBody>
      </p:sp>
      <p:pic>
        <p:nvPicPr>
          <p:cNvPr id="2050" name="Picture 2" descr="F:\Fotky\doplnkove\vozovna medlánky dílny (12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7326" y="2276872"/>
            <a:ext cx="3023066" cy="201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1278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147248" cy="1162050"/>
          </a:xfrm>
        </p:spPr>
        <p:txBody>
          <a:bodyPr>
            <a:normAutofit/>
          </a:bodyPr>
          <a:lstStyle/>
          <a:p>
            <a:r>
              <a:rPr lang="cs-CZ" sz="3600" b="1" dirty="0"/>
              <a:t>Dopravní podnik města Brna, a. s.</a:t>
            </a:r>
            <a:endParaRPr lang="cs-CZ" sz="3600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754761" cy="4691063"/>
          </a:xfrm>
        </p:spPr>
        <p:txBody>
          <a:bodyPr/>
          <a:lstStyle/>
          <a:p>
            <a:r>
              <a:rPr lang="cs-CZ" sz="2000" b="1" dirty="0"/>
              <a:t>Elektronické odbavování cestujících</a:t>
            </a:r>
          </a:p>
          <a:p>
            <a:r>
              <a:rPr lang="cs-CZ" sz="2000" b="1" dirty="0"/>
              <a:t>I. Etapa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/>
              <a:t>Leden 2017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/>
              <a:t>Přes 30 tisíc lidí 25 % uživatelů předplatných jízdenek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 err="1"/>
              <a:t>Šalinkarta</a:t>
            </a:r>
            <a:r>
              <a:rPr lang="cs-CZ" sz="2000" dirty="0"/>
              <a:t> je vázána na bankovní kartu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000" dirty="0"/>
          </a:p>
          <a:p>
            <a:r>
              <a:rPr lang="cs-CZ" sz="2000" b="1" dirty="0"/>
              <a:t>II. Etapa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Během roku 2018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Nákup jízdenky ve voze kartou</a:t>
            </a:r>
          </a:p>
          <a:p>
            <a:endParaRPr lang="cs-CZ" dirty="0"/>
          </a:p>
        </p:txBody>
      </p:sp>
      <p:pic>
        <p:nvPicPr>
          <p:cNvPr id="7" name="Zástupný symbol pro obsah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15949" y="2300875"/>
            <a:ext cx="4896545" cy="3264363"/>
          </a:xfrm>
        </p:spPr>
      </p:pic>
    </p:spTree>
    <p:extLst>
      <p:ext uri="{BB962C8B-B14F-4D97-AF65-F5344CB8AC3E}">
        <p14:creationId xmlns:p14="http://schemas.microsoft.com/office/powerpoint/2010/main" val="7153136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 descr="hlav_pap_a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81" y="6165304"/>
            <a:ext cx="8609899" cy="468356"/>
          </a:xfrm>
          <a:prstGeom prst="rect">
            <a:avLst/>
          </a:prstGeom>
          <a:noFill/>
        </p:spPr>
      </p:pic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72730" y="260648"/>
            <a:ext cx="8229600" cy="1143000"/>
          </a:xfrm>
        </p:spPr>
        <p:txBody>
          <a:bodyPr>
            <a:noAutofit/>
          </a:bodyPr>
          <a:lstStyle/>
          <a:p>
            <a:r>
              <a:rPr lang="cs-CZ" sz="3600" b="1" dirty="0"/>
              <a:t>Organizační schéma DPMB, a. s.</a:t>
            </a:r>
            <a:endParaRPr lang="cs-CZ" sz="36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143000"/>
            <a:ext cx="5987752" cy="4854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61278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b="1" dirty="0"/>
              <a:t>Veřejná služba</a:t>
            </a:r>
          </a:p>
        </p:txBody>
      </p:sp>
      <p:pic>
        <p:nvPicPr>
          <p:cNvPr id="4" name="Zástupný symbol pro obsah 3" descr="hlav_pap_a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200" y="6265317"/>
            <a:ext cx="8229600" cy="442293"/>
          </a:xfrm>
          <a:prstGeom prst="rect">
            <a:avLst/>
          </a:prstGeom>
          <a:noFill/>
        </p:spPr>
      </p:pic>
      <p:sp>
        <p:nvSpPr>
          <p:cNvPr id="3" name="Zástupný symbol pro obsah 2">
            <a:extLst>
              <a:ext uri="{FF2B5EF4-FFF2-40B4-BE49-F238E27FC236}">
                <a16:creationId xmlns="" xmlns:a16="http://schemas.microsoft.com/office/drawing/2014/main" id="{9EC5064C-D51B-47BC-A720-2B767F2792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55576" y="1556792"/>
            <a:ext cx="7931224" cy="4569371"/>
          </a:xfrm>
        </p:spPr>
        <p:txBody>
          <a:bodyPr/>
          <a:lstStyle/>
          <a:p>
            <a:r>
              <a:rPr lang="cs-CZ" dirty="0"/>
              <a:t>Financována z veřejných peněz – marketing, reklama</a:t>
            </a:r>
          </a:p>
          <a:p>
            <a:r>
              <a:rPr lang="cs-CZ" dirty="0"/>
              <a:t>Kompenzace od města Brna</a:t>
            </a:r>
          </a:p>
          <a:p>
            <a:r>
              <a:rPr lang="cs-CZ" dirty="0"/>
              <a:t>Na rok 2018 1.696 milionů Kč</a:t>
            </a:r>
          </a:p>
          <a:p>
            <a:r>
              <a:rPr lang="cs-CZ" dirty="0"/>
              <a:t>Propojenost s politikou, omezený rozpočet</a:t>
            </a:r>
          </a:p>
          <a:p>
            <a:r>
              <a:rPr lang="cs-CZ" dirty="0"/>
              <a:t>„Monopolní“ postavení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34715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 descr="hlav_pap_a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81" y="6165304"/>
            <a:ext cx="8609899" cy="468356"/>
          </a:xfrm>
          <a:prstGeom prst="rect">
            <a:avLst/>
          </a:prstGeom>
          <a:noFill/>
        </p:spPr>
      </p:pic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72730" y="260648"/>
            <a:ext cx="8229600" cy="1143000"/>
          </a:xfrm>
        </p:spPr>
        <p:txBody>
          <a:bodyPr>
            <a:noAutofit/>
          </a:bodyPr>
          <a:lstStyle/>
          <a:p>
            <a:r>
              <a:rPr lang="cs-CZ" sz="3600" b="1" dirty="0"/>
              <a:t>Komunikace DPMB, a. s</a:t>
            </a:r>
            <a:r>
              <a:rPr lang="cs-CZ" sz="2800" b="1" dirty="0"/>
              <a:t>.</a:t>
            </a:r>
            <a:endParaRPr lang="cs-CZ" sz="2800" dirty="0"/>
          </a:p>
        </p:txBody>
      </p:sp>
      <p:sp>
        <p:nvSpPr>
          <p:cNvPr id="2" name="TextovéPole 1"/>
          <p:cNvSpPr txBox="1"/>
          <p:nvPr/>
        </p:nvSpPr>
        <p:spPr>
          <a:xfrm>
            <a:off x="210572" y="1340767"/>
            <a:ext cx="8753915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cs-CZ" sz="2400" b="1" dirty="0"/>
              <a:t>FB </a:t>
            </a:r>
            <a:r>
              <a:rPr lang="cs-CZ" sz="2400" dirty="0"/>
              <a:t>(2013)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cs-CZ" sz="2400" b="1" dirty="0" err="1"/>
              <a:t>Twitter</a:t>
            </a:r>
            <a:r>
              <a:rPr lang="cs-CZ" sz="2400" b="1" dirty="0"/>
              <a:t> </a:t>
            </a:r>
            <a:r>
              <a:rPr lang="cs-CZ" sz="2400" dirty="0"/>
              <a:t>(2016)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cs-CZ" sz="2400" b="1" dirty="0" err="1"/>
              <a:t>Instagram</a:t>
            </a:r>
            <a:r>
              <a:rPr lang="cs-CZ" sz="2400" dirty="0"/>
              <a:t> (2016)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cs-CZ" sz="2400" b="1" dirty="0"/>
              <a:t>Tiskové zprávy </a:t>
            </a:r>
            <a:r>
              <a:rPr lang="cs-CZ" sz="2400" dirty="0"/>
              <a:t>(1x týdně)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cs-CZ" sz="2400" b="1" dirty="0">
                <a:hlinkClick r:id="rId3"/>
              </a:rPr>
              <a:t>www.dpmb.cz</a:t>
            </a:r>
            <a:endParaRPr lang="cs-CZ" sz="2400" b="1" dirty="0"/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cs-CZ" sz="2400" b="1" dirty="0"/>
              <a:t>Šalina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cs-CZ" sz="2400" b="1" dirty="0"/>
              <a:t>Informační kancelář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cs-CZ" sz="2400" b="1" dirty="0"/>
              <a:t>Oddělení stížností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cs-CZ" sz="2400" b="1" dirty="0"/>
              <a:t>DDI</a:t>
            </a:r>
          </a:p>
          <a:p>
            <a:pPr algn="just"/>
            <a:endParaRPr lang="cs-CZ" sz="2400" b="1" dirty="0"/>
          </a:p>
          <a:p>
            <a:pPr algn="just"/>
            <a:endParaRPr lang="cs-CZ" sz="2400" b="1" dirty="0"/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cs-CZ" sz="2400" b="1" dirty="0"/>
              <a:t>Podnikový časopis</a:t>
            </a:r>
          </a:p>
          <a:p>
            <a:pPr lvl="1" algn="just"/>
            <a:endParaRPr lang="cs-CZ" sz="2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3140968"/>
            <a:ext cx="4948124" cy="2788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6748479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996</TotalTime>
  <Words>374</Words>
  <Application>Microsoft Office PowerPoint</Application>
  <PresentationFormat>Předvádění na obrazovce (4:3)</PresentationFormat>
  <Paragraphs>119</Paragraphs>
  <Slides>27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27</vt:i4>
      </vt:variant>
    </vt:vector>
  </HeadingPairs>
  <TitlesOfParts>
    <vt:vector size="28" baseType="lpstr">
      <vt:lpstr>Motiv systému Office</vt:lpstr>
      <vt:lpstr>DOPRAVNÍ PODNIK MĚSTA BRNA, a. s.</vt:lpstr>
      <vt:lpstr>Město Brno</vt:lpstr>
      <vt:lpstr> Integrovaný dopravní systém Jihomoravského kraje  </vt:lpstr>
      <vt:lpstr>Prezentace aplikace PowerPoint</vt:lpstr>
      <vt:lpstr>Dopravní podnik města Brna, a. s.</vt:lpstr>
      <vt:lpstr>Dopravní podnik města Brna, a. s.</vt:lpstr>
      <vt:lpstr>Organizační schéma DPMB, a. s.</vt:lpstr>
      <vt:lpstr>Veřejná služba</vt:lpstr>
      <vt:lpstr>Komunikace DPMB, a. s.</vt:lpstr>
      <vt:lpstr>FB DopravniPodnikMestaBrna</vt:lpstr>
      <vt:lpstr>Twitter</vt:lpstr>
      <vt:lpstr>Šalina + spolupráce s rádii</vt:lpstr>
      <vt:lpstr>Informační kancelář, oddělení stížností</vt:lpstr>
      <vt:lpstr>DDI</vt:lpstr>
      <vt:lpstr>Informační kampaně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 </vt:lpstr>
      <vt:lpstr>Prezentace aplikace PowerPoint</vt:lpstr>
      <vt:lpstr>Tramvaj 150 let</vt:lpstr>
      <vt:lpstr>Tramvaj 150 let</vt:lpstr>
      <vt:lpstr>Pravidelné marketingové akce</vt:lpstr>
      <vt:lpstr>Reklama</vt:lpstr>
      <vt:lpstr>          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Pracovní vůz 14Tr určený k nanášení nemrznoucí směsi na trolejové vedení trolejbusů</dc:title>
  <dc:creator>DP</dc:creator>
  <cp:lastModifiedBy>DP</cp:lastModifiedBy>
  <cp:revision>49</cp:revision>
  <cp:lastPrinted>2015-11-30T13:58:08Z</cp:lastPrinted>
  <dcterms:created xsi:type="dcterms:W3CDTF">2015-11-03T08:22:16Z</dcterms:created>
  <dcterms:modified xsi:type="dcterms:W3CDTF">2017-11-28T10:40:22Z</dcterms:modified>
</cp:coreProperties>
</file>