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9" r:id="rId4"/>
    <p:sldId id="266" r:id="rId5"/>
    <p:sldId id="257" r:id="rId6"/>
    <p:sldId id="338" r:id="rId7"/>
    <p:sldId id="267" r:id="rId8"/>
    <p:sldId id="268" r:id="rId9"/>
    <p:sldId id="340" r:id="rId10"/>
    <p:sldId id="341" r:id="rId11"/>
    <p:sldId id="342" r:id="rId12"/>
    <p:sldId id="269" r:id="rId13"/>
    <p:sldId id="280" r:id="rId14"/>
    <p:sldId id="292" r:id="rId15"/>
    <p:sldId id="281" r:id="rId16"/>
    <p:sldId id="282" r:id="rId17"/>
    <p:sldId id="299" r:id="rId18"/>
    <p:sldId id="314" r:id="rId19"/>
    <p:sldId id="283" r:id="rId20"/>
    <p:sldId id="313" r:id="rId21"/>
    <p:sldId id="285" r:id="rId22"/>
    <p:sldId id="286" r:id="rId23"/>
    <p:sldId id="311" r:id="rId24"/>
    <p:sldId id="287" r:id="rId25"/>
    <p:sldId id="289" r:id="rId26"/>
    <p:sldId id="343" r:id="rId27"/>
    <p:sldId id="315" r:id="rId28"/>
    <p:sldId id="312" r:id="rId29"/>
    <p:sldId id="319" r:id="rId30"/>
    <p:sldId id="320" r:id="rId31"/>
    <p:sldId id="321" r:id="rId32"/>
    <p:sldId id="322" r:id="rId33"/>
    <p:sldId id="323" r:id="rId34"/>
    <p:sldId id="324" r:id="rId35"/>
    <p:sldId id="326" r:id="rId36"/>
    <p:sldId id="325" r:id="rId37"/>
    <p:sldId id="318" r:id="rId38"/>
    <p:sldId id="309" r:id="rId39"/>
    <p:sldId id="297" r:id="rId40"/>
    <p:sldId id="293" r:id="rId41"/>
    <p:sldId id="327" r:id="rId42"/>
    <p:sldId id="332" r:id="rId43"/>
    <p:sldId id="333" r:id="rId44"/>
    <p:sldId id="334" r:id="rId45"/>
    <p:sldId id="335" r:id="rId46"/>
    <p:sldId id="331" r:id="rId47"/>
    <p:sldId id="300" r:id="rId48"/>
    <p:sldId id="298" r:id="rId49"/>
    <p:sldId id="301" r:id="rId50"/>
    <p:sldId id="336" r:id="rId51"/>
    <p:sldId id="302" r:id="rId52"/>
    <p:sldId id="303" r:id="rId5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0" autoAdjust="0"/>
  </p:normalViewPr>
  <p:slideViewPr>
    <p:cSldViewPr>
      <p:cViewPr varScale="1">
        <p:scale>
          <a:sx n="115" d="100"/>
          <a:sy n="115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29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9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2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3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64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1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3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5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8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4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11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66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9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0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77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42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08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muni.cz/" TargetMode="External"/><Relationship Id="rId7" Type="http://schemas.openxmlformats.org/officeDocument/2006/relationships/hyperlink" Target="http://aleph.nkp.cz/F/?func=file&amp;file_name=find-b&amp;local_base=sk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5" Type="http://schemas.openxmlformats.org/officeDocument/2006/relationships/hyperlink" Target="http://www.mzk.cz/katalogy-databaze/online-katalogy" TargetMode="External"/><Relationship Id="rId4" Type="http://schemas.openxmlformats.org/officeDocument/2006/relationships/hyperlink" Target="http://ckis.cuni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.galegroup.com/ps/start.do?p=GVRL&amp;u=masaryk&amp;authCount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eading.cz/cs/" TargetMode="External"/><Relationship Id="rId5" Type="http://schemas.openxmlformats.org/officeDocument/2006/relationships/hyperlink" Target="http://www.tandfebooks.com/" TargetMode="External"/><Relationship Id="rId4" Type="http://schemas.openxmlformats.org/officeDocument/2006/relationships/hyperlink" Target="http://knihovna.fss.muni.cz/ezdroje.php?podsekce=&amp;ukol=2&amp;subukol=1&amp;id=6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7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ccess.cz/open-access-week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9Jh_GffRP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repozita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oar.eprint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doar.or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ejsh.icm.edu.pl/cejsh/search/article.action?cid=b4602adc-496e-4c5f-8674-2f4d8c7fcf5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highwire.stanford.edu/lists/freeart.dt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7" Type="http://schemas.openxmlformats.org/officeDocument/2006/relationships/hyperlink" Target="http://scholar.googl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s://dbh.nsd.uib.no/publiseringskanaler/erihplus/index" TargetMode="External"/><Relationship Id="rId4" Type="http://schemas.openxmlformats.org/officeDocument/2006/relationships/hyperlink" Target="http://www.icpsr.umich.edu/icpsrweb/landing.jsp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urostat/data/browse-statistics-by-them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ckeditor/includes/files/OPVK/dokumenty/manual%20pro%20ZUR%20443_nahledweb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oubory/OAweek-201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ccess.cz/cs/openacces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ccessweek.org/page/englishhigh-resolution-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mazancov@fss.muni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pro studenty ZUR443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října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3573016"/>
            <a:ext cx="172819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83768" y="4509120"/>
            <a:ext cx="172819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2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5616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2" y="1227164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0206" y="2331167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</a:t>
            </a: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zdroje?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48478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Knihovny</a:t>
            </a:r>
            <a:endParaRPr lang="cs-CZ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105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Katalogy knihoven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</a:t>
            </a:r>
            <a:r>
              <a:rPr lang="cs-CZ" altLang="cs-CZ" sz="2800" b="1" dirty="0"/>
              <a:t> </a:t>
            </a:r>
            <a:r>
              <a:rPr lang="cs-CZ" altLang="cs-CZ" sz="2800" dirty="0"/>
              <a:t>prohledávat buď jednotlivě (např. </a:t>
            </a:r>
            <a:r>
              <a:rPr lang="cs-CZ" altLang="cs-CZ" sz="2800" dirty="0">
                <a:hlinkClick r:id="rId3"/>
              </a:rPr>
              <a:t>Katalog MU, </a:t>
            </a:r>
            <a:r>
              <a:rPr lang="cs-CZ" altLang="cs-CZ" sz="2800" dirty="0">
                <a:hlinkClick r:id="rId4"/>
              </a:rPr>
              <a:t>UK,</a:t>
            </a:r>
            <a:r>
              <a:rPr lang="cs-CZ" altLang="cs-CZ" sz="2800" dirty="0"/>
              <a:t> </a:t>
            </a:r>
            <a:r>
              <a:rPr lang="cs-CZ" altLang="cs-CZ" sz="2800" dirty="0" err="1">
                <a:hlinkClick r:id="rId5"/>
              </a:rPr>
              <a:t>MZK</a:t>
            </a:r>
            <a:r>
              <a:rPr lang="cs-CZ" altLang="cs-CZ" sz="2800" dirty="0" smtClean="0">
                <a:hlinkClick r:id="rId5"/>
              </a:rPr>
              <a:t>...)</a:t>
            </a:r>
            <a:endParaRPr lang="cs-CZ" alt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 smtClean="0"/>
          </a:p>
          <a:p>
            <a:endParaRPr lang="cs-CZ" altLang="cs-CZ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2800" dirty="0"/>
              <a:t>Nebo použít tzv. </a:t>
            </a:r>
            <a:r>
              <a:rPr lang="cs-CZ" altLang="cs-CZ" sz="2800" b="1" dirty="0"/>
              <a:t>souborné katalogy: </a:t>
            </a:r>
          </a:p>
          <a:p>
            <a:pPr lvl="1"/>
            <a:r>
              <a:rPr lang="cs-CZ" altLang="cs-CZ" sz="2800" dirty="0">
                <a:hlinkClick r:id="rId6"/>
              </a:rPr>
              <a:t>Jednotná informační brána (</a:t>
            </a:r>
            <a:r>
              <a:rPr lang="cs-CZ" altLang="cs-CZ" sz="2800" dirty="0" err="1">
                <a:hlinkClick r:id="rId6"/>
              </a:rPr>
              <a:t>JIB</a:t>
            </a:r>
            <a:r>
              <a:rPr lang="cs-CZ" altLang="cs-CZ" sz="2800" dirty="0">
                <a:hlinkClick r:id="rId6"/>
              </a:rPr>
              <a:t>) </a:t>
            </a:r>
            <a:endParaRPr lang="cs-CZ" altLang="cs-CZ" sz="2800" dirty="0"/>
          </a:p>
          <a:p>
            <a:pPr lvl="1"/>
            <a:r>
              <a:rPr lang="cs-CZ" altLang="cs-CZ" sz="2800" dirty="0">
                <a:hlinkClick r:id="rId7"/>
              </a:rPr>
              <a:t>Souborný katalog ČR (</a:t>
            </a:r>
            <a:r>
              <a:rPr lang="cs-CZ" altLang="cs-CZ" sz="2800" dirty="0" err="1">
                <a:hlinkClick r:id="rId7"/>
              </a:rPr>
              <a:t>CASLIN</a:t>
            </a:r>
            <a:r>
              <a:rPr lang="cs-CZ" altLang="cs-CZ" sz="2800" dirty="0">
                <a:hlinkClick r:id="rId7"/>
              </a:rPr>
              <a:t>) 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052736"/>
            <a:ext cx="856895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lekcí </a:t>
            </a:r>
          </a:p>
          <a:p>
            <a:endParaRPr lang="cs-CZ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200" b="1" dirty="0"/>
              <a:t>Práce s informacemi, přehled informačních zdrojů, hodnocení informací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řehled vyhledávacích </a:t>
            </a:r>
            <a:r>
              <a:rPr lang="cs-CZ" altLang="cs-CZ" sz="2000" dirty="0"/>
              <a:t>technik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</a:t>
            </a:r>
            <a:r>
              <a:rPr lang="cs-CZ" altLang="cs-CZ" sz="2000" dirty="0" smtClean="0"/>
              <a:t>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Citace, citování, plagiátorství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Odborná terminologie, citační styly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Citování jednotlivých druhů dokumentů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EBSCO </a:t>
            </a:r>
            <a:r>
              <a:rPr lang="cs-CZ" altLang="cs-CZ" sz="2000" dirty="0" err="1" smtClean="0"/>
              <a:t>Discovery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Service</a:t>
            </a:r>
            <a:r>
              <a:rPr lang="cs-CZ" altLang="cs-CZ" sz="2000" dirty="0" smtClean="0"/>
              <a:t>, nadstavbové </a:t>
            </a:r>
            <a:r>
              <a:rPr lang="cs-CZ" altLang="cs-CZ" sz="2000" dirty="0"/>
              <a:t>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</a:t>
            </a:r>
            <a:r>
              <a:rPr lang="cs-CZ" altLang="cs-CZ" sz="2000" dirty="0" smtClean="0"/>
              <a:t>knih</a:t>
            </a:r>
            <a:endParaRPr lang="cs-CZ" altLang="cs-CZ" sz="2000" strike="sngStrike" dirty="0" smtClean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Citační databáze </a:t>
            </a: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</a:rPr>
              <a:t>Multioborové databáze</a:t>
            </a:r>
            <a:endParaRPr lang="cs-CZ" altLang="cs-CZ" sz="3200" b="1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8280920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sz="2800" dirty="0">
                <a:hlinkClick r:id="rId3"/>
              </a:rPr>
              <a:t>Gale </a:t>
            </a:r>
            <a:r>
              <a:rPr lang="cs-CZ" sz="2800" dirty="0" err="1">
                <a:hlinkClick r:id="rId3"/>
              </a:rPr>
              <a:t>Virtual</a:t>
            </a:r>
            <a:r>
              <a:rPr lang="cs-CZ" sz="2800" dirty="0">
                <a:hlinkClick r:id="rId3"/>
              </a:rPr>
              <a:t> Reference </a:t>
            </a:r>
            <a:r>
              <a:rPr lang="cs-CZ" sz="2800" dirty="0" err="1">
                <a:hlinkClick r:id="rId3"/>
              </a:rPr>
              <a:t>Library</a:t>
            </a:r>
            <a:endParaRPr lang="cs-CZ" sz="2800" dirty="0"/>
          </a:p>
          <a:p>
            <a:pPr lvl="1">
              <a:defRPr/>
            </a:pPr>
            <a:endParaRPr lang="cs-CZ" sz="2800" dirty="0"/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4"/>
              </a:rPr>
              <a:t>Ebsco</a:t>
            </a:r>
            <a:r>
              <a:rPr lang="cs-CZ" altLang="cs-CZ" sz="2800" dirty="0">
                <a:hlinkClick r:id="rId4"/>
              </a:rPr>
              <a:t> </a:t>
            </a:r>
            <a:r>
              <a:rPr lang="cs-CZ" altLang="cs-CZ" sz="2800" dirty="0" err="1">
                <a:hlinkClick r:id="rId4"/>
              </a:rPr>
              <a:t>eBooks</a:t>
            </a:r>
            <a:endParaRPr lang="cs-CZ" alt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5"/>
              </a:rPr>
              <a:t>Taylor</a:t>
            </a:r>
            <a:r>
              <a:rPr lang="cs-CZ" sz="2800" dirty="0" smtClean="0">
                <a:hlinkClick r:id="rId5"/>
              </a:rPr>
              <a:t> </a:t>
            </a:r>
            <a:r>
              <a:rPr lang="en-US" sz="2800" dirty="0">
                <a:hlinkClick r:id="rId5"/>
              </a:rPr>
              <a:t>&amp; Francis </a:t>
            </a:r>
            <a:endParaRPr lang="en-US" sz="2800" dirty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>
                <a:hlinkClick r:id="rId6"/>
              </a:rPr>
              <a:t>eReading.cz</a:t>
            </a:r>
            <a:endParaRPr lang="cs-CZ" sz="2800" dirty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 err="1">
                <a:hlinkClick r:id="rId4"/>
              </a:rPr>
              <a:t>Anopress</a:t>
            </a:r>
            <a:r>
              <a:rPr lang="cs-CZ" altLang="cs-CZ" sz="2800" b="1" dirty="0">
                <a:hlinkClick r:id="rId4"/>
              </a:rPr>
              <a:t> Monitoring Online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Denní tisk, TV a rozhlasové vysílání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b="1" dirty="0" err="1">
                <a:hlinkClick r:id="rId5"/>
              </a:rPr>
              <a:t>PressReader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Zahraniční </a:t>
            </a:r>
            <a:r>
              <a:rPr lang="cs-CZ" altLang="cs-CZ" dirty="0"/>
              <a:t>deníky a populárně naučné </a:t>
            </a:r>
            <a:r>
              <a:rPr lang="cs-CZ" altLang="cs-CZ" dirty="0" smtClean="0"/>
              <a:t>časopisy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Archiv je u většiny titulů 3 měsíce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dirty="0" smtClean="0">
              <a:latin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b="1" dirty="0" smtClean="0"/>
              <a:t>Databanka ČTK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Přístup z ÚK FSS a PC54</a:t>
            </a:r>
            <a:endParaRPr lang="cs-CZ" altLang="cs-CZ" dirty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ávěrečné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045983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3"/>
              </a:rPr>
              <a:t>Archiv závěrečných prací MU – </a:t>
            </a:r>
            <a:r>
              <a:rPr lang="cs-CZ" altLang="cs-CZ" sz="2800" dirty="0" smtClean="0">
                <a:hlinkClick r:id="rId3"/>
              </a:rPr>
              <a:t>Thesis</a:t>
            </a: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4"/>
              </a:rPr>
              <a:t>Vysokoškolské kvalifikační práce – </a:t>
            </a:r>
            <a:r>
              <a:rPr lang="cs-CZ" altLang="cs-CZ" sz="2800" dirty="0" err="1">
                <a:hlinkClick r:id="rId4"/>
              </a:rPr>
              <a:t>Theses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5"/>
              </a:rPr>
              <a:t>DART</a:t>
            </a:r>
            <a:r>
              <a:rPr lang="cs-CZ" altLang="cs-CZ" sz="2800" dirty="0">
                <a:hlinkClick r:id="rId5"/>
              </a:rPr>
              <a:t> – </a:t>
            </a:r>
            <a:r>
              <a:rPr lang="cs-CZ" altLang="cs-CZ" sz="2800" dirty="0" err="1">
                <a:hlinkClick r:id="rId5"/>
              </a:rPr>
              <a:t>Europe</a:t>
            </a:r>
            <a:r>
              <a:rPr lang="cs-CZ" altLang="cs-CZ" sz="2800" dirty="0">
                <a:hlinkClick r:id="rId5"/>
              </a:rPr>
              <a:t> E-</a:t>
            </a:r>
            <a:r>
              <a:rPr lang="cs-CZ" altLang="cs-CZ" sz="2800" dirty="0" err="1">
                <a:hlinkClick r:id="rId5"/>
              </a:rPr>
              <a:t>theses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Portal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>
                <a:hlinkClick r:id="rId6"/>
              </a:rPr>
              <a:t>ProQuest</a:t>
            </a:r>
            <a:r>
              <a:rPr lang="cs-CZ" sz="2800" dirty="0">
                <a:hlinkClick r:id="rId6"/>
              </a:rPr>
              <a:t>® </a:t>
            </a:r>
            <a:r>
              <a:rPr lang="cs-CZ" sz="2800" dirty="0" err="1">
                <a:hlinkClick r:id="rId6"/>
              </a:rPr>
              <a:t>Dissertations</a:t>
            </a:r>
            <a:r>
              <a:rPr lang="cs-CZ" sz="2800" dirty="0">
                <a:hlinkClick r:id="rId6"/>
              </a:rPr>
              <a:t> &amp; </a:t>
            </a:r>
            <a:r>
              <a:rPr lang="cs-CZ" sz="2800" dirty="0" err="1">
                <a:hlinkClick r:id="rId6"/>
              </a:rPr>
              <a:t>Theses</a:t>
            </a:r>
            <a:r>
              <a:rPr lang="cs-CZ" sz="2800" dirty="0">
                <a:hlinkClick r:id="rId6"/>
              </a:rPr>
              <a:t> (</a:t>
            </a:r>
            <a:r>
              <a:rPr lang="cs-CZ" sz="2800" dirty="0" err="1">
                <a:hlinkClick r:id="rId6"/>
              </a:rPr>
              <a:t>PQDT</a:t>
            </a:r>
            <a:r>
              <a:rPr lang="cs-CZ" sz="2800" dirty="0">
                <a:hlinkClick r:id="rId6"/>
              </a:rPr>
              <a:t> OPEN) </a:t>
            </a:r>
            <a:r>
              <a:rPr lang="cs-CZ" sz="2800" dirty="0"/>
              <a:t>- </a:t>
            </a:r>
            <a:r>
              <a:rPr lang="cs-CZ" sz="2600" dirty="0"/>
              <a:t>Open Access </a:t>
            </a:r>
            <a:r>
              <a:rPr lang="cs-CZ" sz="2600" dirty="0" err="1"/>
              <a:t>Dissertatitons</a:t>
            </a:r>
            <a:r>
              <a:rPr lang="cs-CZ" sz="2600" dirty="0"/>
              <a:t> and </a:t>
            </a:r>
            <a:r>
              <a:rPr lang="cs-CZ" sz="2600" dirty="0" err="1"/>
              <a:t>Theses</a:t>
            </a:r>
            <a:endParaRPr lang="cs-CZ" sz="2600" dirty="0"/>
          </a:p>
          <a:p>
            <a:pPr algn="ctr"/>
            <a:endParaRPr lang="cs-CZ" altLang="cs-CZ" sz="2800" dirty="0">
              <a:hlinkClick r:id="rId7"/>
            </a:endParaRPr>
          </a:p>
          <a:p>
            <a:endParaRPr lang="cs-CZ" altLang="cs-CZ" sz="2800" dirty="0" smtClean="0">
              <a:hlinkClick r:id="rId7"/>
            </a:endParaRPr>
          </a:p>
          <a:p>
            <a:r>
              <a:rPr lang="cs-CZ" altLang="cs-CZ" sz="2800" dirty="0" smtClean="0">
                <a:hlinkClick r:id="rId7"/>
              </a:rPr>
              <a:t>10 </a:t>
            </a:r>
            <a:r>
              <a:rPr lang="cs-CZ" altLang="cs-CZ" sz="2800" dirty="0">
                <a:hlinkClick r:id="rId7"/>
              </a:rPr>
              <a:t>rad, jak napsat a obhájit kvalitní </a:t>
            </a:r>
            <a:r>
              <a:rPr lang="cs-CZ" altLang="cs-CZ" sz="2800" dirty="0" smtClean="0">
                <a:hlinkClick r:id="rId7"/>
              </a:rPr>
              <a:t>diplomovou </a:t>
            </a:r>
            <a:r>
              <a:rPr lang="cs-CZ" altLang="cs-CZ" sz="2800" dirty="0">
                <a:hlinkClick r:id="rId7"/>
              </a:rPr>
              <a:t>práci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6" descr="OA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5225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9672" y="547164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hlinkClick r:id="rId3"/>
              </a:rPr>
              <a:t>Open Access </a:t>
            </a:r>
            <a:r>
              <a:rPr lang="cs-CZ" sz="2800" dirty="0" err="1" smtClean="0">
                <a:hlinkClick r:id="rId3"/>
              </a:rPr>
              <a:t>Week</a:t>
            </a:r>
            <a:r>
              <a:rPr lang="cs-CZ" sz="2800" dirty="0" smtClean="0">
                <a:hlinkClick r:id="rId3"/>
              </a:rPr>
              <a:t> - 24. - 28. 10. 2016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836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1328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800" b="1" dirty="0">
                <a:solidFill>
                  <a:schemeClr val="bg1"/>
                </a:solidFill>
                <a:hlinkClick r:id="rId3"/>
              </a:rPr>
              <a:t>Video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The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Canadian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Association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of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Research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Librarias</a:t>
            </a:r>
            <a:r>
              <a:rPr lang="cs-CZ" altLang="cs-CZ" sz="4800" b="1" dirty="0">
                <a:solidFill>
                  <a:schemeClr val="bg1"/>
                </a:solidFill>
              </a:rPr>
              <a:t> a </a:t>
            </a:r>
            <a:r>
              <a:rPr lang="cs-CZ" altLang="cs-CZ" sz="4800" b="1" dirty="0" err="1">
                <a:solidFill>
                  <a:schemeClr val="bg1"/>
                </a:solidFill>
              </a:rPr>
              <a:t>McGill</a:t>
            </a:r>
            <a:r>
              <a:rPr lang="cs-CZ" altLang="cs-CZ" sz="4800" b="1" dirty="0">
                <a:solidFill>
                  <a:schemeClr val="bg1"/>
                </a:solidFill>
              </a:rPr>
              <a:t> University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Alternativa k tradičnímu šíření vědeckých poznatků prostřednictvím vědeckých časopisů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Neomezený online přístup k vědeckým </a:t>
            </a:r>
            <a:r>
              <a:rPr lang="cs-CZ" altLang="cs-CZ" sz="2800" b="1" dirty="0" smtClean="0"/>
              <a:t>informacím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 smtClean="0"/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Zdroj</a:t>
            </a:r>
            <a:r>
              <a:rPr lang="cs-CZ" altLang="cs-CZ" i="1" dirty="0"/>
              <a:t>: http://</a:t>
            </a:r>
            <a:r>
              <a:rPr lang="cs-CZ" altLang="cs-CZ" i="1" dirty="0" err="1"/>
              <a:t>www.openaccess.cz</a:t>
            </a:r>
            <a:r>
              <a:rPr lang="cs-CZ" altLang="cs-CZ" i="1" dirty="0"/>
              <a:t>/</a:t>
            </a:r>
            <a:r>
              <a:rPr lang="cs-CZ" altLang="cs-CZ" i="1" dirty="0" err="1"/>
              <a:t>cs</a:t>
            </a:r>
            <a:r>
              <a:rPr lang="cs-CZ" altLang="cs-CZ" i="1" dirty="0"/>
              <a:t>/</a:t>
            </a:r>
            <a:r>
              <a:rPr lang="cs-CZ" altLang="cs-CZ" i="1" dirty="0" err="1"/>
              <a:t>openaccess</a:t>
            </a:r>
            <a:r>
              <a:rPr lang="cs-CZ" altLang="cs-CZ" i="1" dirty="0"/>
              <a:t>/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/>
              <a:t>Zápočet</a:t>
            </a:r>
            <a:endParaRPr lang="cs-CZ" altLang="cs-CZ" sz="2800" b="1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500" b="1" u="sng" dirty="0"/>
              <a:t>účast</a:t>
            </a:r>
            <a:r>
              <a:rPr lang="cs-CZ" altLang="cs-CZ" sz="25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500" dirty="0"/>
              <a:t>vypracování praktického </a:t>
            </a:r>
            <a:r>
              <a:rPr lang="cs-CZ" altLang="cs-CZ" sz="25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500" dirty="0"/>
              <a:t>splnění písemného </a:t>
            </a:r>
            <a:r>
              <a:rPr lang="cs-CZ" altLang="cs-CZ" sz="25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2800" b="1" dirty="0" smtClean="0"/>
          </a:p>
          <a:p>
            <a:pPr>
              <a:defRPr/>
            </a:pPr>
            <a:r>
              <a:rPr lang="cs-CZ" altLang="cs-CZ" sz="2800" b="1" dirty="0" smtClean="0"/>
              <a:t>Další </a:t>
            </a:r>
            <a:r>
              <a:rPr lang="cs-CZ" altLang="cs-CZ" sz="2800" b="1" dirty="0"/>
              <a:t>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/>
              <a:t>po  23. 10.    8:00 </a:t>
            </a:r>
            <a:r>
              <a:rPr lang="cs-CZ" altLang="cs-CZ" sz="2200" dirty="0"/>
              <a:t>– </a:t>
            </a:r>
            <a:r>
              <a:rPr lang="cs-CZ" altLang="cs-CZ" sz="2200" dirty="0" smtClean="0"/>
              <a:t>9:30   PC25 </a:t>
            </a:r>
            <a:r>
              <a:rPr lang="cs-CZ" altLang="cs-CZ" sz="2200" dirty="0"/>
              <a:t>- seminář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/>
              <a:t>po  30. 10.    </a:t>
            </a:r>
            <a:r>
              <a:rPr lang="cs-CZ" altLang="cs-CZ" sz="2200" dirty="0"/>
              <a:t>8:00 – 9:30   </a:t>
            </a:r>
            <a:r>
              <a:rPr lang="cs-CZ" altLang="cs-CZ" sz="2200" dirty="0" smtClean="0"/>
              <a:t>AVC </a:t>
            </a:r>
            <a:r>
              <a:rPr lang="cs-CZ" altLang="cs-CZ" sz="2200" dirty="0"/>
              <a:t>- </a:t>
            </a:r>
            <a:r>
              <a:rPr lang="cs-CZ" altLang="cs-CZ" sz="2200" dirty="0" smtClean="0"/>
              <a:t>přednáška </a:t>
            </a:r>
            <a:endParaRPr lang="cs-CZ" altLang="cs-CZ" sz="2200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/>
              <a:t>po     6</a:t>
            </a:r>
            <a:r>
              <a:rPr lang="cs-CZ" altLang="cs-CZ" sz="2200" dirty="0" smtClean="0"/>
              <a:t>. 11.    </a:t>
            </a:r>
            <a:r>
              <a:rPr lang="cs-CZ" altLang="cs-CZ" sz="2200" dirty="0"/>
              <a:t>8:00 – 9:30   </a:t>
            </a:r>
            <a:r>
              <a:rPr lang="cs-CZ" altLang="cs-CZ" sz="2200" dirty="0" smtClean="0"/>
              <a:t>PC25 </a:t>
            </a:r>
            <a:r>
              <a:rPr lang="cs-CZ" altLang="cs-CZ" sz="2200" dirty="0"/>
              <a:t>- seminář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120"/>
              </a:spcBef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Přínosy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4168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Zrychlení výměny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Rozšíření dostupnosti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viditelnosti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čtenářské základny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informačního dopadu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algn="r"/>
            <a:r>
              <a:rPr lang="cs-CZ" altLang="cs-CZ" i="1" dirty="0" smtClean="0"/>
              <a:t>Zdroj</a:t>
            </a:r>
            <a:r>
              <a:rPr lang="cs-CZ" altLang="cs-CZ" i="1" dirty="0"/>
              <a:t>: http://</a:t>
            </a:r>
            <a:r>
              <a:rPr lang="cs-CZ" altLang="cs-CZ" i="1" dirty="0" err="1"/>
              <a:t>www.openaccess.cz</a:t>
            </a:r>
            <a:r>
              <a:rPr lang="cs-CZ" altLang="cs-CZ" i="1" dirty="0"/>
              <a:t>/</a:t>
            </a:r>
            <a:r>
              <a:rPr lang="cs-CZ" altLang="cs-CZ" i="1" dirty="0" err="1"/>
              <a:t>cs</a:t>
            </a:r>
            <a:r>
              <a:rPr lang="cs-CZ" altLang="cs-CZ" i="1" dirty="0"/>
              <a:t>/</a:t>
            </a:r>
            <a:r>
              <a:rPr lang="cs-CZ" altLang="cs-CZ" i="1" dirty="0" err="1"/>
              <a:t>openaccess</a:t>
            </a:r>
            <a:r>
              <a:rPr lang="cs-CZ" altLang="cs-CZ" i="1" dirty="0"/>
              <a:t>/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Cesty k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Zlatá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Publikování v otevřených </a:t>
            </a:r>
            <a:r>
              <a:rPr lang="cs-CZ" altLang="cs-CZ" sz="2600" b="1" dirty="0" smtClean="0"/>
              <a:t>časopisech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 smtClean="0"/>
              <a:t>OA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poskytují </a:t>
            </a:r>
            <a:r>
              <a:rPr lang="cs-CZ" altLang="cs-CZ" sz="2600" b="1" dirty="0"/>
              <a:t>vydavatelé</a:t>
            </a:r>
          </a:p>
          <a:p>
            <a:pPr marL="709613" lvl="1"/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Zelená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/>
              <a:t>Autoarchivace</a:t>
            </a:r>
            <a:r>
              <a:rPr lang="cs-CZ" altLang="cs-CZ" sz="2600" dirty="0"/>
              <a:t> v otevřených </a:t>
            </a:r>
            <a:r>
              <a:rPr lang="cs-CZ" altLang="cs-CZ" sz="2600" b="1" dirty="0" err="1"/>
              <a:t>repozitářích</a:t>
            </a:r>
            <a:endParaRPr lang="cs-CZ" altLang="cs-CZ" sz="2600" b="1" dirty="0"/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/>
              <a:t>OA</a:t>
            </a:r>
            <a:r>
              <a:rPr lang="cs-CZ" altLang="cs-CZ" sz="2600" dirty="0"/>
              <a:t> poskytují </a:t>
            </a:r>
            <a:r>
              <a:rPr lang="cs-CZ" altLang="cs-CZ" sz="2600" b="1" dirty="0"/>
              <a:t>autoři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4" y="6160892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46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BBB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iniciativy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2" y="2060848"/>
            <a:ext cx="81184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Budapešťská inciativa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Budapest</a:t>
            </a:r>
            <a:r>
              <a:rPr lang="cs-CZ" altLang="cs-CZ" sz="2000" dirty="0"/>
              <a:t> Open Access </a:t>
            </a:r>
            <a:r>
              <a:rPr lang="cs-CZ" altLang="cs-CZ" sz="2000" dirty="0" err="1"/>
              <a:t>Iniciative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2002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principy, zdůvodnění a postupy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Prohlášení z </a:t>
            </a:r>
            <a:r>
              <a:rPr lang="cs-CZ" altLang="cs-CZ" sz="2400" b="1" dirty="0" err="1"/>
              <a:t>Bethesdy</a:t>
            </a:r>
            <a:endParaRPr lang="cs-CZ" altLang="cs-CZ" sz="2400" b="1" dirty="0"/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Bethesda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Statement</a:t>
            </a:r>
            <a:r>
              <a:rPr lang="cs-CZ" altLang="cs-CZ" sz="2000" dirty="0"/>
              <a:t> on Open Access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Kroky pro přechod k </a:t>
            </a:r>
            <a:r>
              <a:rPr lang="cs-CZ" altLang="cs-CZ" sz="2000" dirty="0" err="1"/>
              <a:t>OA</a:t>
            </a:r>
            <a:r>
              <a:rPr lang="cs-CZ" altLang="cs-CZ" sz="2000" dirty="0"/>
              <a:t> pro všechny subjekty ve sféře vědeckého publikování (výzkumné instituce, vydavatele, vědce atd.)</a:t>
            </a:r>
            <a:endParaRPr lang="cs-CZ" altLang="cs-CZ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Berlínská deklarace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en-US" altLang="cs-CZ" sz="2000" dirty="0"/>
              <a:t>Berlin Declaration on OA to Knowledge in Sciences and Humanities</a:t>
            </a:r>
            <a:r>
              <a:rPr lang="cs-CZ" altLang="cs-CZ" sz="2000" dirty="0"/>
              <a:t>, 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Výzva pro vědce a vědecké instituce, podepsalo již na 300 institucí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rgbClr val="FF0000"/>
                </a:solidFill>
              </a:rPr>
              <a:t>MU – prvenství mezi českými univerzitami, připojila se 11. 10. 2010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5" y="6165850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1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800" dirty="0" err="1">
                <a:hlinkClick r:id="rId3"/>
              </a:rPr>
              <a:t>Directory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of</a:t>
            </a:r>
            <a:r>
              <a:rPr lang="cs-CZ" sz="2800" dirty="0">
                <a:hlinkClick r:id="rId3"/>
              </a:rPr>
              <a:t> Open Access </a:t>
            </a:r>
            <a:r>
              <a:rPr lang="cs-CZ" sz="2800" dirty="0" err="1">
                <a:hlinkClick r:id="rId3"/>
              </a:rPr>
              <a:t>Journals</a:t>
            </a:r>
            <a:r>
              <a:rPr lang="cs-CZ" sz="2800" dirty="0">
                <a:hlinkClick r:id="rId3"/>
              </a:rPr>
              <a:t> (</a:t>
            </a:r>
            <a:r>
              <a:rPr lang="cs-CZ" sz="2800" dirty="0" err="1">
                <a:hlinkClick r:id="rId3"/>
              </a:rPr>
              <a:t>DOAJ</a:t>
            </a:r>
            <a:r>
              <a:rPr lang="cs-CZ" sz="2800" dirty="0">
                <a:hlinkClick r:id="rId3"/>
              </a:rPr>
              <a:t>)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cs-CZ" sz="2400" dirty="0"/>
              <a:t>přes 10.000 časopisů s otevřeným </a:t>
            </a:r>
            <a:r>
              <a:rPr lang="cs-CZ" sz="2400" dirty="0" smtClean="0"/>
              <a:t>přístupem</a:t>
            </a:r>
          </a:p>
          <a:p>
            <a:pPr marL="0" lvl="1"/>
            <a:endParaRPr lang="cs-CZ" altLang="cs-CZ" sz="2400" b="1" dirty="0" smtClean="0">
              <a:hlinkClick r:id="rId4"/>
            </a:endParaRP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5"/>
              </a:rPr>
              <a:t>Directory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of</a:t>
            </a:r>
            <a:r>
              <a:rPr lang="cs-CZ" altLang="cs-CZ" sz="2800" dirty="0">
                <a:hlinkClick r:id="rId5"/>
              </a:rPr>
              <a:t> Open Access </a:t>
            </a:r>
            <a:r>
              <a:rPr lang="cs-CZ" altLang="cs-CZ" sz="2800" dirty="0" err="1">
                <a:hlinkClick r:id="rId5"/>
              </a:rPr>
              <a:t>Books</a:t>
            </a:r>
            <a:r>
              <a:rPr lang="cs-CZ" altLang="cs-CZ" sz="2800" dirty="0">
                <a:hlinkClick r:id="rId5"/>
              </a:rPr>
              <a:t> (DOAB</a:t>
            </a:r>
            <a:r>
              <a:rPr lang="cs-CZ" altLang="cs-CZ" sz="2800" dirty="0" smtClean="0">
                <a:hlinkClick r:id="rId5"/>
              </a:rPr>
              <a:t>)</a:t>
            </a:r>
            <a:endParaRPr lang="cs-CZ" altLang="cs-CZ" sz="2800" dirty="0" smtClean="0"/>
          </a:p>
          <a:p>
            <a:pPr marL="0" lvl="1"/>
            <a:endParaRPr lang="cs-CZ" altLang="cs-CZ" sz="28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OAPEN</a:t>
            </a:r>
            <a:r>
              <a:rPr lang="cs-CZ" altLang="cs-CZ" sz="2800" dirty="0" smtClean="0">
                <a:hlinkClick r:id="rId4"/>
              </a:rPr>
              <a:t> </a:t>
            </a:r>
            <a:r>
              <a:rPr lang="cs-CZ" altLang="cs-CZ" sz="2800" dirty="0" err="1" smtClean="0">
                <a:hlinkClick r:id="rId4"/>
              </a:rPr>
              <a:t>Library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- </a:t>
            </a:r>
            <a:r>
              <a:rPr lang="cs-CZ" altLang="cs-CZ" sz="2400" dirty="0" smtClean="0"/>
              <a:t>cílem </a:t>
            </a:r>
            <a:r>
              <a:rPr lang="cs-CZ" altLang="cs-CZ" sz="2400" dirty="0"/>
              <a:t>projektu je volně publikovat plné texty recenzovaných knih se zaměřením na humanitní a sociální </a:t>
            </a:r>
            <a:r>
              <a:rPr lang="cs-CZ" altLang="cs-CZ" sz="2400" dirty="0" smtClean="0"/>
              <a:t>vědy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cs-CZ" altLang="cs-CZ" sz="24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6"/>
              </a:rPr>
              <a:t>OpenAIRE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</a:t>
            </a:r>
            <a:r>
              <a:rPr lang="cs-CZ" altLang="cs-CZ" sz="2400" dirty="0"/>
              <a:t>data z více než 450 </a:t>
            </a:r>
            <a:r>
              <a:rPr lang="cs-CZ" altLang="cs-CZ" sz="2400" dirty="0" err="1"/>
              <a:t>repozitářů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OA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časopisů</a:t>
            </a:r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619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Funkce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Evidence publikací MU</a:t>
            </a:r>
            <a:endParaRPr lang="cs-CZ" altLang="cs-CZ" sz="2400" b="1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Uložiště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hlinkClick r:id="rId3"/>
              </a:rPr>
              <a:t>Vyhledávací rozhraní</a:t>
            </a: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V rámci </a:t>
            </a:r>
            <a:r>
              <a:rPr lang="cs-CZ" altLang="cs-CZ" sz="2400" dirty="0" err="1"/>
              <a:t>FSS</a:t>
            </a:r>
            <a:r>
              <a:rPr lang="cs-CZ" altLang="cs-CZ" sz="2400" dirty="0"/>
              <a:t> je vkládání příspěvků do </a:t>
            </a:r>
            <a:r>
              <a:rPr lang="cs-CZ" altLang="cs-CZ" sz="2400" dirty="0" err="1"/>
              <a:t>repozitáře</a:t>
            </a:r>
            <a:r>
              <a:rPr lang="cs-CZ" altLang="cs-CZ" sz="2400" dirty="0"/>
              <a:t> dobrovolné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4" y="6160892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4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otevřených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21328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3"/>
              </a:rPr>
              <a:t>ROAR</a:t>
            </a:r>
            <a:r>
              <a:rPr lang="cs-CZ" altLang="cs-CZ" sz="2800" b="1" dirty="0"/>
              <a:t> </a:t>
            </a:r>
            <a:r>
              <a:rPr lang="cs-CZ" altLang="cs-CZ" sz="2800" dirty="0"/>
              <a:t>-</a:t>
            </a:r>
            <a:r>
              <a:rPr lang="cs-CZ" altLang="cs-CZ" sz="4400" dirty="0"/>
              <a:t> </a:t>
            </a:r>
            <a:r>
              <a:rPr lang="cs-CZ" altLang="cs-CZ" sz="2800" dirty="0"/>
              <a:t>Registry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dirty="0"/>
          </a:p>
          <a:p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OpenDOAR</a:t>
            </a:r>
            <a:r>
              <a:rPr lang="cs-CZ" altLang="cs-CZ" sz="4400" dirty="0" smtClean="0"/>
              <a:t> </a:t>
            </a:r>
            <a:r>
              <a:rPr lang="cs-CZ" altLang="cs-CZ" sz="4400" dirty="0"/>
              <a:t>- </a:t>
            </a:r>
            <a:r>
              <a:rPr lang="cs-CZ" altLang="cs-CZ" sz="2800" dirty="0" err="1"/>
              <a:t>Directory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b="1" dirty="0"/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707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volně dostupné zdroje</a:t>
            </a:r>
            <a:endParaRPr lang="cs-CZ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225" y="105273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>
                <a:hlinkClick r:id="rId3"/>
              </a:rPr>
              <a:t>Central</a:t>
            </a:r>
            <a:r>
              <a:rPr lang="cs-CZ" sz="2400" dirty="0" smtClean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European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Journal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of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Social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Sciences</a:t>
            </a:r>
            <a:r>
              <a:rPr lang="cs-CZ" sz="2400" dirty="0">
                <a:hlinkClick r:id="rId3"/>
              </a:rPr>
              <a:t> and </a:t>
            </a:r>
            <a:r>
              <a:rPr lang="cs-CZ" sz="2400" dirty="0" err="1">
                <a:hlinkClick r:id="rId3"/>
              </a:rPr>
              <a:t>Humanities</a:t>
            </a:r>
            <a:r>
              <a:rPr lang="cs-CZ" sz="2400" dirty="0">
                <a:hlinkClick r:id="rId3"/>
              </a:rPr>
              <a:t> (CEJSH</a:t>
            </a:r>
            <a:r>
              <a:rPr lang="cs-CZ" sz="2400" dirty="0" smtClean="0">
                <a:hlinkClick r:id="rId3"/>
              </a:rPr>
              <a:t>) </a:t>
            </a:r>
            <a:r>
              <a:rPr lang="cs-CZ" sz="2400" b="1" dirty="0" smtClean="0"/>
              <a:t>- </a:t>
            </a:r>
            <a:r>
              <a:rPr lang="cs-CZ" sz="2400" dirty="0"/>
              <a:t>d</a:t>
            </a:r>
            <a:r>
              <a:rPr lang="cs-CZ" sz="2400" dirty="0" smtClean="0"/>
              <a:t>atabáze </a:t>
            </a:r>
            <a:r>
              <a:rPr lang="cs-CZ" sz="2400" dirty="0"/>
              <a:t>bibliografických údajů a anglických abstraktů článků uveřejněných ve vědeckých časopisech z oblasti humanitních a společenských věd vycházejících v </a:t>
            </a:r>
            <a:r>
              <a:rPr lang="cs-CZ" sz="2400" dirty="0" smtClean="0"/>
              <a:t>ČR, SR, </a:t>
            </a:r>
            <a:r>
              <a:rPr lang="cs-CZ" sz="2400" dirty="0"/>
              <a:t>v Maďarsku a Polsku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err="1">
                <a:hlinkClick r:id="rId4"/>
              </a:rPr>
              <a:t>HighWire</a:t>
            </a:r>
            <a:r>
              <a:rPr lang="en-US" sz="2400" dirty="0">
                <a:hlinkClick r:id="rId4"/>
              </a:rPr>
              <a:t> Free Online Full-text Articles</a:t>
            </a:r>
            <a:r>
              <a:rPr lang="cs-CZ" sz="2400" dirty="0"/>
              <a:t> </a:t>
            </a:r>
            <a:r>
              <a:rPr lang="cs-CZ" sz="2400" b="1" dirty="0"/>
              <a:t>- </a:t>
            </a:r>
            <a:r>
              <a:rPr lang="cs-CZ" sz="2400" dirty="0"/>
              <a:t>Rozsáhlý multioborový </a:t>
            </a:r>
            <a:r>
              <a:rPr lang="cs-CZ" sz="2400" dirty="0" err="1"/>
              <a:t>repozitář</a:t>
            </a:r>
            <a:r>
              <a:rPr lang="cs-CZ" sz="2400" dirty="0"/>
              <a:t> plnotextových a volně dostupných vědeckých časopisů z celého světa. Zajišťuje také přístup k webovým sídlům s placeným přístupem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400" dirty="0" smtClean="0">
                <a:hlinkClick r:id="rId5"/>
              </a:rPr>
              <a:t>De </a:t>
            </a:r>
            <a:r>
              <a:rPr lang="cs-CZ" sz="2400" dirty="0" err="1" smtClean="0">
                <a:hlinkClick r:id="rId5"/>
              </a:rPr>
              <a:t>Gruyter</a:t>
            </a:r>
            <a:r>
              <a:rPr lang="cs-CZ" sz="2400" dirty="0" smtClean="0">
                <a:hlinkClick r:id="rId5"/>
              </a:rPr>
              <a:t> Online</a:t>
            </a:r>
            <a:r>
              <a:rPr lang="cs-CZ" sz="2400" dirty="0" smtClean="0"/>
              <a:t> </a:t>
            </a:r>
            <a:r>
              <a:rPr lang="cs-CZ" sz="2400" b="1" dirty="0" smtClean="0"/>
              <a:t>- </a:t>
            </a:r>
            <a:r>
              <a:rPr lang="cs-CZ" sz="2400" dirty="0" smtClean="0"/>
              <a:t>volně dostupný multioborový zdroj, stovky odborných časopisů.</a:t>
            </a:r>
          </a:p>
          <a:p>
            <a:endParaRPr lang="cs-CZ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592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alší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38429"/>
            <a:ext cx="85689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>
                <a:hlinkClick r:id="rId3"/>
              </a:rPr>
              <a:t>ROAD - </a:t>
            </a:r>
            <a:r>
              <a:rPr lang="cs-CZ" sz="2400" dirty="0" err="1">
                <a:hlinkClick r:id="rId3"/>
              </a:rPr>
              <a:t>the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Directory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of</a:t>
            </a:r>
            <a:r>
              <a:rPr lang="cs-CZ" sz="2400" dirty="0">
                <a:hlinkClick r:id="rId3"/>
              </a:rPr>
              <a:t> Open Access </a:t>
            </a:r>
            <a:r>
              <a:rPr lang="cs-CZ" sz="2400" dirty="0" err="1">
                <a:hlinkClick r:id="rId3"/>
              </a:rPr>
              <a:t>scholarly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 smtClean="0">
                <a:hlinkClick r:id="rId3"/>
              </a:rPr>
              <a:t>Resources</a:t>
            </a:r>
            <a:r>
              <a:rPr lang="cs-CZ" sz="2400" dirty="0" smtClean="0"/>
              <a:t> - </a:t>
            </a:r>
            <a:r>
              <a:rPr lang="cs-CZ" sz="2400" dirty="0"/>
              <a:t>časopisy, konferenční sborníky, akademické </a:t>
            </a:r>
            <a:r>
              <a:rPr lang="cs-CZ" sz="2400" dirty="0" err="1"/>
              <a:t>repozitáře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>
                <a:hlinkClick r:id="rId4"/>
              </a:rPr>
              <a:t>ICPSR (Inter-university </a:t>
            </a:r>
            <a:r>
              <a:rPr lang="cs-CZ" sz="2400" dirty="0" err="1">
                <a:hlinkClick r:id="rId4"/>
              </a:rPr>
              <a:t>Consortium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for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Political</a:t>
            </a:r>
            <a:r>
              <a:rPr lang="cs-CZ" sz="2400" dirty="0">
                <a:hlinkClick r:id="rId4"/>
              </a:rPr>
              <a:t> and </a:t>
            </a:r>
            <a:r>
              <a:rPr lang="cs-CZ" sz="2400" dirty="0" err="1">
                <a:hlinkClick r:id="rId4"/>
              </a:rPr>
              <a:t>Social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Research</a:t>
            </a:r>
            <a:r>
              <a:rPr lang="cs-CZ" sz="2400" dirty="0">
                <a:hlinkClick r:id="rId4"/>
              </a:rPr>
              <a:t>) </a:t>
            </a:r>
            <a:r>
              <a:rPr lang="cs-CZ" sz="2400" dirty="0"/>
              <a:t>– </a:t>
            </a:r>
            <a:r>
              <a:rPr lang="cs-CZ" sz="2400" dirty="0" err="1"/>
              <a:t>sociálněvědný</a:t>
            </a:r>
            <a:r>
              <a:rPr lang="cs-CZ" sz="2400" dirty="0"/>
              <a:t> datový archiv</a:t>
            </a:r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>
                <a:hlinkClick r:id="rId5"/>
              </a:rPr>
              <a:t>European</a:t>
            </a:r>
            <a:r>
              <a:rPr lang="cs-CZ" sz="2400" dirty="0">
                <a:hlinkClick r:id="rId5"/>
              </a:rPr>
              <a:t> Reference Index </a:t>
            </a:r>
            <a:r>
              <a:rPr lang="cs-CZ" sz="2400" dirty="0" err="1">
                <a:hlinkClick r:id="rId5"/>
              </a:rPr>
              <a:t>for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the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Humanities</a:t>
            </a:r>
            <a:r>
              <a:rPr lang="cs-CZ" sz="2400" dirty="0">
                <a:hlinkClick r:id="rId5"/>
              </a:rPr>
              <a:t> and </a:t>
            </a:r>
            <a:r>
              <a:rPr lang="cs-CZ" sz="2400" dirty="0" err="1">
                <a:hlinkClick r:id="rId5"/>
              </a:rPr>
              <a:t>the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Social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Sciences</a:t>
            </a:r>
            <a:r>
              <a:rPr lang="cs-CZ" sz="2400" dirty="0">
                <a:hlinkClick r:id="rId5"/>
              </a:rPr>
              <a:t> (ERIH PLUS) </a:t>
            </a:r>
            <a:endParaRPr lang="cs-CZ" sz="2400" dirty="0"/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hlinkClick r:id="rId6"/>
              </a:rPr>
              <a:t>Google </a:t>
            </a:r>
            <a:r>
              <a:rPr lang="cs-CZ" altLang="cs-CZ" sz="2400" dirty="0" err="1" smtClean="0">
                <a:hlinkClick r:id="rId6"/>
              </a:rPr>
              <a:t>Books</a:t>
            </a:r>
            <a:endParaRPr lang="cs-CZ" altLang="cs-CZ" sz="2400" dirty="0" smtClean="0"/>
          </a:p>
          <a:p>
            <a:pPr>
              <a:defRPr/>
            </a:pPr>
            <a:endParaRPr lang="cs-CZ" altLang="cs-CZ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hlinkClick r:id="rId7"/>
              </a:rPr>
              <a:t>Google </a:t>
            </a:r>
            <a:r>
              <a:rPr lang="cs-CZ" altLang="cs-CZ" sz="2400" dirty="0" err="1">
                <a:hlinkClick r:id="rId7"/>
              </a:rPr>
              <a:t>Scholar</a:t>
            </a:r>
            <a:r>
              <a:rPr lang="cs-CZ" altLang="cs-CZ" sz="2400" dirty="0"/>
              <a:t> </a:t>
            </a:r>
            <a:r>
              <a:rPr lang="cs-CZ" altLang="cs-CZ" sz="2400" dirty="0">
                <a:sym typeface="Wingdings" panose="05000000000000000000" pitchFamily="2" charset="2"/>
              </a:rPr>
              <a:t>;)</a:t>
            </a:r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>
                <a:hlinkClick r:id="rId3"/>
              </a:rPr>
              <a:t>Český statistický úřad</a:t>
            </a:r>
            <a:endParaRPr lang="cs-CZ" altLang="cs-CZ" sz="3000" dirty="0"/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err="1">
                <a:hlinkClick r:id="rId4"/>
              </a:rPr>
              <a:t>Eurostat</a:t>
            </a:r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2683381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0388"/>
            <a:ext cx="7128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207669" y="2318272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788977" y="2545026"/>
            <a:ext cx="7758113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Zhodnocení, zda je dokumentů potenciálně užitečný (na základě bibliografického popisu)</a:t>
            </a:r>
          </a:p>
        </p:txBody>
      </p:sp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788978" y="1901066"/>
            <a:ext cx="775811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Hledání vhodných </a:t>
            </a:r>
            <a:r>
              <a:rPr lang="cs-CZ" altLang="cs-CZ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inf</a:t>
            </a: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zdrojů/dokumentů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4209492" y="32849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796925" y="3515427"/>
            <a:ext cx="778986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Získání dokumentů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4220725" y="5200611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4220725" y="4593039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4188070" y="39453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245209" y="5861030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8"/>
          <p:cNvSpPr txBox="1">
            <a:spLocks noChangeArrowheads="1"/>
          </p:cNvSpPr>
          <p:nvPr/>
        </p:nvSpPr>
        <p:spPr bwMode="auto">
          <a:xfrm>
            <a:off x="830618" y="4162872"/>
            <a:ext cx="774858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Studium/čtení dokumentů a hodnocení informací </a:t>
            </a:r>
          </a:p>
        </p:txBody>
      </p:sp>
      <p:sp>
        <p:nvSpPr>
          <p:cNvPr id="16" name="TextovéPole 10"/>
          <p:cNvSpPr txBox="1">
            <a:spLocks noChangeArrowheads="1"/>
          </p:cNvSpPr>
          <p:nvPr/>
        </p:nvSpPr>
        <p:spPr bwMode="auto">
          <a:xfrm>
            <a:off x="830619" y="4796239"/>
            <a:ext cx="771647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Použití dokumentů k napsání písemné práce</a:t>
            </a:r>
          </a:p>
        </p:txBody>
      </p:sp>
      <p:sp>
        <p:nvSpPr>
          <p:cNvPr id="17" name="TextovéPole 12"/>
          <p:cNvSpPr txBox="1">
            <a:spLocks noChangeArrowheads="1"/>
          </p:cNvSpPr>
          <p:nvPr/>
        </p:nvSpPr>
        <p:spPr bwMode="auto">
          <a:xfrm>
            <a:off x="820924" y="5472333"/>
            <a:ext cx="772616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Revize písemné práce</a:t>
            </a:r>
          </a:p>
        </p:txBody>
      </p:sp>
      <p:sp>
        <p:nvSpPr>
          <p:cNvPr id="18" name="TextovéPole 14"/>
          <p:cNvSpPr txBox="1">
            <a:spLocks noChangeArrowheads="1"/>
          </p:cNvSpPr>
          <p:nvPr/>
        </p:nvSpPr>
        <p:spPr bwMode="auto">
          <a:xfrm>
            <a:off x="827088" y="6133584"/>
            <a:ext cx="775211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Odevzdání práce, hodnocení vyučujícího</a:t>
            </a:r>
          </a:p>
        </p:txBody>
      </p:sp>
    </p:spTree>
    <p:extLst>
      <p:ext uri="{BB962C8B-B14F-4D97-AF65-F5344CB8AC3E}">
        <p14:creationId xmlns:p14="http://schemas.microsoft.com/office/powerpoint/2010/main" val="42028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Relevance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Přesnost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Včasnost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Dostupnost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Porovnatelnost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Koherence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Úplnost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Má zdroj i retrospektivní záběr?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Jsou informace založeny na výzkumu nebo na jiném přístupu?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v obecném povědomí?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 snadno identifikovat novinky?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Pro které uživatele je zdroj určen?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unikátní ve smyslu obsahu nebo formátu?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přívětivý vůči uživatelům a je možno s ním pracovat intuitivně?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webových stránek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2332941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Nejčastější internetové domény nejvyššího řádu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9223"/>
              </p:ext>
            </p:extLst>
          </p:nvPr>
        </p:nvGraphicFramePr>
        <p:xfrm>
          <a:off x="1331640" y="3284984"/>
          <a:ext cx="6096000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0" dirty="0" smtClean="0"/>
                        <a:t>.</a:t>
                      </a:r>
                      <a:r>
                        <a:rPr lang="cs-CZ" sz="2400" b="0" dirty="0" err="1" smtClean="0"/>
                        <a:t>gov</a:t>
                      </a:r>
                      <a:endParaRPr lang="cs-CZ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 smtClean="0"/>
                        <a:t>Government</a:t>
                      </a:r>
                      <a:r>
                        <a:rPr lang="cs-CZ" sz="2400" b="0" baseline="0" dirty="0" smtClean="0"/>
                        <a:t> </a:t>
                      </a:r>
                      <a:r>
                        <a:rPr lang="cs-CZ" sz="2400" b="0" baseline="0" dirty="0" err="1" smtClean="0"/>
                        <a:t>site</a:t>
                      </a:r>
                      <a:endParaRPr lang="cs-CZ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com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or</a:t>
                      </a:r>
                      <a:r>
                        <a:rPr lang="cs-CZ" sz="2400" baseline="0" dirty="0" smtClean="0"/>
                        <a:t> .co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Commercial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edu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or</a:t>
                      </a:r>
                      <a:r>
                        <a:rPr lang="cs-CZ" sz="2400" dirty="0" smtClean="0"/>
                        <a:t> .</a:t>
                      </a:r>
                      <a:r>
                        <a:rPr lang="cs-CZ" sz="2400" dirty="0" err="1" smtClean="0"/>
                        <a:t>ac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Education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.net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Network </a:t>
                      </a:r>
                      <a:r>
                        <a:rPr lang="cs-CZ" sz="240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org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Organisation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4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Výukový materiál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i="1" dirty="0"/>
              <a:t>Praktický manuál pro kurz </a:t>
            </a:r>
            <a:r>
              <a:rPr lang="cs-CZ" altLang="cs-CZ" sz="2400" i="1" dirty="0" smtClean="0"/>
              <a:t>ZUR443: </a:t>
            </a:r>
            <a:r>
              <a:rPr lang="cs-CZ" altLang="cs-CZ" sz="2400" i="1" dirty="0"/>
              <a:t>Práce s informačními zdroji pro magisterské studium </a:t>
            </a:r>
            <a:r>
              <a:rPr lang="cs-CZ" altLang="cs-CZ" sz="2400" i="1" dirty="0" smtClean="0"/>
              <a:t>ZUR.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</a:t>
            </a:r>
            <a:r>
              <a:rPr lang="cs-CZ" altLang="cs-CZ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13-11-2015]. </a:t>
            </a:r>
            <a:r>
              <a:rPr lang="cs-CZ" altLang="cs-CZ" sz="2400" dirty="0"/>
              <a:t>Dostupný z </a:t>
            </a:r>
            <a:r>
              <a:rPr lang="cs-CZ" altLang="cs-CZ" sz="2400" dirty="0">
                <a:hlinkClick r:id="rId3"/>
              </a:rPr>
              <a:t>http://knihovna.fss.muni.cz/ckeditor/includes/files/OPVK/dokumenty/manual%20pro%20ZUR%20443_nahledweb.pdf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pPr>
              <a:defRPr/>
            </a:pPr>
            <a:endParaRPr lang="cs-CZ" altLang="cs-CZ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 smtClean="0"/>
              <a:t>BARTOŠEK</a:t>
            </a:r>
            <a:r>
              <a:rPr lang="cs-CZ" altLang="cs-CZ" sz="2400" dirty="0"/>
              <a:t>, Miroslav. </a:t>
            </a:r>
            <a:r>
              <a:rPr lang="cs-CZ" altLang="cs-CZ" sz="2400" i="1" dirty="0"/>
              <a:t>Open Access. Otevřený přístup k vědeckým informacím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22-09-2014]. </a:t>
            </a:r>
            <a:r>
              <a:rPr lang="cs-CZ" altLang="cs-CZ" sz="2400" dirty="0"/>
              <a:t>Dostupný z </a:t>
            </a:r>
            <a:r>
              <a:rPr lang="cs-CZ" altLang="cs-CZ" sz="2400" dirty="0">
                <a:hlinkClick r:id="rId3"/>
              </a:rPr>
              <a:t>http://</a:t>
            </a:r>
            <a:r>
              <a:rPr lang="cs-CZ" altLang="cs-CZ" sz="2400" dirty="0" err="1" smtClean="0">
                <a:hlinkClick r:id="rId3"/>
              </a:rPr>
              <a:t>knihovna.fss.muni.cz</a:t>
            </a:r>
            <a:r>
              <a:rPr lang="cs-CZ" altLang="cs-CZ" sz="2400" dirty="0" smtClean="0">
                <a:hlinkClick r:id="rId3"/>
              </a:rPr>
              <a:t>/soubory/</a:t>
            </a:r>
            <a:r>
              <a:rPr lang="cs-CZ" altLang="cs-CZ" sz="2400" dirty="0" err="1" smtClean="0">
                <a:hlinkClick r:id="rId3"/>
              </a:rPr>
              <a:t>OAweek-2011.pdf</a:t>
            </a:r>
            <a:endParaRPr lang="cs-CZ" altLang="cs-CZ" sz="2400" dirty="0" smtClean="0"/>
          </a:p>
          <a:p>
            <a:pPr>
              <a:defRPr/>
            </a:pPr>
            <a:endParaRPr lang="cs-CZ" altLang="cs-CZ" sz="2400" i="1" dirty="0"/>
          </a:p>
          <a:p>
            <a:pPr>
              <a:defRPr/>
            </a:pPr>
            <a:r>
              <a:rPr lang="cs-CZ" altLang="cs-CZ" sz="2400" dirty="0"/>
              <a:t>Open Access v ČR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22-09-2014]. Dostupný z: </a:t>
            </a:r>
            <a:r>
              <a:rPr lang="cs-CZ" altLang="cs-CZ" sz="2400" dirty="0">
                <a:hlinkClick r:id="rId4"/>
              </a:rPr>
              <a:t>http://</a:t>
            </a:r>
            <a:r>
              <a:rPr lang="cs-CZ" altLang="cs-CZ" sz="2400" dirty="0" err="1">
                <a:hlinkClick r:id="rId4"/>
              </a:rPr>
              <a:t>www.openaccess.cz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cs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openaccess</a:t>
            </a:r>
            <a:r>
              <a:rPr lang="cs-CZ" altLang="cs-CZ" sz="2400" dirty="0" smtClean="0">
                <a:hlinkClick r:id="rId4"/>
              </a:rPr>
              <a:t>/</a:t>
            </a:r>
            <a:endParaRPr lang="cs-CZ" altLang="cs-CZ" sz="2400" i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708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Práce </a:t>
            </a:r>
            <a:r>
              <a:rPr lang="cs-CZ" altLang="cs-CZ" sz="24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gramotnost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licencované </a:t>
            </a:r>
            <a:r>
              <a:rPr lang="cs-CZ" altLang="cs-CZ" sz="2400" dirty="0" smtClean="0"/>
              <a:t>zdroje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Kde hledat informační </a:t>
            </a:r>
            <a:r>
              <a:rPr lang="cs-CZ" altLang="cs-CZ" sz="2400" dirty="0" smtClean="0"/>
              <a:t>zdroje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Knihovny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Open Access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volně </a:t>
            </a:r>
            <a:r>
              <a:rPr lang="cs-CZ" altLang="cs-CZ" sz="2400" dirty="0"/>
              <a:t>dostupné </a:t>
            </a:r>
            <a:r>
              <a:rPr lang="cs-CZ" altLang="cs-CZ" sz="2400" dirty="0" smtClean="0"/>
              <a:t>zdroje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Hodnocení informací</a:t>
            </a:r>
          </a:p>
          <a:p>
            <a:pPr lvl="1">
              <a:spcBef>
                <a:spcPts val="120"/>
              </a:spcBef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7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>
                <a:hlinkClick r:id="rId3"/>
              </a:rPr>
              <a:t>http://</a:t>
            </a:r>
            <a:r>
              <a:rPr lang="cs-CZ" altLang="cs-CZ" sz="2400" dirty="0" err="1">
                <a:hlinkClick r:id="rId3"/>
              </a:rPr>
              <a:t>cathryno.global2.vic.edu.au</a:t>
            </a:r>
            <a:r>
              <a:rPr lang="cs-CZ" altLang="cs-CZ" sz="2400" dirty="0">
                <a:hlinkClick r:id="rId3"/>
              </a:rPr>
              <a:t>/2010/05/08/</a:t>
            </a:r>
            <a:r>
              <a:rPr lang="cs-CZ" altLang="cs-CZ" sz="2400" dirty="0" err="1">
                <a:hlinkClick r:id="rId3"/>
              </a:rPr>
              <a:t>deep</a:t>
            </a:r>
            <a:r>
              <a:rPr lang="cs-CZ" altLang="cs-CZ" sz="2400" dirty="0">
                <a:hlinkClick r:id="rId3"/>
              </a:rPr>
              <a:t>-web-</a:t>
            </a:r>
            <a:r>
              <a:rPr lang="cs-CZ" altLang="cs-CZ" sz="2400" dirty="0" err="1">
                <a:hlinkClick r:id="rId3"/>
              </a:rPr>
              <a:t>vs</a:t>
            </a:r>
            <a:r>
              <a:rPr lang="cs-CZ" altLang="cs-CZ" sz="2400" dirty="0">
                <a:hlinkClick r:id="rId3"/>
              </a:rPr>
              <a:t>-</a:t>
            </a:r>
            <a:r>
              <a:rPr lang="cs-CZ" altLang="cs-CZ" sz="2400" dirty="0" err="1">
                <a:hlinkClick r:id="rId3"/>
              </a:rPr>
              <a:t>surface</a:t>
            </a:r>
            <a:r>
              <a:rPr lang="cs-CZ" altLang="cs-CZ" sz="2400" dirty="0">
                <a:hlinkClick r:id="rId3"/>
              </a:rPr>
              <a:t>-web/</a:t>
            </a: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>
                <a:hlinkClick r:id="rId4"/>
              </a:rPr>
              <a:t>http://</a:t>
            </a:r>
            <a:r>
              <a:rPr lang="cs-CZ" altLang="cs-CZ" sz="2400" dirty="0" err="1">
                <a:hlinkClick r:id="rId4"/>
              </a:rPr>
              <a:t>www.openaccessweek.org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page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englishhigh</a:t>
            </a:r>
            <a:r>
              <a:rPr lang="cs-CZ" altLang="cs-CZ" sz="2400" dirty="0">
                <a:hlinkClick r:id="rId4"/>
              </a:rPr>
              <a:t>-</a:t>
            </a:r>
            <a:r>
              <a:rPr lang="cs-CZ" altLang="cs-CZ" sz="2400" dirty="0" err="1">
                <a:hlinkClick r:id="rId4"/>
              </a:rPr>
              <a:t>resolution</a:t>
            </a:r>
            <a:r>
              <a:rPr lang="cs-CZ" altLang="cs-CZ" sz="2400" dirty="0">
                <a:hlinkClick r:id="rId4"/>
              </a:rPr>
              <a:t>-1</a:t>
            </a:r>
            <a:endParaRPr lang="cs-CZ" altLang="cs-CZ" sz="2400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3284984"/>
            <a:ext cx="540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 smtClean="0"/>
              <a:t>Mgr</a:t>
            </a:r>
            <a:r>
              <a:rPr lang="cs-CZ" altLang="cs-CZ" sz="3500" b="1" dirty="0"/>
              <a:t>. </a:t>
            </a:r>
            <a:r>
              <a:rPr lang="cs-CZ" altLang="cs-CZ" sz="3500" b="1" dirty="0" smtClean="0"/>
              <a:t>Dana Mazancová</a:t>
            </a: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mazancov@fss.muni.cz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4000" b="1" dirty="0" err="1">
                <a:hlinkClick r:id="rId4"/>
              </a:rPr>
              <a:t>infozdroje</a:t>
            </a:r>
            <a:r>
              <a:rPr lang="en-US" altLang="cs-CZ" sz="4000" b="1" dirty="0">
                <a:hlinkClick r:id="rId4"/>
              </a:rPr>
              <a:t>@</a:t>
            </a:r>
            <a:r>
              <a:rPr lang="cs-CZ" altLang="cs-CZ" sz="4000" b="1" dirty="0">
                <a:hlinkClick r:id="rId4"/>
              </a:rPr>
              <a:t>fss.muni.cz</a:t>
            </a:r>
            <a:endParaRPr lang="cs-CZ" altLang="cs-CZ" sz="4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 smtClean="0"/>
              <a:t>power</a:t>
            </a:r>
            <a:r>
              <a:rPr lang="cs-CZ" altLang="cs-CZ" sz="4000" b="1" i="1" dirty="0" smtClean="0"/>
              <a:t>.“</a:t>
            </a:r>
            <a:endParaRPr lang="cs-CZ" altLang="cs-CZ" sz="4000" b="1" i="1" dirty="0"/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1472</Words>
  <Application>Microsoft Office PowerPoint</Application>
  <PresentationFormat>Předvádění na obrazovce (4:3)</PresentationFormat>
  <Paragraphs>373</Paragraphs>
  <Slides>51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Motiv5</vt:lpstr>
      <vt:lpstr>Informační zdroje pro studenty ZUR443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Kolik existuje informací?</vt:lpstr>
      <vt:lpstr>Kolik existuje informací? 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111</cp:revision>
  <cp:lastPrinted>2015-09-23T07:29:49Z</cp:lastPrinted>
  <dcterms:created xsi:type="dcterms:W3CDTF">2015-08-18T07:57:33Z</dcterms:created>
  <dcterms:modified xsi:type="dcterms:W3CDTF">2017-10-16T08:11:09Z</dcterms:modified>
</cp:coreProperties>
</file>