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5" r:id="rId3"/>
  </p:sldMasterIdLst>
  <p:notesMasterIdLst>
    <p:notesMasterId r:id="rId56"/>
  </p:notesMasterIdLst>
  <p:handoutMasterIdLst>
    <p:handoutMasterId r:id="rId57"/>
  </p:handoutMasterIdLst>
  <p:sldIdLst>
    <p:sldId id="256" r:id="rId4"/>
    <p:sldId id="257" r:id="rId5"/>
    <p:sldId id="267" r:id="rId6"/>
    <p:sldId id="296" r:id="rId7"/>
    <p:sldId id="297" r:id="rId8"/>
    <p:sldId id="298" r:id="rId9"/>
    <p:sldId id="299" r:id="rId10"/>
    <p:sldId id="300" r:id="rId11"/>
    <p:sldId id="264" r:id="rId12"/>
    <p:sldId id="263" r:id="rId13"/>
    <p:sldId id="301" r:id="rId14"/>
    <p:sldId id="271" r:id="rId15"/>
    <p:sldId id="265" r:id="rId16"/>
    <p:sldId id="302" r:id="rId17"/>
    <p:sldId id="28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8" r:id="rId33"/>
    <p:sldId id="320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8" r:id="rId51"/>
    <p:sldId id="349" r:id="rId52"/>
    <p:sldId id="343" r:id="rId53"/>
    <p:sldId id="344" r:id="rId54"/>
    <p:sldId id="258" r:id="rId55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7"/>
            <p14:sldId id="296"/>
            <p14:sldId id="297"/>
            <p14:sldId id="298"/>
            <p14:sldId id="299"/>
            <p14:sldId id="300"/>
            <p14:sldId id="264"/>
            <p14:sldId id="263"/>
            <p14:sldId id="301"/>
            <p14:sldId id="271"/>
            <p14:sldId id="265"/>
            <p14:sldId id="302"/>
            <p14:sldId id="28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8"/>
            <p14:sldId id="320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4"/>
            <p14:sldId id="335"/>
            <p14:sldId id="336"/>
            <p14:sldId id="337"/>
            <p14:sldId id="338"/>
            <p14:sldId id="339"/>
            <p14:sldId id="340"/>
            <p14:sldId id="348"/>
            <p14:sldId id="349"/>
            <p14:sldId id="343"/>
            <p14:sldId id="344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920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CF0CF3-06A2-49AB-89F2-881D4F4DA2EC}" type="slidenum">
              <a:rPr kumimoji="0" lang="ru-RU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altLang="cs-CZ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9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59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926391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480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9226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407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129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37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998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8649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06576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981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38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025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1D9FB-F38E-46C8-9D00-0B144773A8DC}" type="datetimeFigureOut">
              <a:rPr lang="cs-CZ"/>
              <a:pPr>
                <a:defRPr/>
              </a:pPr>
              <a:t>25.10.2017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43C1-C2DC-42A2-82B1-69F4221DA7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3217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C5426-AD54-4CE3-92D6-54EDF59BDDA2}" type="datetimeFigureOut">
              <a:rPr lang="cs-CZ"/>
              <a:pPr>
                <a:defRPr/>
              </a:pPr>
              <a:t>25.10.2017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C96DA-1FC6-452D-B1EF-EF16665247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43746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51E95-A76F-45F4-94DB-A6534446999F}" type="datetimeFigureOut">
              <a:rPr lang="cs-CZ"/>
              <a:pPr>
                <a:defRPr/>
              </a:pPr>
              <a:t>25.10.2017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7DD83-7E4F-425C-BF1E-E3974B44C9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3098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6A880-CCE9-433B-BB5F-629F38BA5EA8}" type="datetimeFigureOut">
              <a:rPr lang="cs-CZ"/>
              <a:pPr>
                <a:defRPr/>
              </a:pPr>
              <a:t>25.10.2017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0D7E9-3AE7-4E24-A9C2-46B3B40997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8621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292C8-4689-49E0-B214-841BEEDAC54F}" type="datetimeFigureOut">
              <a:rPr lang="cs-CZ"/>
              <a:pPr>
                <a:defRPr/>
              </a:pPr>
              <a:t>25.10.2017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C758D-7D7F-4C2C-A3EF-AB16D02BF6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8759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D31DD-1C4B-4B96-85E6-1A3604883686}" type="datetimeFigureOut">
              <a:rPr lang="cs-CZ"/>
              <a:pPr>
                <a:defRPr/>
              </a:pPr>
              <a:t>25.10.2017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C0826-B3A9-43FA-AC55-744731D4B3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036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801BD-11CE-419D-9770-17073633F2D3}" type="datetimeFigureOut">
              <a:rPr lang="cs-CZ"/>
              <a:pPr>
                <a:defRPr/>
              </a:pPr>
              <a:t>25.10.2017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A749-8C14-4C64-8EA7-79F6515034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5580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836CD-32A6-4FCF-BE1F-64ECB15C64B9}" type="datetimeFigureOut">
              <a:rPr lang="cs-CZ"/>
              <a:pPr>
                <a:defRPr/>
              </a:pPr>
              <a:t>25.10.2017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80F2A-6D90-44A8-878A-3EE86E38C1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799200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F9D71-CCFF-4A07-9DE1-8185EB7B0A4F}" type="datetimeFigureOut">
              <a:rPr lang="cs-CZ"/>
              <a:pPr>
                <a:defRPr/>
              </a:pPr>
              <a:t>25.10.2017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4EFDF-E4E3-4F82-9239-78A0BA4CF1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3175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A076D-2B41-4F49-A695-C30C268EE0B9}" type="datetimeFigureOut">
              <a:rPr lang="cs-CZ"/>
              <a:pPr>
                <a:defRPr/>
              </a:pPr>
              <a:t>25.10.2017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EEB2E-348D-4B08-9842-7A5985BA54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483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6819-E435-4A63-8F5B-EAD8BA5A96B2}" type="datetimeFigureOut">
              <a:rPr lang="cs-CZ"/>
              <a:pPr>
                <a:defRPr/>
              </a:pPr>
              <a:t>25.10.2017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85C22-54DB-40F6-91E4-ECF26C9794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925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25.10.2017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9306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663376C-35B7-4B40-98F1-051A20E7D667}" type="datetimeFigureOut">
              <a:rPr lang="cs-CZ"/>
              <a:pPr>
                <a:defRPr/>
              </a:pPr>
              <a:t>25.10.2017</a:t>
            </a:fld>
            <a:endParaRPr lang="cs-CZ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48D6B7-C5A8-45E6-BB85-5E5C43AEE5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393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kcollege.com/blog/2011/11/23/infographic-get-more-out-of-google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endnoteweb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yendnoteweb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iva.k.utb.cz/?page_id=843" TargetMode="External"/><Relationship Id="rId3" Type="http://schemas.openxmlformats.org/officeDocument/2006/relationships/hyperlink" Target="http://www.sswm.info/content/mindmapping" TargetMode="External"/><Relationship Id="rId7" Type="http://schemas.openxmlformats.org/officeDocument/2006/relationships/hyperlink" Target="http://iva.k.utb.cz/?page_id=79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hackcollege.com/blog/2011/11/23/infographic-get-more-out-of-google.html" TargetMode="External"/><Relationship Id="rId5" Type="http://schemas.openxmlformats.org/officeDocument/2006/relationships/hyperlink" Target="http://spencerjardine.blogspot.cz/2012/02/boolean-search-strategies-videos.html" TargetMode="External"/><Relationship Id="rId4" Type="http://schemas.openxmlformats.org/officeDocument/2006/relationships/hyperlink" Target="http://thetravellingteachers.blogspot.cz/2014/08/newspaper-articles-some-new-and-old.html" TargetMode="External"/><Relationship Id="rId9" Type="http://schemas.openxmlformats.org/officeDocument/2006/relationships/hyperlink" Target="http://iva.k.utb.cz/?page_id=847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sz="4000" b="1" kern="0" dirty="0">
                <a:solidFill>
                  <a:srgbClr val="FFFFFF"/>
                </a:solidFill>
                <a:latin typeface="Tahoma"/>
              </a:rPr>
              <a:t>Práce s informačními zdroji pro </a:t>
            </a:r>
            <a:r>
              <a:rPr lang="cs-CZ" altLang="cs-CZ" sz="4000" b="1" kern="0" dirty="0" err="1">
                <a:solidFill>
                  <a:srgbClr val="FFFFFF"/>
                </a:solidFill>
                <a:latin typeface="Tahoma"/>
              </a:rPr>
              <a:t>mgr.</a:t>
            </a:r>
            <a:r>
              <a:rPr lang="cs-CZ" altLang="cs-CZ" sz="4000" b="1" kern="0" dirty="0">
                <a:solidFill>
                  <a:srgbClr val="FFFFFF"/>
                </a:solidFill>
                <a:latin typeface="Tahoma"/>
              </a:rPr>
              <a:t> studenty ZUR</a:t>
            </a:r>
            <a:br>
              <a:rPr lang="cs-CZ" altLang="cs-CZ" sz="4000" b="1" kern="0" dirty="0">
                <a:solidFill>
                  <a:srgbClr val="FFFFFF"/>
                </a:solidFill>
                <a:latin typeface="Tahoma"/>
              </a:rPr>
            </a:br>
            <a:r>
              <a:rPr lang="cs-CZ" altLang="cs-CZ" sz="3000" b="1" kern="0" dirty="0">
                <a:solidFill>
                  <a:srgbClr val="FFFFFF"/>
                </a:solidFill>
                <a:latin typeface="Tahoma"/>
              </a:rPr>
              <a:t>ZUR443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79712" y="4581128"/>
            <a:ext cx="5256584" cy="1008112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Dana Mazancová,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cs-CZ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56076" y="6149279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23. 10. 2017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Další specifikace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9" y="1988840"/>
            <a:ext cx="8229600" cy="4752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Před </a:t>
            </a:r>
            <a:r>
              <a:rPr lang="cs-CZ" altLang="cs-CZ" sz="3000" b="1" dirty="0"/>
              <a:t>začátkem vlastního procesu vyhledávání je  </a:t>
            </a:r>
          </a:p>
          <a:p>
            <a:pPr marL="0" indent="0">
              <a:buNone/>
            </a:pPr>
            <a:r>
              <a:rPr lang="cs-CZ" altLang="cs-CZ" sz="3000" b="1" dirty="0" smtClean="0"/>
              <a:t>     třeba </a:t>
            </a:r>
            <a:r>
              <a:rPr lang="cs-CZ" altLang="cs-CZ" sz="3000" b="1" dirty="0"/>
              <a:t>si ujasnit: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časové rozmezí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typy dokumentů (např. </a:t>
            </a:r>
            <a:r>
              <a:rPr lang="cs-CZ" altLang="cs-CZ" sz="3000" dirty="0" err="1"/>
              <a:t>odb</a:t>
            </a:r>
            <a:r>
              <a:rPr lang="cs-CZ" altLang="cs-CZ" sz="3000" dirty="0"/>
              <a:t>. časopisy, kapitoly    z knih, příspěvky z konferencí, zpravodajství)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 dat (text, audio, video)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jazyk dokumentů (většina světové produkce je   v AJ)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forma (odborná</a:t>
            </a:r>
            <a:r>
              <a:rPr lang="cs-CZ" altLang="cs-CZ" sz="3000" dirty="0"/>
              <a:t> x populárně naučná)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85888"/>
            <a:ext cx="7777162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sp>
        <p:nvSpPr>
          <p:cNvPr id="9219" name="TextovéPole 5"/>
          <p:cNvSpPr txBox="1">
            <a:spLocks noChangeArrowheads="1"/>
          </p:cNvSpPr>
          <p:nvPr/>
        </p:nvSpPr>
        <p:spPr bwMode="auto">
          <a:xfrm>
            <a:off x="395288" y="1484313"/>
            <a:ext cx="71437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Téma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specifikace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Výběr zdrojů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Průzkumová strategie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Vyhledávací postup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Technika vyhledávání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Vlastní vyhledávací proces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Hodnocení vyhledaných záznamů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57037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Výběr zdrojů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3732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odborné databáze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Knihovní katalogy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vyhledávače </a:t>
            </a:r>
            <a:r>
              <a:rPr lang="cs-CZ" altLang="cs-CZ" dirty="0" err="1"/>
              <a:t>odb</a:t>
            </a:r>
            <a:r>
              <a:rPr lang="cs-CZ" altLang="cs-CZ" dirty="0"/>
              <a:t>. informací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 err="1"/>
              <a:t>Repozitáře</a:t>
            </a: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Další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4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57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4675" y="1638300"/>
            <a:ext cx="8569325" cy="50321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7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Vyhledávání na konkrétní stránce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00" b="1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Př. </a:t>
            </a:r>
            <a:r>
              <a:rPr kumimoji="0" lang="cs-CZ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burgr</a:t>
            </a:r>
            <a:r>
              <a:rPr kumimoji="0" lang="cs-CZ" sz="2700" b="1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site:fss.muni.cz</a:t>
            </a:r>
            <a:r>
              <a:rPr kumimoji="0" lang="cs-CZ" sz="2700" b="1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7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Definice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00" b="1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Př. </a:t>
            </a:r>
            <a:r>
              <a:rPr kumimoji="0" lang="cs-CZ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define:cyberbullying</a:t>
            </a:r>
            <a:endParaRPr kumimoji="0" lang="cs-CZ" sz="2700" b="1" i="1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7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Vyhledávání stránek, které jsou podobné určité adrese URL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00" b="1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Př. </a:t>
            </a:r>
            <a:r>
              <a:rPr kumimoji="0" lang="cs-CZ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related:medzur.fss.muni.cz</a:t>
            </a:r>
            <a:endParaRPr kumimoji="0" lang="cs-CZ" sz="2700" b="1" i="1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1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sz="27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Typ dokumentu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700" b="1" i="1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Př. </a:t>
            </a:r>
            <a:r>
              <a:rPr kumimoji="0" lang="cs-CZ" sz="2700" b="1" i="1" u="none" strike="noStrike" kern="120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filetype:pdf</a:t>
            </a:r>
            <a:endParaRPr kumimoji="0" lang="cs-CZ" sz="2700" b="1" i="1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TextovéPole 2"/>
          <p:cNvSpPr txBox="1">
            <a:spLocks noChangeArrowheads="1"/>
          </p:cNvSpPr>
          <p:nvPr/>
        </p:nvSpPr>
        <p:spPr bwMode="auto">
          <a:xfrm>
            <a:off x="468313" y="1052513"/>
            <a:ext cx="83518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Google (</a:t>
            </a:r>
            <a:r>
              <a:rPr kumimoji="0" lang="cs-CZ" altLang="cs-CZ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Scholar</a:t>
            </a:r>
            <a:r>
              <a:rPr kumimoji="0" lang="cs-CZ" altLang="cs-CZ" b="1" i="0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) – tipy pro vyhledávání</a:t>
            </a:r>
          </a:p>
        </p:txBody>
      </p:sp>
    </p:spTree>
    <p:extLst>
      <p:ext uri="{BB962C8B-B14F-4D97-AF65-F5344CB8AC3E}">
        <p14:creationId xmlns:p14="http://schemas.microsoft.com/office/powerpoint/2010/main" val="32246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476672"/>
            <a:ext cx="7419975" cy="44577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195736" y="5589240"/>
            <a:ext cx="65903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hlinkClick r:id="rId3"/>
              </a:rPr>
              <a:t>Infographic: </a:t>
            </a:r>
            <a:r>
              <a:rPr lang="cs-CZ" sz="3200" dirty="0" err="1">
                <a:hlinkClick r:id="rId3"/>
              </a:rPr>
              <a:t>Get</a:t>
            </a:r>
            <a:r>
              <a:rPr lang="cs-CZ" sz="3200" dirty="0">
                <a:hlinkClick r:id="rId3"/>
              </a:rPr>
              <a:t> More </a:t>
            </a:r>
            <a:r>
              <a:rPr lang="cs-CZ" sz="3200" dirty="0" err="1">
                <a:hlinkClick r:id="rId3"/>
              </a:rPr>
              <a:t>Out</a:t>
            </a:r>
            <a:r>
              <a:rPr lang="cs-CZ" sz="3200" dirty="0">
                <a:hlinkClick r:id="rId3"/>
              </a:rPr>
              <a:t> </a:t>
            </a:r>
            <a:r>
              <a:rPr lang="cs-CZ" sz="3200" dirty="0" err="1">
                <a:hlinkClick r:id="rId3"/>
              </a:rPr>
              <a:t>of</a:t>
            </a:r>
            <a:r>
              <a:rPr lang="cs-CZ" sz="3200" dirty="0">
                <a:hlinkClick r:id="rId3"/>
              </a:rPr>
              <a:t> Google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1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85888"/>
            <a:ext cx="7777162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sp>
        <p:nvSpPr>
          <p:cNvPr id="9219" name="TextovéPole 5"/>
          <p:cNvSpPr txBox="1">
            <a:spLocks noChangeArrowheads="1"/>
          </p:cNvSpPr>
          <p:nvPr/>
        </p:nvSpPr>
        <p:spPr bwMode="auto">
          <a:xfrm>
            <a:off x="395288" y="1484313"/>
            <a:ext cx="71437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Téma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specifikace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Výběr zdrojů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Průzkumová strategie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Vyhledávací postup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Technika vyhledávání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Vlastní vyhledávací proces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Hodnocení vyhledaných záznamů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9799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981075"/>
            <a:ext cx="7777162" cy="720725"/>
          </a:xfrm>
        </p:spPr>
        <p:txBody>
          <a:bodyPr/>
          <a:lstStyle/>
          <a:p>
            <a:r>
              <a:rPr lang="cs-CZ" altLang="cs-CZ" sz="3200" smtClean="0"/>
              <a:t>4. Průzkumová strategie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989138"/>
            <a:ext cx="8509000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800" b="1" smtClean="0">
                <a:latin typeface="Calibri" panose="020F0502020204030204" pitchFamily="34" charset="0"/>
              </a:rPr>
              <a:t>Plánování samotného procesu vyhledávání informací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volba vyhledávacích nástrojů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výběr možných relevantních zdrojů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formulování požadavku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výběr pojmů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formulování vyhledávacího dotazu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hodnocení výstupů</a:t>
            </a:r>
          </a:p>
          <a:p>
            <a:pPr lvl="1"/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19460" name="TextovéPole 3"/>
          <p:cNvSpPr txBox="1">
            <a:spLocks noChangeArrowheads="1"/>
          </p:cNvSpPr>
          <p:nvPr/>
        </p:nvSpPr>
        <p:spPr bwMode="auto">
          <a:xfrm>
            <a:off x="6643688" y="6072188"/>
            <a:ext cx="1928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Steinerová</a:t>
            </a:r>
          </a:p>
        </p:txBody>
      </p:sp>
    </p:spTree>
    <p:extLst>
      <p:ext uri="{BB962C8B-B14F-4D97-AF65-F5344CB8AC3E}">
        <p14:creationId xmlns:p14="http://schemas.microsoft.com/office/powerpoint/2010/main" val="178946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225" y="1062038"/>
            <a:ext cx="7777163" cy="720725"/>
          </a:xfrm>
        </p:spPr>
        <p:txBody>
          <a:bodyPr/>
          <a:lstStyle/>
          <a:p>
            <a:r>
              <a:rPr lang="cs-CZ" altLang="cs-CZ" sz="3200" smtClean="0"/>
              <a:t>Druhy průzkumových strategií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636838"/>
            <a:ext cx="8358187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Logický součin, průnik – operátor </a:t>
            </a:r>
            <a:r>
              <a:rPr lang="cs-CZ" altLang="cs-CZ" b="1" smtClean="0">
                <a:latin typeface="Calibri" panose="020F0502020204030204" pitchFamily="34" charset="0"/>
              </a:rPr>
              <a:t>AND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Logický součet, sjednocení – operátor </a:t>
            </a:r>
            <a:r>
              <a:rPr lang="cs-CZ" altLang="cs-CZ" b="1" smtClean="0">
                <a:latin typeface="Calibri" panose="020F0502020204030204" pitchFamily="34" charset="0"/>
              </a:rPr>
              <a:t>OR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Logická negace – operátor </a:t>
            </a:r>
            <a:r>
              <a:rPr lang="cs-CZ" altLang="cs-CZ" b="1" smtClean="0">
                <a:latin typeface="Calibri" panose="020F0502020204030204" pitchFamily="34" charset="0"/>
              </a:rPr>
              <a:t>NOT</a:t>
            </a:r>
            <a:endParaRPr lang="cs-CZ" altLang="cs-CZ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smtClean="0">
                <a:latin typeface="Calibri" panose="020F0502020204030204" pitchFamily="34" charset="0"/>
              </a:rPr>
              <a:t>Krácení termínů </a:t>
            </a:r>
            <a:r>
              <a:rPr lang="cs-CZ" altLang="cs-CZ" smtClean="0">
                <a:latin typeface="Calibri" panose="020F0502020204030204" pitchFamily="34" charset="0"/>
              </a:rPr>
              <a:t>(truncation)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Vyhledávání prostřednictvím </a:t>
            </a:r>
            <a:r>
              <a:rPr lang="cs-CZ" altLang="cs-CZ" b="1" smtClean="0">
                <a:latin typeface="Calibri" panose="020F0502020204030204" pitchFamily="34" charset="0"/>
              </a:rPr>
              <a:t>fráze</a:t>
            </a:r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25604" name="TextovéPole 3"/>
          <p:cNvSpPr txBox="1">
            <a:spLocks noChangeArrowheads="1"/>
          </p:cNvSpPr>
          <p:nvPr/>
        </p:nvSpPr>
        <p:spPr bwMode="auto">
          <a:xfrm>
            <a:off x="7183438" y="6308725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Steinerová</a:t>
            </a:r>
          </a:p>
        </p:txBody>
      </p:sp>
      <p:sp>
        <p:nvSpPr>
          <p:cNvPr id="25605" name="TextovéPole 4"/>
          <p:cNvSpPr txBox="1">
            <a:spLocks noChangeArrowheads="1"/>
          </p:cNvSpPr>
          <p:nvPr/>
        </p:nvSpPr>
        <p:spPr bwMode="auto">
          <a:xfrm>
            <a:off x="468313" y="1836738"/>
            <a:ext cx="6715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Strategie Boolovského modelu</a:t>
            </a:r>
          </a:p>
        </p:txBody>
      </p:sp>
    </p:spTree>
    <p:extLst>
      <p:ext uri="{BB962C8B-B14F-4D97-AF65-F5344CB8AC3E}">
        <p14:creationId xmlns:p14="http://schemas.microsoft.com/office/powerpoint/2010/main" val="13619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7777163" cy="52562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smtClean="0">
                <a:latin typeface="Calibri" panose="020F0502020204030204" pitchFamily="34" charset="0"/>
              </a:rPr>
              <a:t>Strategie Boolovského modelu 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nejrozšířenější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kombinace termínů pomocí logických operátorů AND, OR, NOT</a:t>
            </a:r>
          </a:p>
          <a:p>
            <a:pPr lvl="1"/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pic>
        <p:nvPicPr>
          <p:cNvPr id="27652" name="Picture 4" descr="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868863"/>
            <a:ext cx="3962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941888"/>
            <a:ext cx="3797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389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577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 smtClean="0"/>
              <a:t>2 </a:t>
            </a:r>
            <a:r>
              <a:rPr lang="cs-CZ" altLang="cs-CZ" sz="2500" dirty="0"/>
              <a:t>x 45 min.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 pokročilé vyhledávací techniky</a:t>
            </a:r>
            <a:endParaRPr lang="cs-CZ" altLang="cs-CZ" sz="25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 tvorba </a:t>
            </a:r>
            <a:r>
              <a:rPr lang="cs-CZ" altLang="cs-CZ" sz="2500" dirty="0"/>
              <a:t>rešeršního dotazu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 praktické </a:t>
            </a:r>
            <a:r>
              <a:rPr lang="cs-CZ" altLang="cs-CZ" sz="2500" dirty="0"/>
              <a:t>vyhledávání v databázích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>
                <a:solidFill>
                  <a:srgbClr val="FF0000"/>
                </a:solidFill>
              </a:rPr>
              <a:t> zadání </a:t>
            </a:r>
            <a:r>
              <a:rPr lang="cs-CZ" altLang="cs-CZ" sz="2500" dirty="0">
                <a:solidFill>
                  <a:srgbClr val="FF0000"/>
                </a:solidFill>
              </a:rPr>
              <a:t>praktického </a:t>
            </a:r>
            <a:r>
              <a:rPr lang="cs-CZ" altLang="cs-CZ" sz="2500" dirty="0" smtClean="0">
                <a:solidFill>
                  <a:srgbClr val="FF0000"/>
                </a:solidFill>
              </a:rPr>
              <a:t>úkolu</a:t>
            </a:r>
          </a:p>
          <a:p>
            <a:pPr marL="457200" lvl="1" indent="0">
              <a:buNone/>
            </a:pPr>
            <a:endParaRPr lang="cs-CZ" altLang="cs-CZ" sz="25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500" dirty="0" smtClean="0"/>
              <a:t>2 </a:t>
            </a:r>
            <a:r>
              <a:rPr lang="cs-CZ" altLang="cs-CZ" sz="2500" dirty="0"/>
              <a:t>x 45 min.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 kontrola </a:t>
            </a:r>
            <a:r>
              <a:rPr lang="cs-CZ" altLang="cs-CZ" sz="2500" dirty="0"/>
              <a:t>úkolu</a:t>
            </a:r>
            <a:r>
              <a:rPr lang="cs-CZ" altLang="cs-CZ" sz="2500" dirty="0">
                <a:latin typeface="Arial" panose="020B0604020202020204" pitchFamily="34" charset="0"/>
              </a:rPr>
              <a:t> </a:t>
            </a:r>
            <a:r>
              <a:rPr lang="cs-CZ" altLang="cs-CZ" sz="2500" dirty="0"/>
              <a:t>+ diskuse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 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nástroje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 elektronické knihy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500" dirty="0" smtClean="0"/>
              <a:t> citační databáze</a:t>
            </a:r>
            <a:endParaRPr lang="cs-CZ" altLang="cs-CZ" sz="25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96938"/>
            <a:ext cx="7777163" cy="720725"/>
          </a:xfrm>
        </p:spPr>
        <p:txBody>
          <a:bodyPr/>
          <a:lstStyle/>
          <a:p>
            <a:r>
              <a:rPr lang="cs-CZ" altLang="cs-CZ" sz="3200" smtClean="0"/>
              <a:t>Operátor AND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77963"/>
            <a:ext cx="8280400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Logický součin, průnik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Vyhledání jen těch dokumentů, ve kterých se </a:t>
            </a:r>
            <a:r>
              <a:rPr lang="cs-CZ" altLang="cs-CZ" b="1" dirty="0" smtClean="0">
                <a:latin typeface="Calibri" panose="020F0502020204030204" pitchFamily="34" charset="0"/>
              </a:rPr>
              <a:t>vyskytují obě klíčová slova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Výsledek průzkumu se </a:t>
            </a:r>
            <a:r>
              <a:rPr lang="cs-CZ" altLang="cs-CZ" b="1" dirty="0" smtClean="0">
                <a:latin typeface="Calibri" panose="020F0502020204030204" pitchFamily="34" charset="0"/>
              </a:rPr>
              <a:t>zužuje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Můžeme jej znázornit jako </a:t>
            </a:r>
            <a:r>
              <a:rPr lang="cs-CZ" altLang="cs-CZ" b="1" dirty="0" smtClean="0">
                <a:latin typeface="Calibri" panose="020F0502020204030204" pitchFamily="34" charset="0"/>
              </a:rPr>
              <a:t>průnik množin</a:t>
            </a:r>
          </a:p>
          <a:p>
            <a:pPr lvl="1"/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27652" name="TextovéPole 4"/>
          <p:cNvSpPr txBox="1">
            <a:spLocks noChangeArrowheads="1"/>
          </p:cNvSpPr>
          <p:nvPr/>
        </p:nvSpPr>
        <p:spPr bwMode="auto">
          <a:xfrm>
            <a:off x="1456531" y="3932238"/>
            <a:ext cx="8316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3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Př. reklama AND děti</a:t>
            </a:r>
          </a:p>
        </p:txBody>
      </p:sp>
      <p:pic>
        <p:nvPicPr>
          <p:cNvPr id="27653" name="Picture 6" descr="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83088"/>
            <a:ext cx="3456384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1476375" y="6100763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reklama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3167063" y="6092825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děti</a:t>
            </a:r>
          </a:p>
        </p:txBody>
      </p:sp>
      <p:sp>
        <p:nvSpPr>
          <p:cNvPr id="2" name="Obdélník 1"/>
          <p:cNvSpPr/>
          <p:nvPr/>
        </p:nvSpPr>
        <p:spPr>
          <a:xfrm>
            <a:off x="1476375" y="3884613"/>
            <a:ext cx="2735263" cy="44291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4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14400"/>
            <a:ext cx="7777163" cy="720725"/>
          </a:xfrm>
        </p:spPr>
        <p:txBody>
          <a:bodyPr/>
          <a:lstStyle/>
          <a:p>
            <a:r>
              <a:rPr lang="cs-CZ" altLang="cs-CZ" sz="3200" smtClean="0"/>
              <a:t>Operátor OR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1635125"/>
            <a:ext cx="8208962" cy="52562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400" b="1" smtClean="0">
                <a:latin typeface="Calibri" panose="020F0502020204030204" pitchFamily="34" charset="0"/>
              </a:rPr>
              <a:t>Logický součet, sjednocení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Vyhledání dokumentů, které obsahují </a:t>
            </a:r>
            <a:r>
              <a:rPr lang="cs-CZ" altLang="cs-CZ" sz="2800" b="1" smtClean="0">
                <a:latin typeface="Calibri" panose="020F0502020204030204" pitchFamily="34" charset="0"/>
              </a:rPr>
              <a:t>alespoň jeden ze zadaných výrazů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Výsledek průzkumu se </a:t>
            </a:r>
            <a:r>
              <a:rPr lang="cs-CZ" altLang="cs-CZ" sz="2800" b="1" smtClean="0">
                <a:latin typeface="Calibri" panose="020F0502020204030204" pitchFamily="34" charset="0"/>
              </a:rPr>
              <a:t>rozšiřuje</a:t>
            </a:r>
          </a:p>
          <a:p>
            <a:pPr lvl="1"/>
            <a:r>
              <a:rPr lang="cs-CZ" altLang="cs-CZ" sz="2800" smtClean="0">
                <a:latin typeface="Calibri" panose="020F0502020204030204" pitchFamily="34" charset="0"/>
              </a:rPr>
              <a:t>Můžeme jej znázornit jako </a:t>
            </a:r>
            <a:r>
              <a:rPr lang="cs-CZ" altLang="cs-CZ" sz="2800" b="1" smtClean="0">
                <a:latin typeface="Calibri" panose="020F0502020204030204" pitchFamily="34" charset="0"/>
              </a:rPr>
              <a:t>sjednocení množin</a:t>
            </a:r>
          </a:p>
          <a:p>
            <a:pPr lvl="1"/>
            <a:endParaRPr lang="cs-CZ" altLang="cs-CZ" sz="280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28676" name="TextovéPole 4"/>
          <p:cNvSpPr txBox="1">
            <a:spLocks noChangeArrowheads="1"/>
          </p:cNvSpPr>
          <p:nvPr/>
        </p:nvSpPr>
        <p:spPr bwMode="auto">
          <a:xfrm>
            <a:off x="1547813" y="4365625"/>
            <a:ext cx="814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Př. novináři OR žurnalisté</a:t>
            </a:r>
          </a:p>
        </p:txBody>
      </p:sp>
      <p:pic>
        <p:nvPicPr>
          <p:cNvPr id="28677" name="Picture 6" descr="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918075"/>
            <a:ext cx="28797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1563688" y="6237288"/>
            <a:ext cx="3529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novináři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2843213" y="6237288"/>
            <a:ext cx="4032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žurnalisté</a:t>
            </a:r>
          </a:p>
        </p:txBody>
      </p:sp>
      <p:sp>
        <p:nvSpPr>
          <p:cNvPr id="8" name="Obdélník 7"/>
          <p:cNvSpPr/>
          <p:nvPr/>
        </p:nvSpPr>
        <p:spPr>
          <a:xfrm>
            <a:off x="1535113" y="4373563"/>
            <a:ext cx="3324225" cy="4413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4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33450"/>
            <a:ext cx="7777163" cy="720725"/>
          </a:xfrm>
        </p:spPr>
        <p:txBody>
          <a:bodyPr/>
          <a:lstStyle/>
          <a:p>
            <a:r>
              <a:rPr lang="cs-CZ" altLang="cs-CZ" sz="3200" smtClean="0"/>
              <a:t>Operátor NOT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538" y="1593850"/>
            <a:ext cx="7777162" cy="52562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smtClean="0">
                <a:latin typeface="Calibri" panose="020F0502020204030204" pitchFamily="34" charset="0"/>
              </a:rPr>
              <a:t>Logická negace</a:t>
            </a:r>
          </a:p>
          <a:p>
            <a:pPr lvl="1"/>
            <a:r>
              <a:rPr lang="cs-CZ" altLang="cs-CZ" b="1" smtClean="0">
                <a:latin typeface="Calibri" panose="020F0502020204030204" pitchFamily="34" charset="0"/>
              </a:rPr>
              <a:t>Vyloučí</a:t>
            </a:r>
            <a:r>
              <a:rPr lang="cs-CZ" altLang="cs-CZ" smtClean="0">
                <a:latin typeface="Calibri" panose="020F0502020204030204" pitchFamily="34" charset="0"/>
              </a:rPr>
              <a:t> </a:t>
            </a:r>
            <a:r>
              <a:rPr lang="cs-CZ" altLang="cs-CZ" b="1" smtClean="0">
                <a:latin typeface="Calibri" panose="020F0502020204030204" pitchFamily="34" charset="0"/>
              </a:rPr>
              <a:t>ty</a:t>
            </a:r>
            <a:r>
              <a:rPr lang="cs-CZ" altLang="cs-CZ" smtClean="0">
                <a:latin typeface="Calibri" panose="020F0502020204030204" pitchFamily="34" charset="0"/>
              </a:rPr>
              <a:t> záznamy o dokumentech, </a:t>
            </a:r>
            <a:r>
              <a:rPr lang="cs-CZ" altLang="cs-CZ" b="1" smtClean="0">
                <a:latin typeface="Calibri" panose="020F0502020204030204" pitchFamily="34" charset="0"/>
              </a:rPr>
              <a:t>které</a:t>
            </a:r>
            <a:r>
              <a:rPr lang="cs-CZ" altLang="cs-CZ" smtClean="0">
                <a:latin typeface="Calibri" panose="020F0502020204030204" pitchFamily="34" charset="0"/>
              </a:rPr>
              <a:t> </a:t>
            </a:r>
            <a:r>
              <a:rPr lang="cs-CZ" altLang="cs-CZ" b="1" smtClean="0">
                <a:latin typeface="Calibri" panose="020F0502020204030204" pitchFamily="34" charset="0"/>
              </a:rPr>
              <a:t>obsahují označené klíčové slovo</a:t>
            </a:r>
          </a:p>
          <a:p>
            <a:pPr lvl="1"/>
            <a:r>
              <a:rPr lang="cs-CZ" altLang="cs-CZ" b="1" smtClean="0">
                <a:latin typeface="Calibri" panose="020F0502020204030204" pitchFamily="34" charset="0"/>
              </a:rPr>
              <a:t>Záleží na pořadí klíčových slov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Výsledek průzkumu se </a:t>
            </a:r>
            <a:r>
              <a:rPr lang="cs-CZ" altLang="cs-CZ" b="1" smtClean="0">
                <a:latin typeface="Calibri" panose="020F0502020204030204" pitchFamily="34" charset="0"/>
              </a:rPr>
              <a:t>zužuje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29700" name="TextovéPole 4"/>
          <p:cNvSpPr txBox="1">
            <a:spLocks noChangeArrowheads="1"/>
          </p:cNvSpPr>
          <p:nvPr/>
        </p:nvSpPr>
        <p:spPr bwMode="auto">
          <a:xfrm>
            <a:off x="1476375" y="4189413"/>
            <a:ext cx="810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Př. reklama NOT sociální sítě</a:t>
            </a:r>
          </a:p>
        </p:txBody>
      </p:sp>
      <p:pic>
        <p:nvPicPr>
          <p:cNvPr id="29701" name="Picture 6" descr="n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646613"/>
            <a:ext cx="30241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1403350" y="6092825"/>
            <a:ext cx="374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reklama 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2627313" y="6092825"/>
            <a:ext cx="3744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sociální sítě</a:t>
            </a:r>
          </a:p>
        </p:txBody>
      </p:sp>
      <p:sp>
        <p:nvSpPr>
          <p:cNvPr id="8" name="Obdélník 7"/>
          <p:cNvSpPr/>
          <p:nvPr/>
        </p:nvSpPr>
        <p:spPr>
          <a:xfrm>
            <a:off x="1516063" y="4203700"/>
            <a:ext cx="3703637" cy="442913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8569325" cy="720725"/>
          </a:xfrm>
        </p:spPr>
        <p:txBody>
          <a:bodyPr/>
          <a:lstStyle/>
          <a:p>
            <a:r>
              <a:rPr lang="cs-CZ" altLang="cs-CZ" sz="3100" smtClean="0"/>
              <a:t>Proximitní operátory (operátory blízkosti)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7777162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smtClean="0">
                <a:latin typeface="Calibri" panose="020F0502020204030204" pitchFamily="34" charset="0"/>
              </a:rPr>
              <a:t>NEAR, ADJACENT (ADJ), FOLLOWED BY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Vyhledávání</a:t>
            </a:r>
            <a:r>
              <a:rPr lang="cs-CZ" altLang="cs-CZ" b="1" smtClean="0">
                <a:latin typeface="Calibri" panose="020F0502020204030204" pitchFamily="34" charset="0"/>
              </a:rPr>
              <a:t> vzájemně blízkých, přilehlých, sousedících pojmů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Vyhledají se informace a dokumenty, které </a:t>
            </a:r>
            <a:r>
              <a:rPr lang="cs-CZ" altLang="cs-CZ" b="1" smtClean="0">
                <a:latin typeface="Calibri" panose="020F0502020204030204" pitchFamily="34" charset="0"/>
              </a:rPr>
              <a:t>obsahují za sebou následující termíny, v zadaném pořadí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b="1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30724" name="TextovéPole 4"/>
          <p:cNvSpPr txBox="1">
            <a:spLocks noChangeArrowheads="1"/>
          </p:cNvSpPr>
          <p:nvPr/>
        </p:nvSpPr>
        <p:spPr bwMode="auto">
          <a:xfrm>
            <a:off x="1476375" y="438785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Př. masmédia N3 propagace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76375" y="4395788"/>
            <a:ext cx="3671888" cy="4413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2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124744"/>
            <a:ext cx="7777163" cy="648494"/>
          </a:xfrm>
        </p:spPr>
        <p:txBody>
          <a:bodyPr/>
          <a:lstStyle/>
          <a:p>
            <a:r>
              <a:rPr lang="cs-CZ" altLang="cs-CZ" sz="3200" dirty="0" smtClean="0"/>
              <a:t>Krácení termínů (</a:t>
            </a:r>
            <a:r>
              <a:rPr lang="cs-CZ" altLang="cs-CZ" sz="3200" dirty="0" err="1" smtClean="0"/>
              <a:t>truncation</a:t>
            </a:r>
            <a:r>
              <a:rPr lang="cs-CZ" altLang="cs-CZ" sz="3200" dirty="0" smtClean="0"/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8840"/>
            <a:ext cx="8496300" cy="504061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Hledaný termín je zkrácen na kořen slova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Systém dohledá všechny možné tvary podle tohoto kořenu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Přípony nebo koncovky jsou nahrazeny zástupným znakem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Výsledek vyhledávání se rozšiřuje </a:t>
            </a:r>
          </a:p>
          <a:p>
            <a:pPr lvl="1"/>
            <a:r>
              <a:rPr lang="en-US" altLang="cs-CZ" dirty="0" err="1" smtClean="0">
                <a:latin typeface="Calibri" panose="020F0502020204030204" pitchFamily="34" charset="0"/>
              </a:rPr>
              <a:t>Pozn</a:t>
            </a:r>
            <a:r>
              <a:rPr lang="en-US" altLang="cs-CZ" dirty="0" smtClean="0">
                <a:latin typeface="Calibri" panose="020F0502020204030204" pitchFamily="34" charset="0"/>
              </a:rPr>
              <a:t>. </a:t>
            </a:r>
            <a:r>
              <a:rPr lang="cs-CZ" altLang="cs-CZ" dirty="0" smtClean="0">
                <a:latin typeface="Calibri" panose="020F0502020204030204" pitchFamily="34" charset="0"/>
              </a:rPr>
              <a:t>vyhledávací nástroje mohou využívat různé symboly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b="1" i="1" dirty="0" smtClean="0">
                <a:latin typeface="Calibri" panose="020F0502020204030204" pitchFamily="34" charset="0"/>
              </a:rPr>
              <a:t>Př. </a:t>
            </a:r>
            <a:r>
              <a:rPr lang="cs-CZ" altLang="cs-CZ" b="1" i="1" dirty="0" err="1" smtClean="0">
                <a:latin typeface="Calibri" panose="020F0502020204030204" pitchFamily="34" charset="0"/>
              </a:rPr>
              <a:t>žurnalis</a:t>
            </a:r>
            <a:r>
              <a:rPr lang="en-US" altLang="cs-CZ" b="1" i="1" dirty="0" smtClean="0">
                <a:latin typeface="Calibri" panose="020F0502020204030204" pitchFamily="34" charset="0"/>
              </a:rPr>
              <a:t>*</a:t>
            </a:r>
            <a:r>
              <a:rPr lang="cs-CZ" altLang="cs-CZ" b="1" i="1" dirty="0" smtClean="0">
                <a:latin typeface="Calibri" panose="020F0502020204030204" pitchFamily="34" charset="0"/>
              </a:rPr>
              <a:t> - vyhledá žurnalisté, žurnalistika, žurnalistický atd.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043608" y="5373216"/>
            <a:ext cx="7560840" cy="100764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8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25538"/>
            <a:ext cx="8424863" cy="720725"/>
          </a:xfrm>
        </p:spPr>
        <p:txBody>
          <a:bodyPr/>
          <a:lstStyle/>
          <a:p>
            <a:r>
              <a:rPr lang="cs-CZ" altLang="cs-CZ" sz="3200" smtClean="0"/>
              <a:t>Zástupné znaky/maskování (wild cards)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712646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Nahrazení určité části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vyhledávacícho</a:t>
            </a:r>
            <a:r>
              <a:rPr lang="cs-CZ" altLang="cs-CZ" b="1" dirty="0" smtClean="0">
                <a:latin typeface="Calibri" panose="020F0502020204030204" pitchFamily="34" charset="0"/>
              </a:rPr>
              <a:t> termínu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Mezi nejčastěji používané znaky patří </a:t>
            </a:r>
            <a:r>
              <a:rPr lang="cs-CZ" altLang="cs-CZ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* ? $ %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Znaky mohou zastupovat předpony, přípony, ale i vnořené řetězce znaků (např. při chemických sloučeninách)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b="1" i="1" dirty="0" smtClean="0">
                <a:latin typeface="Calibri" panose="020F0502020204030204" pitchFamily="34" charset="0"/>
              </a:rPr>
              <a:t>Př. </a:t>
            </a:r>
            <a:r>
              <a:rPr lang="cs-CZ" altLang="cs-CZ" b="1" i="1" dirty="0" err="1" smtClean="0">
                <a:latin typeface="Calibri" panose="020F0502020204030204" pitchFamily="34" charset="0"/>
              </a:rPr>
              <a:t>col</a:t>
            </a:r>
            <a:r>
              <a:rPr lang="en-US" altLang="cs-CZ" b="1" i="1" dirty="0" smtClean="0">
                <a:latin typeface="Calibri" panose="020F0502020204030204" pitchFamily="34" charset="0"/>
              </a:rPr>
              <a:t>*</a:t>
            </a:r>
            <a:r>
              <a:rPr lang="cs-CZ" altLang="cs-CZ" b="1" i="1" dirty="0" smtClean="0">
                <a:latin typeface="Calibri" panose="020F0502020204030204" pitchFamily="34" charset="0"/>
              </a:rPr>
              <a:t>r,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colo#r</a:t>
            </a:r>
            <a:r>
              <a:rPr lang="cs-CZ" altLang="cs-CZ" b="1" dirty="0" smtClean="0">
                <a:latin typeface="Calibri" panose="020F0502020204030204" pitchFamily="34" charset="0"/>
              </a:rPr>
              <a:t> (</a:t>
            </a:r>
            <a:r>
              <a:rPr lang="cs-CZ" altLang="cs-CZ" b="1" dirty="0" err="1" smtClean="0">
                <a:latin typeface="Calibri" panose="020F0502020204030204" pitchFamily="34" charset="0"/>
              </a:rPr>
              <a:t>color</a:t>
            </a:r>
            <a:r>
              <a:rPr lang="cs-CZ" altLang="cs-CZ" b="1" dirty="0" smtClean="0">
                <a:latin typeface="Calibri" panose="020F0502020204030204" pitchFamily="34" charset="0"/>
              </a:rPr>
              <a:t>,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colour</a:t>
            </a:r>
            <a:r>
              <a:rPr lang="cs-CZ" altLang="cs-CZ" b="1" dirty="0" smtClean="0">
                <a:latin typeface="Calibri" panose="020F0502020204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b="1" i="1" dirty="0" err="1" smtClean="0">
                <a:latin typeface="Calibri" panose="020F0502020204030204" pitchFamily="34" charset="0"/>
              </a:rPr>
              <a:t>wom</a:t>
            </a:r>
            <a:r>
              <a:rPr lang="en-US" altLang="cs-CZ" b="1" i="1" dirty="0" smtClean="0">
                <a:latin typeface="Calibri" panose="020F0502020204030204" pitchFamily="34" charset="0"/>
              </a:rPr>
              <a:t>?</a:t>
            </a:r>
            <a:r>
              <a:rPr lang="cs-CZ" altLang="cs-CZ" b="1" i="1" dirty="0" smtClean="0">
                <a:latin typeface="Calibri" panose="020F0502020204030204" pitchFamily="34" charset="0"/>
              </a:rPr>
              <a:t>n (</a:t>
            </a:r>
            <a:r>
              <a:rPr lang="cs-CZ" altLang="cs-CZ" b="1" i="1" dirty="0" err="1" smtClean="0">
                <a:latin typeface="Calibri" panose="020F0502020204030204" pitchFamily="34" charset="0"/>
              </a:rPr>
              <a:t>woman</a:t>
            </a:r>
            <a:r>
              <a:rPr lang="cs-CZ" altLang="cs-CZ" b="1" i="1" dirty="0" smtClean="0">
                <a:latin typeface="Calibri" panose="020F0502020204030204" pitchFamily="34" charset="0"/>
              </a:rPr>
              <a:t>, </a:t>
            </a:r>
            <a:r>
              <a:rPr lang="cs-CZ" altLang="cs-CZ" b="1" i="1" dirty="0" err="1" smtClean="0">
                <a:latin typeface="Calibri" panose="020F0502020204030204" pitchFamily="34" charset="0"/>
              </a:rPr>
              <a:t>women</a:t>
            </a:r>
            <a:r>
              <a:rPr lang="cs-CZ" altLang="cs-CZ" b="1" i="1" dirty="0" smtClean="0">
                <a:latin typeface="Calibri" panose="020F050202020403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b="1" dirty="0" err="1" smtClean="0">
                <a:latin typeface="Calibri" panose="020F0502020204030204" pitchFamily="34" charset="0"/>
              </a:rPr>
              <a:t>ne?t</a:t>
            </a:r>
            <a:r>
              <a:rPr lang="cs-CZ" altLang="cs-CZ" b="1" dirty="0" smtClean="0">
                <a:latin typeface="Calibri" panose="020F0502020204030204" pitchFamily="34" charset="0"/>
              </a:rPr>
              <a:t> (</a:t>
            </a:r>
            <a:r>
              <a:rPr lang="cs-CZ" altLang="cs-CZ" b="1" dirty="0" err="1" smtClean="0">
                <a:latin typeface="Calibri" panose="020F0502020204030204" pitchFamily="34" charset="0"/>
              </a:rPr>
              <a:t>next</a:t>
            </a:r>
            <a:r>
              <a:rPr lang="cs-CZ" altLang="cs-CZ" b="1" dirty="0" smtClean="0">
                <a:latin typeface="Calibri" panose="020F0502020204030204" pitchFamily="34" charset="0"/>
              </a:rPr>
              <a:t>,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nest</a:t>
            </a:r>
            <a:r>
              <a:rPr lang="cs-CZ" altLang="cs-CZ" b="1" dirty="0" smtClean="0">
                <a:latin typeface="Calibri" panose="020F0502020204030204" pitchFamily="34" charset="0"/>
              </a:rPr>
              <a:t>,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neat</a:t>
            </a:r>
            <a:r>
              <a:rPr lang="cs-CZ" altLang="cs-CZ" b="1" dirty="0" smtClean="0">
                <a:latin typeface="Calibri" panose="020F0502020204030204" pitchFamily="34" charset="0"/>
              </a:rPr>
              <a:t>)</a:t>
            </a:r>
            <a:endParaRPr lang="cs-CZ" altLang="cs-CZ" b="1" i="1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971600" y="4221088"/>
            <a:ext cx="4248472" cy="16561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7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7777162" cy="720725"/>
          </a:xfrm>
        </p:spPr>
        <p:txBody>
          <a:bodyPr/>
          <a:lstStyle/>
          <a:p>
            <a:r>
              <a:rPr lang="cs-CZ" altLang="cs-CZ" sz="3200" smtClean="0"/>
              <a:t>Vyhledávání prostřednictvím fráze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916113"/>
            <a:ext cx="8001000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smtClean="0">
                <a:latin typeface="Calibri" panose="020F0502020204030204" pitchFamily="34" charset="0"/>
              </a:rPr>
              <a:t>Bližší specifikace dotazu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Slovní spojení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Všechny slova se musí vyskytovat v přesném pořadí a uvedeném tvaru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Nejčastěji se využívají uvozovky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Výsledek vyhledávání se zužuje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b="1" i="1" smtClean="0">
                <a:latin typeface="Calibri" panose="020F0502020204030204" pitchFamily="34" charset="0"/>
              </a:rPr>
              <a:t>Př. "mediální komunikace"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" name="Obdélník 3"/>
          <p:cNvSpPr/>
          <p:nvPr/>
        </p:nvSpPr>
        <p:spPr>
          <a:xfrm>
            <a:off x="1116013" y="5084763"/>
            <a:ext cx="3527425" cy="44291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2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85888"/>
            <a:ext cx="7777162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sp>
        <p:nvSpPr>
          <p:cNvPr id="9219" name="TextovéPole 5"/>
          <p:cNvSpPr txBox="1">
            <a:spLocks noChangeArrowheads="1"/>
          </p:cNvSpPr>
          <p:nvPr/>
        </p:nvSpPr>
        <p:spPr bwMode="auto">
          <a:xfrm>
            <a:off x="395288" y="1484313"/>
            <a:ext cx="71437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Téma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specifikace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Výběr zdrojů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Průzkumová strategie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Vyhledávací postup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Technika vyhledávání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Vlastní vyhledávací proces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Hodnocení vyhledaných záznamů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421379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1052513"/>
            <a:ext cx="7777163" cy="720725"/>
          </a:xfrm>
        </p:spPr>
        <p:txBody>
          <a:bodyPr/>
          <a:lstStyle/>
          <a:p>
            <a:r>
              <a:rPr lang="cs-CZ" altLang="cs-CZ" sz="3200" smtClean="0"/>
              <a:t>5. Vyhledávací postup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989138"/>
            <a:ext cx="7777162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Stavění bloků (stavební kameny)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Postupné lámání (osekávání)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Citační řetězení (rostoucí perla)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30724" name="TextovéPole 3"/>
          <p:cNvSpPr txBox="1">
            <a:spLocks noChangeArrowheads="1"/>
          </p:cNvSpPr>
          <p:nvPr/>
        </p:nvSpPr>
        <p:spPr bwMode="auto">
          <a:xfrm>
            <a:off x="7000875" y="6211888"/>
            <a:ext cx="214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Steinerová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80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04900"/>
            <a:ext cx="7777162" cy="52562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smtClean="0">
                <a:latin typeface="Calibri" panose="020F0502020204030204" pitchFamily="34" charset="0"/>
              </a:rPr>
              <a:t>Stavění bloků (stavební kameny)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Problém rozčleněn na dílčí problémy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Z nich formulujeme více dotazů</a:t>
            </a:r>
          </a:p>
          <a:p>
            <a:pPr lvl="1"/>
            <a:r>
              <a:rPr lang="cs-CZ" altLang="cs-CZ" smtClean="0">
                <a:latin typeface="Calibri" panose="020F0502020204030204" pitchFamily="34" charset="0"/>
              </a:rPr>
              <a:t>Jednotlivé výsledky pro jednotlivé bloky se nakonec spojí do konečné odpovědi pomocí operátoru AND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pic>
        <p:nvPicPr>
          <p:cNvPr id="29699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32213"/>
            <a:ext cx="64484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ovéPole 3"/>
          <p:cNvSpPr txBox="1">
            <a:spLocks noChangeArrowheads="1"/>
          </p:cNvSpPr>
          <p:nvPr/>
        </p:nvSpPr>
        <p:spPr bwMode="auto">
          <a:xfrm>
            <a:off x="5994400" y="6381750"/>
            <a:ext cx="3167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4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Obr. zdroj: http://iva.k.utb.cz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95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736304"/>
          </a:xfrm>
        </p:spPr>
        <p:txBody>
          <a:bodyPr/>
          <a:lstStyle/>
          <a:p>
            <a:pPr marL="0" indent="0">
              <a:buNone/>
            </a:pPr>
            <a:endParaRPr lang="cs-CZ" altLang="cs-CZ" sz="7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208963" cy="52562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Postupné lámání (osekávání)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Z rozsáhlého průzkumu dokumentů postupně odstraňujeme jednotlivé prvky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Dotaz se zužuje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Využívají se např. užší termíny, logický součin, negace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pic>
        <p:nvPicPr>
          <p:cNvPr id="31747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06813"/>
            <a:ext cx="63341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ovéPole 3"/>
          <p:cNvSpPr txBox="1">
            <a:spLocks noChangeArrowheads="1"/>
          </p:cNvSpPr>
          <p:nvPr/>
        </p:nvSpPr>
        <p:spPr bwMode="auto">
          <a:xfrm>
            <a:off x="5851525" y="6308725"/>
            <a:ext cx="328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4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Obr. zdroj: http://iva.k.utb.cz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82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96752"/>
            <a:ext cx="7777162" cy="501354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Citační řetězení (rostoucí perla)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Používá se při studiu dokumentů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Najde se jeden vysoce relevantní dokument, který obsahuje odkazy (citace) na další dokumenty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Na další vyhledávání použijeme termíny, které se vyskytují u tohoto relevantního dokumentu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Proces lze několikrát opakovat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  <p:pic>
        <p:nvPicPr>
          <p:cNvPr id="3379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09119"/>
            <a:ext cx="6315075" cy="179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ovéPole 3"/>
          <p:cNvSpPr txBox="1">
            <a:spLocks noChangeArrowheads="1"/>
          </p:cNvSpPr>
          <p:nvPr/>
        </p:nvSpPr>
        <p:spPr bwMode="auto">
          <a:xfrm>
            <a:off x="5795963" y="6308725"/>
            <a:ext cx="3143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4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Obr. zdroj: http://iva.k.utb.cz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78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85888"/>
            <a:ext cx="7777162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sp>
        <p:nvSpPr>
          <p:cNvPr id="9219" name="TextovéPole 5"/>
          <p:cNvSpPr txBox="1">
            <a:spLocks noChangeArrowheads="1"/>
          </p:cNvSpPr>
          <p:nvPr/>
        </p:nvSpPr>
        <p:spPr bwMode="auto">
          <a:xfrm>
            <a:off x="395288" y="1557338"/>
            <a:ext cx="71437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Téma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specifikace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Výběr zdrojů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Průzkumová strategie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Vyhledávací postup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Technika vyhledávání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Vlastní vyhledávací proces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Hodnocení vyhledaných záznamů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216495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196752"/>
            <a:ext cx="7777162" cy="648072"/>
          </a:xfrm>
        </p:spPr>
        <p:txBody>
          <a:bodyPr/>
          <a:lstStyle/>
          <a:p>
            <a:r>
              <a:rPr lang="cs-CZ" altLang="cs-CZ" sz="3200" dirty="0" smtClean="0"/>
              <a:t>6. Technika vyhledávání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204864"/>
            <a:ext cx="7777162" cy="504048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Prohlížení (</a:t>
            </a:r>
            <a:r>
              <a:rPr lang="cs-CZ" altLang="cs-CZ" b="1" dirty="0" err="1" smtClean="0">
                <a:latin typeface="Calibri" panose="020F0502020204030204" pitchFamily="34" charset="0"/>
              </a:rPr>
              <a:t>browsing</a:t>
            </a:r>
            <a:r>
              <a:rPr lang="cs-CZ" altLang="cs-CZ" b="1" dirty="0" smtClean="0">
                <a:latin typeface="Calibri" panose="020F0502020204030204" pitchFamily="34" charset="0"/>
              </a:rPr>
              <a:t>)</a:t>
            </a:r>
          </a:p>
          <a:p>
            <a:pPr eaLnBrk="1" hangingPunct="1">
              <a:buFontTx/>
              <a:buNone/>
            </a:pPr>
            <a:endParaRPr lang="cs-CZ" altLang="cs-CZ" b="1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dirty="0" smtClean="0">
                <a:latin typeface="Calibri" panose="020F0502020204030204" pitchFamily="34" charset="0"/>
              </a:rPr>
              <a:t>Vyhledávání (</a:t>
            </a:r>
            <a:r>
              <a:rPr lang="cs-CZ" altLang="cs-CZ" b="1" dirty="0" err="1" smtClean="0">
                <a:latin typeface="Calibri" panose="020F0502020204030204" pitchFamily="34" charset="0"/>
              </a:rPr>
              <a:t>searching</a:t>
            </a:r>
            <a:r>
              <a:rPr lang="cs-CZ" altLang="cs-CZ" b="1" dirty="0" smtClean="0">
                <a:latin typeface="Calibri" panose="020F0502020204030204" pitchFamily="34" charset="0"/>
              </a:rPr>
              <a:t>)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jednoduché</a:t>
            </a:r>
          </a:p>
          <a:p>
            <a:pPr lvl="1"/>
            <a:r>
              <a:rPr lang="cs-CZ" altLang="cs-CZ" dirty="0" smtClean="0">
                <a:latin typeface="Calibri" panose="020F0502020204030204" pitchFamily="34" charset="0"/>
              </a:rPr>
              <a:t>pokročilé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/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9280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85888"/>
            <a:ext cx="7777162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sp>
        <p:nvSpPr>
          <p:cNvPr id="9219" name="TextovéPole 5"/>
          <p:cNvSpPr txBox="1">
            <a:spLocks noChangeArrowheads="1"/>
          </p:cNvSpPr>
          <p:nvPr/>
        </p:nvSpPr>
        <p:spPr bwMode="auto">
          <a:xfrm>
            <a:off x="395288" y="1385888"/>
            <a:ext cx="78581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Téma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specifikace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Výběr zdrojů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Průzkumová strategie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Vyhledávací postup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Technika vyhledávání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Vlastní vyhledávací proces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Hodnocení vyhledaných záznamů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56094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060575"/>
            <a:ext cx="8455025" cy="62150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Málokdy získáte relevantní záznamy po prvním vyhledávání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altLang="cs-CZ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Vždy je třeba rešeršní dotaz ladit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altLang="cs-CZ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Každý zdroj má vlastní pravidla vyhledávání a je třeba tomu uzpůsobit vyhledávací dotaz</a:t>
            </a:r>
          </a:p>
          <a:p>
            <a:pPr lvl="1"/>
            <a:endParaRPr lang="cs-CZ" altLang="cs-CZ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395288" y="1196975"/>
            <a:ext cx="83534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7. Vlastní vyhledávací proces</a:t>
            </a:r>
          </a:p>
        </p:txBody>
      </p:sp>
    </p:spTree>
    <p:extLst>
      <p:ext uri="{BB962C8B-B14F-4D97-AF65-F5344CB8AC3E}">
        <p14:creationId xmlns:p14="http://schemas.microsoft.com/office/powerpoint/2010/main" val="37301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712200" cy="62150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smtClean="0">
                <a:latin typeface="Calibri" panose="020F0502020204030204" pitchFamily="34" charset="0"/>
              </a:rPr>
              <a:t>Máte-li málo výsledků vyhledávání:</a:t>
            </a:r>
          </a:p>
          <a:p>
            <a:pPr lvl="1"/>
            <a:r>
              <a:rPr lang="cs-CZ" altLang="cs-CZ" sz="2500" b="1" smtClean="0">
                <a:latin typeface="Calibri" panose="020F0502020204030204" pitchFamily="34" charset="0"/>
              </a:rPr>
              <a:t>Rozšiřte dotaz </a:t>
            </a:r>
            <a:r>
              <a:rPr lang="cs-CZ" altLang="cs-CZ" sz="2500" smtClean="0">
                <a:latin typeface="Calibri" panose="020F0502020204030204" pitchFamily="34" charset="0"/>
              </a:rPr>
              <a:t>– přidejte další klíčová sl.</a:t>
            </a:r>
            <a:endParaRPr lang="cs-CZ" altLang="cs-CZ" sz="2500" b="1" smtClean="0">
              <a:latin typeface="Calibri" panose="020F0502020204030204" pitchFamily="34" charset="0"/>
            </a:endParaRPr>
          </a:p>
          <a:p>
            <a:pPr lvl="1"/>
            <a:r>
              <a:rPr lang="cs-CZ" altLang="cs-CZ" sz="2500" b="1" smtClean="0">
                <a:latin typeface="Calibri" panose="020F0502020204030204" pitchFamily="34" charset="0"/>
              </a:rPr>
              <a:t>Zrušte omezení </a:t>
            </a:r>
            <a:r>
              <a:rPr lang="cs-CZ" altLang="cs-CZ" sz="2500" smtClean="0">
                <a:latin typeface="Calibri" panose="020F0502020204030204" pitchFamily="34" charset="0"/>
              </a:rPr>
              <a:t>(např. typ dokumentu, dílčí databáze, jenom slova v názvu apod.)</a:t>
            </a:r>
          </a:p>
          <a:p>
            <a:pPr lvl="1"/>
            <a:endParaRPr lang="cs-CZ" altLang="cs-CZ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b="1" smtClean="0">
                <a:latin typeface="Calibri" panose="020F0502020204030204" pitchFamily="34" charset="0"/>
              </a:rPr>
              <a:t>Máte-li mnoho výsledků vyhledávání:</a:t>
            </a:r>
          </a:p>
          <a:p>
            <a:pPr lvl="1"/>
            <a:r>
              <a:rPr lang="cs-CZ" altLang="cs-CZ" sz="2500" b="1" smtClean="0">
                <a:latin typeface="Calibri" panose="020F0502020204030204" pitchFamily="34" charset="0"/>
              </a:rPr>
              <a:t>Zužte dotaz </a:t>
            </a:r>
            <a:r>
              <a:rPr lang="cs-CZ" altLang="cs-CZ" sz="2500" smtClean="0">
                <a:latin typeface="Calibri" panose="020F0502020204030204" pitchFamily="34" charset="0"/>
              </a:rPr>
              <a:t>– (snažte se lépe nadefinovat klíčová slova; konkretizovat; zaměřit se pouze na nějakou oblast apod.)</a:t>
            </a:r>
            <a:endParaRPr lang="cs-CZ" altLang="cs-CZ" sz="2500" b="1" smtClean="0">
              <a:latin typeface="Calibri" panose="020F0502020204030204" pitchFamily="34" charset="0"/>
            </a:endParaRPr>
          </a:p>
          <a:p>
            <a:pPr lvl="1"/>
            <a:r>
              <a:rPr lang="cs-CZ" altLang="cs-CZ" sz="2500" b="1" smtClean="0">
                <a:latin typeface="Calibri" panose="020F0502020204030204" pitchFamily="34" charset="0"/>
              </a:rPr>
              <a:t>Přidejte omezení </a:t>
            </a:r>
            <a:r>
              <a:rPr lang="cs-CZ" altLang="cs-CZ" sz="2500" smtClean="0">
                <a:latin typeface="Calibri" panose="020F0502020204030204" pitchFamily="34" charset="0"/>
              </a:rPr>
              <a:t>(např. typ dokumentu, země, jenom slova v názvu apod.)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</p:spTree>
    <p:extLst>
      <p:ext uri="{BB962C8B-B14F-4D97-AF65-F5344CB8AC3E}">
        <p14:creationId xmlns:p14="http://schemas.microsoft.com/office/powerpoint/2010/main" val="17135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85888"/>
            <a:ext cx="7777162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sp>
        <p:nvSpPr>
          <p:cNvPr id="9219" name="TextovéPole 5"/>
          <p:cNvSpPr txBox="1">
            <a:spLocks noChangeArrowheads="1"/>
          </p:cNvSpPr>
          <p:nvPr/>
        </p:nvSpPr>
        <p:spPr bwMode="auto">
          <a:xfrm>
            <a:off x="395288" y="1385888"/>
            <a:ext cx="78581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Téma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specifikace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Výběr zdrojů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Průzkumová strategie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Vyhledávací postup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Technika vyhledávání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Vlastní vyhledávací proces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Hodnocení vyhledaných záznamů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41321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060575"/>
            <a:ext cx="7777162" cy="6215063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relevance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důvěryhodnost zdroje</a:t>
            </a:r>
          </a:p>
          <a:p>
            <a:pPr lvl="1">
              <a:spcBef>
                <a:spcPct val="40000"/>
              </a:spcBef>
            </a:pPr>
            <a:r>
              <a:rPr lang="cs-CZ" altLang="cs-CZ" smtClean="0">
                <a:latin typeface="Calibri" panose="020F0502020204030204" pitchFamily="34" charset="0"/>
              </a:rPr>
              <a:t>jména autorů, instituce, kontakty na správce…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pravidelná aktualizace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mtClean="0">
                <a:latin typeface="Calibri" panose="020F0502020204030204" pitchFamily="34" charset="0"/>
              </a:rPr>
              <a:t>odbornost</a:t>
            </a:r>
          </a:p>
          <a:p>
            <a:pPr eaLnBrk="1" hangingPunct="1">
              <a:spcBef>
                <a:spcPct val="40000"/>
              </a:spcBef>
              <a:buFontTx/>
              <a:buNone/>
            </a:pPr>
            <a:endParaRPr lang="cs-CZ" altLang="cs-CZ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smtClean="0"/>
          </a:p>
        </p:txBody>
      </p:sp>
      <p:sp>
        <p:nvSpPr>
          <p:cNvPr id="49155" name="TextovéPole 2"/>
          <p:cNvSpPr txBox="1">
            <a:spLocks noChangeArrowheads="1"/>
          </p:cNvSpPr>
          <p:nvPr/>
        </p:nvSpPr>
        <p:spPr bwMode="auto">
          <a:xfrm>
            <a:off x="427038" y="1052513"/>
            <a:ext cx="785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8. Hodnocení vyhledaných záznamů</a:t>
            </a:r>
            <a:endParaRPr kumimoji="0" lang="cs-CZ" altLang="cs-CZ" sz="32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4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85888"/>
            <a:ext cx="7777162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sp>
        <p:nvSpPr>
          <p:cNvPr id="9219" name="TextovéPole 5"/>
          <p:cNvSpPr txBox="1">
            <a:spLocks noChangeArrowheads="1"/>
          </p:cNvSpPr>
          <p:nvPr/>
        </p:nvSpPr>
        <p:spPr bwMode="auto">
          <a:xfrm>
            <a:off x="468313" y="1484313"/>
            <a:ext cx="785812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Téma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specifikace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Výběr zdrojů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Průzkumová strategie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Vyhledávací postup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Technika vyhledávání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Vlastní vyhledávací proces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Hodnocení vyhledaných záznamů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428396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385888"/>
            <a:ext cx="7777162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sp>
        <p:nvSpPr>
          <p:cNvPr id="9219" name="TextovéPole 5"/>
          <p:cNvSpPr txBox="1">
            <a:spLocks noChangeArrowheads="1"/>
          </p:cNvSpPr>
          <p:nvPr/>
        </p:nvSpPr>
        <p:spPr bwMode="auto">
          <a:xfrm>
            <a:off x="395288" y="1700213"/>
            <a:ext cx="71437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Téma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specifikace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Výběr zdrojů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Průzkumová strategie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Vyhledávací postup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Technika vyhledávání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Vlastní vyhledávací proces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Hodnocení vyhledaných záznamů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cs-CZ" altLang="cs-CZ" sz="30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29767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4813" y="1989138"/>
            <a:ext cx="7777162" cy="62150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tisk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uložení</a:t>
            </a: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dirty="0" smtClean="0">
                <a:latin typeface="Calibri" panose="020F0502020204030204" pitchFamily="34" charset="0"/>
              </a:rPr>
              <a:t>export do citačního </a:t>
            </a:r>
            <a:r>
              <a:rPr lang="cs-CZ" altLang="cs-CZ" dirty="0" err="1" smtClean="0">
                <a:latin typeface="Calibri" panose="020F0502020204030204" pitchFamily="34" charset="0"/>
              </a:rPr>
              <a:t>manageru</a:t>
            </a:r>
            <a:r>
              <a:rPr lang="cs-CZ" altLang="cs-CZ" dirty="0" smtClean="0">
                <a:latin typeface="Calibri" panose="020F0502020204030204" pitchFamily="34" charset="0"/>
              </a:rPr>
              <a:t> (např. </a:t>
            </a:r>
            <a:r>
              <a:rPr lang="cs-CZ" altLang="cs-CZ" dirty="0" err="1" smtClean="0">
                <a:latin typeface="Calibri" panose="020F0502020204030204" pitchFamily="34" charset="0"/>
                <a:hlinkClick r:id="rId3"/>
              </a:rPr>
              <a:t>EndNote</a:t>
            </a:r>
            <a:r>
              <a:rPr lang="cs-CZ" altLang="cs-CZ" dirty="0" smtClean="0">
                <a:latin typeface="Calibri" panose="020F0502020204030204" pitchFamily="34" charset="0"/>
                <a:hlinkClick r:id="rId3"/>
              </a:rPr>
              <a:t> Web,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err="1" smtClean="0">
                <a:latin typeface="Calibri" panose="020F0502020204030204" pitchFamily="34" charset="0"/>
                <a:hlinkClick r:id="rId4"/>
              </a:rPr>
              <a:t>Zotero</a:t>
            </a:r>
            <a:r>
              <a:rPr lang="cs-CZ" altLang="cs-CZ" dirty="0" smtClean="0">
                <a:latin typeface="Calibri" panose="020F0502020204030204" pitchFamily="34" charset="0"/>
                <a:hlinkClick r:id="rId4"/>
              </a:rPr>
              <a:t>,</a:t>
            </a:r>
            <a:r>
              <a:rPr lang="cs-CZ" altLang="cs-CZ" dirty="0" smtClean="0">
                <a:latin typeface="Calibri" panose="020F0502020204030204" pitchFamily="34" charset="0"/>
              </a:rPr>
              <a:t> </a:t>
            </a:r>
            <a:r>
              <a:rPr lang="cs-CZ" altLang="cs-CZ" dirty="0" smtClean="0">
                <a:latin typeface="Calibri" panose="020F0502020204030204" pitchFamily="34" charset="0"/>
                <a:hlinkClick r:id="rId5"/>
              </a:rPr>
              <a:t>Citace.com)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  <a:p>
            <a:pPr lvl="1"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395288" y="1196975"/>
            <a:ext cx="77866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9. Další operace</a:t>
            </a:r>
          </a:p>
        </p:txBody>
      </p:sp>
    </p:spTree>
    <p:extLst>
      <p:ext uri="{BB962C8B-B14F-4D97-AF65-F5344CB8AC3E}">
        <p14:creationId xmlns:p14="http://schemas.microsoft.com/office/powerpoint/2010/main" val="30296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42938"/>
            <a:ext cx="8713788" cy="621506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  <a:defRPr/>
            </a:pPr>
            <a:endParaRPr lang="cs-CZ" altLang="cs-CZ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dirty="0" smtClean="0"/>
              <a:t>Téma</a:t>
            </a:r>
            <a:endParaRPr lang="cs-CZ" altLang="cs-CZ" sz="25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dirty="0"/>
              <a:t>Klíčová slova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dirty="0"/>
              <a:t>Formulace vyhledávacího dotazu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dirty="0"/>
              <a:t>Výběr vhodných zdrojů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dirty="0"/>
              <a:t>Vlastní vyhledávání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dirty="0"/>
              <a:t>Hodnocení vyhledaných záznamů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dirty="0"/>
              <a:t>Další </a:t>
            </a:r>
            <a:r>
              <a:rPr lang="cs-CZ" altLang="cs-CZ" sz="2500" dirty="0" smtClean="0"/>
              <a:t>operace</a:t>
            </a:r>
          </a:p>
          <a:p>
            <a:pPr marL="0" indent="0">
              <a:buFontTx/>
              <a:buNone/>
              <a:defRPr/>
            </a:pPr>
            <a:endParaRPr lang="cs-CZ" altLang="cs-CZ" sz="2500" b="1" i="1" dirty="0" smtClean="0"/>
          </a:p>
          <a:p>
            <a:pPr marL="0" indent="0">
              <a:buFontTx/>
              <a:buNone/>
              <a:defRPr/>
            </a:pPr>
            <a:endParaRPr lang="cs-CZ" altLang="cs-CZ" sz="2500" b="1" i="1" dirty="0"/>
          </a:p>
          <a:p>
            <a:pPr marL="0" indent="0">
              <a:buFontTx/>
              <a:buNone/>
              <a:defRPr/>
            </a:pPr>
            <a:endParaRPr lang="cs-CZ" altLang="cs-CZ" sz="2500" b="1" i="1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b="1" i="1" dirty="0" smtClean="0"/>
              <a:t>Pište </a:t>
            </a:r>
            <a:r>
              <a:rPr lang="cs-CZ" altLang="cs-CZ" sz="2500" b="1" i="1" dirty="0"/>
              <a:t>si poznámky! </a:t>
            </a:r>
            <a:r>
              <a:rPr lang="cs-CZ" altLang="cs-CZ" sz="2500" i="1" dirty="0"/>
              <a:t>Budete vědět, které zdroje jste již prohledali, jakou formu dotazu jste použili, jaká klíčová slova jste přidávali apod</a:t>
            </a:r>
            <a:r>
              <a:rPr lang="cs-CZ" altLang="cs-CZ" sz="2500" i="1" dirty="0" smtClean="0"/>
              <a:t>.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2500" b="1" i="1" dirty="0"/>
              <a:t>Usnadněte si práci a používejte citační </a:t>
            </a:r>
            <a:r>
              <a:rPr lang="cs-CZ" altLang="cs-CZ" sz="2500" b="1" i="1" dirty="0" err="1"/>
              <a:t>managery</a:t>
            </a:r>
            <a:endParaRPr lang="cs-CZ" altLang="cs-CZ" sz="2500" i="1" dirty="0"/>
          </a:p>
          <a:p>
            <a:pPr marL="0" indent="0">
              <a:buFontTx/>
              <a:buNone/>
              <a:defRPr/>
            </a:pPr>
            <a:endParaRPr lang="cs-CZ" altLang="cs-CZ" sz="2400" i="1" dirty="0"/>
          </a:p>
          <a:p>
            <a:pPr marL="0" indent="0">
              <a:buFontTx/>
              <a:buNone/>
              <a:defRPr/>
            </a:pPr>
            <a:endParaRPr lang="cs-CZ" altLang="cs-CZ" sz="2500" dirty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1500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b="1" i="1" dirty="0" smtClean="0"/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  <a:p>
            <a:pPr lvl="1"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4" name="Výbuch 1 3"/>
          <p:cNvSpPr/>
          <p:nvPr/>
        </p:nvSpPr>
        <p:spPr>
          <a:xfrm>
            <a:off x="323850" y="3862388"/>
            <a:ext cx="1714500" cy="1000125"/>
          </a:xfrm>
          <a:prstGeom prst="irregularSeal1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4276" name="TextovéPole 1"/>
          <p:cNvSpPr txBox="1">
            <a:spLocks noChangeArrowheads="1"/>
          </p:cNvSpPr>
          <p:nvPr/>
        </p:nvSpPr>
        <p:spPr bwMode="auto">
          <a:xfrm>
            <a:off x="820738" y="4176713"/>
            <a:ext cx="72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TIPY</a:t>
            </a:r>
          </a:p>
        </p:txBody>
      </p:sp>
    </p:spTree>
    <p:extLst>
      <p:ext uri="{BB962C8B-B14F-4D97-AF65-F5344CB8AC3E}">
        <p14:creationId xmlns:p14="http://schemas.microsoft.com/office/powerpoint/2010/main" val="1047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628775"/>
            <a:ext cx="8281988" cy="2881313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Licencované zdroje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7777162" cy="4572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cs-CZ" b="1" dirty="0" err="1" smtClean="0">
                <a:latin typeface="Calibri" panose="020F0502020204030204" pitchFamily="34" charset="0"/>
              </a:rPr>
              <a:t>Anopress</a:t>
            </a:r>
            <a:r>
              <a:rPr lang="en-US" altLang="cs-CZ" b="1" dirty="0" smtClean="0">
                <a:latin typeface="Calibri" panose="020F0502020204030204" pitchFamily="34" charset="0"/>
              </a:rPr>
              <a:t> Monitoring Online</a:t>
            </a:r>
            <a:endParaRPr lang="cs-CZ" altLang="cs-CZ" b="1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en-US" altLang="cs-CZ" b="1" dirty="0" smtClean="0">
                <a:latin typeface="Calibri" panose="020F0502020204030204" pitchFamily="34" charset="0"/>
              </a:rPr>
              <a:t>Sage Journals Online</a:t>
            </a:r>
            <a:endParaRPr lang="cs-CZ" altLang="cs-CZ" b="1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b="1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b="1" dirty="0" smtClean="0">
                <a:latin typeface="Calibri" panose="020F0502020204030204" pitchFamily="34" charset="0"/>
              </a:rPr>
              <a:t>Citační software </a:t>
            </a:r>
            <a:r>
              <a:rPr lang="cs-CZ" altLang="cs-CZ" b="1" dirty="0" err="1" smtClean="0">
                <a:latin typeface="Calibri" panose="020F0502020204030204" pitchFamily="34" charset="0"/>
              </a:rPr>
              <a:t>EndNote</a:t>
            </a:r>
            <a:r>
              <a:rPr lang="cs-CZ" altLang="cs-CZ" b="1" dirty="0" smtClean="0">
                <a:latin typeface="Calibri" panose="020F0502020204030204" pitchFamily="34" charset="0"/>
              </a:rPr>
              <a:t> Web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sp>
        <p:nvSpPr>
          <p:cNvPr id="57347" name="Text Box 8"/>
          <p:cNvSpPr txBox="1">
            <a:spLocks noChangeArrowheads="1"/>
          </p:cNvSpPr>
          <p:nvPr/>
        </p:nvSpPr>
        <p:spPr bwMode="auto">
          <a:xfrm>
            <a:off x="434975" y="1196975"/>
            <a:ext cx="7632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Praktické ukázky vyhledávání v databázích</a:t>
            </a:r>
          </a:p>
        </p:txBody>
      </p:sp>
    </p:spTree>
    <p:extLst>
      <p:ext uri="{BB962C8B-B14F-4D97-AF65-F5344CB8AC3E}">
        <p14:creationId xmlns:p14="http://schemas.microsoft.com/office/powerpoint/2010/main" val="7141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err="1" smtClean="0"/>
              <a:t>Anopress</a:t>
            </a:r>
            <a:r>
              <a:rPr lang="en-US" altLang="cs-CZ" sz="2600" b="1" dirty="0" smtClean="0"/>
              <a:t> </a:t>
            </a:r>
            <a:r>
              <a:rPr lang="cs-CZ" altLang="cs-CZ" sz="2600" b="1" dirty="0" smtClean="0"/>
              <a:t>- pokročilé vyhledávání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58371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620713"/>
            <a:ext cx="9045575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8313" y="5589588"/>
            <a:ext cx="1223962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388" y="1773238"/>
            <a:ext cx="1368425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419475" y="5949950"/>
            <a:ext cx="1223963" cy="287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213" y="3451225"/>
            <a:ext cx="1498600" cy="2873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8376" name="TextovéPole 3"/>
          <p:cNvSpPr txBox="1">
            <a:spLocks noChangeArrowheads="1"/>
          </p:cNvSpPr>
          <p:nvPr/>
        </p:nvSpPr>
        <p:spPr bwMode="auto">
          <a:xfrm>
            <a:off x="1979613" y="1916113"/>
            <a:ext cx="2952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Vyhledávací dotaz</a:t>
            </a:r>
          </a:p>
        </p:txBody>
      </p:sp>
      <p:sp>
        <p:nvSpPr>
          <p:cNvPr id="58377" name="TextovéPole 4"/>
          <p:cNvSpPr txBox="1">
            <a:spLocks noChangeArrowheads="1"/>
          </p:cNvSpPr>
          <p:nvPr/>
        </p:nvSpPr>
        <p:spPr bwMode="auto">
          <a:xfrm>
            <a:off x="4922838" y="3416300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Vyhledávací parametry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1547813" y="3595688"/>
            <a:ext cx="33750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1403350" y="4005263"/>
            <a:ext cx="3519488" cy="15065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500563" y="4124325"/>
            <a:ext cx="1008062" cy="17256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23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err="1" smtClean="0"/>
              <a:t>Anopress</a:t>
            </a:r>
            <a:r>
              <a:rPr lang="en-US" altLang="cs-CZ" sz="2600" b="1" dirty="0" smtClean="0"/>
              <a:t> </a:t>
            </a:r>
            <a:r>
              <a:rPr lang="cs-CZ" altLang="cs-CZ" sz="2600" b="1" dirty="0" smtClean="0"/>
              <a:t>– seznam výsledků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59395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713"/>
            <a:ext cx="9144000" cy="611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70338" y="2708275"/>
            <a:ext cx="5173662" cy="41497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9397" name="TextovéPole 3"/>
          <p:cNvSpPr txBox="1">
            <a:spLocks noChangeArrowheads="1"/>
          </p:cNvSpPr>
          <p:nvPr/>
        </p:nvSpPr>
        <p:spPr bwMode="auto">
          <a:xfrm>
            <a:off x="6732588" y="2708275"/>
            <a:ext cx="1871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Plný text článku</a:t>
            </a:r>
          </a:p>
        </p:txBody>
      </p:sp>
    </p:spTree>
    <p:extLst>
      <p:ext uri="{BB962C8B-B14F-4D97-AF65-F5344CB8AC3E}">
        <p14:creationId xmlns:p14="http://schemas.microsoft.com/office/powerpoint/2010/main" val="27777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err="1" smtClean="0"/>
              <a:t>Anopress</a:t>
            </a:r>
            <a:r>
              <a:rPr lang="en-US" altLang="cs-CZ" sz="2600" b="1" dirty="0" smtClean="0"/>
              <a:t> </a:t>
            </a:r>
            <a:r>
              <a:rPr lang="cs-CZ" altLang="cs-CZ" sz="2600" b="1" dirty="0" smtClean="0"/>
              <a:t>– uložení do profilu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60419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47800"/>
            <a:ext cx="84963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763713" y="4221163"/>
            <a:ext cx="2592387" cy="11890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87900" y="5084763"/>
            <a:ext cx="2447925" cy="431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7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3" y="0"/>
            <a:ext cx="7777162" cy="45720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cs-CZ" sz="2600" b="1" dirty="0" err="1" smtClean="0"/>
              <a:t>Anopress</a:t>
            </a:r>
            <a:r>
              <a:rPr lang="en-US" altLang="cs-CZ" sz="2600" b="1" dirty="0" smtClean="0"/>
              <a:t> </a:t>
            </a:r>
            <a:r>
              <a:rPr lang="cs-CZ" altLang="cs-CZ" sz="2600" b="1" dirty="0" smtClean="0"/>
              <a:t>– otevřený profil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b="1" dirty="0"/>
          </a:p>
          <a:p>
            <a:pPr eaLnBrk="1" hangingPunct="1">
              <a:buFontTx/>
              <a:buNone/>
              <a:defRPr/>
            </a:pPr>
            <a:endParaRPr lang="cs-CZ" altLang="cs-CZ" b="1" dirty="0" smtClean="0"/>
          </a:p>
          <a:p>
            <a:pPr eaLnBrk="1" hangingPunct="1">
              <a:buFontTx/>
              <a:buNone/>
              <a:defRPr/>
            </a:pPr>
            <a:r>
              <a:rPr lang="cs-CZ" altLang="cs-CZ" sz="2400" b="1" i="1" dirty="0" smtClean="0"/>
              <a:t>                  </a:t>
            </a: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dirty="0" smtClean="0"/>
          </a:p>
          <a:p>
            <a:pPr eaLnBrk="1" hangingPunct="1">
              <a:buFontTx/>
              <a:buNone/>
              <a:defRPr/>
            </a:pPr>
            <a:endParaRPr lang="cs-CZ" altLang="cs-CZ" sz="2400" dirty="0" smtClean="0"/>
          </a:p>
          <a:p>
            <a:pPr eaLnBrk="1" hangingPunct="1">
              <a:buFontTx/>
              <a:buNone/>
              <a:defRPr/>
            </a:pPr>
            <a:endParaRPr lang="cs-CZ" altLang="cs-CZ" sz="2800" dirty="0" smtClean="0"/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800" dirty="0" smtClean="0"/>
          </a:p>
        </p:txBody>
      </p:sp>
      <p:pic>
        <p:nvPicPr>
          <p:cNvPr id="6144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254500"/>
            <a:ext cx="72580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075"/>
            <a:ext cx="83153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795963" y="2060575"/>
            <a:ext cx="863600" cy="2889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885950" y="4254500"/>
            <a:ext cx="7258050" cy="248761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0" name="Přímá spojnice se šipkou 9"/>
          <p:cNvCxnSpPr>
            <a:endCxn id="5" idx="3"/>
          </p:cNvCxnSpPr>
          <p:nvPr/>
        </p:nvCxnSpPr>
        <p:spPr>
          <a:xfrm flipH="1">
            <a:off x="6659563" y="2205038"/>
            <a:ext cx="7207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8" name="TextovéPole 11"/>
          <p:cNvSpPr txBox="1">
            <a:spLocks noChangeArrowheads="1"/>
          </p:cNvSpPr>
          <p:nvPr/>
        </p:nvSpPr>
        <p:spPr bwMode="auto">
          <a:xfrm>
            <a:off x="7451725" y="1916113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4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vybraný profil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1331913" y="5300663"/>
            <a:ext cx="5540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0" name="TextovéPole 14"/>
          <p:cNvSpPr txBox="1">
            <a:spLocks noChangeArrowheads="1"/>
          </p:cNvSpPr>
          <p:nvPr/>
        </p:nvSpPr>
        <p:spPr bwMode="auto">
          <a:xfrm>
            <a:off x="250825" y="4797425"/>
            <a:ext cx="1081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4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články v daném profilu</a:t>
            </a:r>
          </a:p>
        </p:txBody>
      </p:sp>
    </p:spTree>
    <p:extLst>
      <p:ext uri="{BB962C8B-B14F-4D97-AF65-F5344CB8AC3E}">
        <p14:creationId xmlns:p14="http://schemas.microsoft.com/office/powerpoint/2010/main" val="1130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34399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Export záznamů z databáze </a:t>
            </a:r>
            <a:r>
              <a:rPr lang="cs-CZ" sz="3200" b="1" dirty="0" err="1"/>
              <a:t>Sage</a:t>
            </a:r>
            <a:r>
              <a:rPr lang="cs-CZ" sz="3200" b="1" dirty="0"/>
              <a:t> do citačního software </a:t>
            </a:r>
            <a:r>
              <a:rPr lang="cs-CZ" sz="3200" b="1" dirty="0" err="1"/>
              <a:t>EndNote</a:t>
            </a:r>
            <a:r>
              <a:rPr lang="cs-CZ" sz="3200" b="1" dirty="0"/>
              <a:t> Web</a:t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0503"/>
            <a:ext cx="8229600" cy="51125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  <a:defRPr/>
            </a:pPr>
            <a:r>
              <a:rPr lang="cs-CZ" sz="2700" dirty="0"/>
              <a:t>Vytvoření účtu v </a:t>
            </a:r>
            <a:r>
              <a:rPr lang="cs-CZ" sz="2700" dirty="0" err="1">
                <a:hlinkClick r:id="rId3"/>
              </a:rPr>
              <a:t>EndNote</a:t>
            </a:r>
            <a:r>
              <a:rPr lang="cs-CZ" sz="2700" dirty="0">
                <a:hlinkClick r:id="rId3"/>
              </a:rPr>
              <a:t> </a:t>
            </a:r>
            <a:r>
              <a:rPr lang="cs-CZ" sz="2700" dirty="0" smtClean="0">
                <a:hlinkClick r:id="rId3"/>
              </a:rPr>
              <a:t>Web</a:t>
            </a:r>
            <a:r>
              <a:rPr lang="cs-CZ" sz="2700" dirty="0" smtClean="0"/>
              <a:t>.</a:t>
            </a: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700" b="1" dirty="0"/>
              <a:t>Vyhledání záznamů </a:t>
            </a:r>
            <a:r>
              <a:rPr lang="cs-CZ" sz="2700" dirty="0"/>
              <a:t>v databázi </a:t>
            </a:r>
            <a:r>
              <a:rPr lang="cs-CZ" sz="2700" dirty="0" err="1"/>
              <a:t>Sage</a:t>
            </a:r>
            <a:r>
              <a:rPr lang="cs-CZ" sz="2700" dirty="0"/>
              <a:t> a jejich výběr </a:t>
            </a:r>
            <a:r>
              <a:rPr lang="cs-CZ" sz="2700" dirty="0" smtClean="0"/>
              <a:t>      </a:t>
            </a:r>
            <a:r>
              <a:rPr lang="cs-CZ" sz="2700" b="1" dirty="0" smtClean="0"/>
              <a:t>("</a:t>
            </a:r>
            <a:r>
              <a:rPr lang="cs-CZ" sz="2700" b="1" dirty="0" err="1" smtClean="0"/>
              <a:t>Download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selected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citations</a:t>
            </a:r>
            <a:r>
              <a:rPr lang="cs-CZ" sz="2700" b="1" dirty="0" smtClean="0"/>
              <a:t>" </a:t>
            </a:r>
            <a:r>
              <a:rPr lang="cs-CZ" sz="2700" dirty="0" smtClean="0"/>
              <a:t>nahoře </a:t>
            </a:r>
            <a:r>
              <a:rPr lang="cs-CZ" sz="2700" dirty="0"/>
              <a:t>pod záznamy</a:t>
            </a:r>
            <a:r>
              <a:rPr lang="cs-CZ" sz="2700" dirty="0" smtClean="0"/>
              <a:t>).</a:t>
            </a: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700" dirty="0" smtClean="0"/>
              <a:t>Poté </a:t>
            </a:r>
            <a:r>
              <a:rPr lang="cs-CZ" sz="2700" dirty="0"/>
              <a:t>zvolit </a:t>
            </a:r>
            <a:r>
              <a:rPr lang="cs-CZ" sz="2700" b="1" dirty="0" smtClean="0"/>
              <a:t>"</a:t>
            </a:r>
            <a:r>
              <a:rPr lang="cs-CZ" sz="2700" b="1" dirty="0" err="1" smtClean="0"/>
              <a:t>Format</a:t>
            </a:r>
            <a:r>
              <a:rPr lang="cs-CZ" sz="2700" b="1" dirty="0" smtClean="0"/>
              <a:t>" - </a:t>
            </a:r>
            <a:r>
              <a:rPr lang="cs-CZ" sz="2700" b="1" dirty="0" err="1" smtClean="0"/>
              <a:t>EndNote</a:t>
            </a:r>
            <a:r>
              <a:rPr lang="cs-CZ" sz="2700" dirty="0" smtClean="0"/>
              <a:t> a </a:t>
            </a:r>
            <a:r>
              <a:rPr lang="cs-CZ" sz="2700" dirty="0"/>
              <a:t>kliknout na </a:t>
            </a:r>
            <a:r>
              <a:rPr lang="cs-CZ" sz="2700" b="1" dirty="0" smtClean="0"/>
              <a:t>"</a:t>
            </a:r>
            <a:r>
              <a:rPr lang="cs-CZ" sz="2700" b="1" dirty="0" err="1" smtClean="0"/>
              <a:t>Download</a:t>
            </a:r>
            <a:r>
              <a:rPr lang="cs-CZ" sz="2700" b="1" dirty="0" smtClean="0"/>
              <a:t> </a:t>
            </a:r>
            <a:r>
              <a:rPr lang="cs-CZ" sz="2700" b="1" dirty="0" err="1" smtClean="0"/>
              <a:t>Citation</a:t>
            </a:r>
            <a:r>
              <a:rPr lang="cs-CZ" sz="2700" b="1" dirty="0" smtClean="0"/>
              <a:t>".</a:t>
            </a:r>
            <a:endParaRPr lang="cs-CZ" sz="2700" b="1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27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700" dirty="0" smtClean="0"/>
              <a:t>Objeví se další stránka </a:t>
            </a:r>
            <a:r>
              <a:rPr lang="cs-CZ" sz="2700" dirty="0"/>
              <a:t>s hláškou </a:t>
            </a:r>
            <a:r>
              <a:rPr lang="cs-CZ" sz="2700" b="1" dirty="0" smtClean="0"/>
              <a:t>"Otevíráte soubor"</a:t>
            </a:r>
            <a:r>
              <a:rPr lang="cs-CZ" sz="2700" dirty="0" smtClean="0"/>
              <a:t> – např. sage_dsna9.</a:t>
            </a:r>
            <a:r>
              <a:rPr lang="cs-CZ" sz="2700" b="1" dirty="0" smtClean="0"/>
              <a:t>enw</a:t>
            </a:r>
            <a:r>
              <a:rPr lang="cs-CZ" sz="2700" dirty="0" smtClean="0"/>
              <a:t>. Zvolte </a:t>
            </a:r>
            <a:r>
              <a:rPr lang="cs-CZ" sz="2700" b="1" dirty="0" smtClean="0"/>
              <a:t>"uložit".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33283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920" y="1144446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/>
              <a:t>Export záznamů z databáze </a:t>
            </a:r>
            <a:r>
              <a:rPr lang="cs-CZ" sz="3200" b="1" dirty="0" err="1"/>
              <a:t>Sage</a:t>
            </a:r>
            <a:r>
              <a:rPr lang="cs-CZ" sz="3200" b="1" dirty="0"/>
              <a:t> do citačního software </a:t>
            </a:r>
            <a:r>
              <a:rPr lang="cs-CZ" sz="3200" b="1" dirty="0" err="1"/>
              <a:t>EndNote</a:t>
            </a:r>
            <a:r>
              <a:rPr lang="cs-CZ" sz="3200" b="1" dirty="0"/>
              <a:t> </a:t>
            </a:r>
            <a:r>
              <a:rPr lang="cs-CZ" sz="3200" b="1" dirty="0" smtClean="0"/>
              <a:t>Web II.</a:t>
            </a:r>
            <a:r>
              <a:rPr lang="cs-CZ" sz="3200" b="1" dirty="0"/>
              <a:t/>
            </a:r>
            <a:br>
              <a:rPr lang="cs-CZ" sz="3200" b="1" dirty="0"/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080550"/>
            <a:ext cx="8712968" cy="510252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cs-CZ" sz="2500" dirty="0"/>
              <a:t>5) </a:t>
            </a:r>
            <a:r>
              <a:rPr lang="cs-CZ" sz="2500" b="1" dirty="0" smtClean="0"/>
              <a:t>Otevřete si </a:t>
            </a:r>
            <a:r>
              <a:rPr lang="cs-CZ" sz="2500" dirty="0" smtClean="0"/>
              <a:t>citační </a:t>
            </a:r>
            <a:r>
              <a:rPr lang="cs-CZ" sz="2500" dirty="0" err="1" smtClean="0"/>
              <a:t>manager</a:t>
            </a:r>
            <a:r>
              <a:rPr lang="cs-CZ" sz="2500" dirty="0" smtClean="0"/>
              <a:t> </a:t>
            </a:r>
            <a:r>
              <a:rPr lang="cs-CZ" sz="2500" dirty="0" err="1" smtClean="0">
                <a:hlinkClick r:id="rId4"/>
              </a:rPr>
              <a:t>EndNote</a:t>
            </a:r>
            <a:r>
              <a:rPr lang="cs-CZ" sz="2500" dirty="0" smtClean="0">
                <a:hlinkClick r:id="rId4"/>
              </a:rPr>
              <a:t> Web</a:t>
            </a:r>
            <a:r>
              <a:rPr lang="cs-CZ" sz="2500" dirty="0"/>
              <a:t> </a:t>
            </a:r>
            <a:r>
              <a:rPr lang="cs-CZ" sz="2500" dirty="0" smtClean="0"/>
              <a:t>a přihlaste se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2500" dirty="0"/>
              <a:t> </a:t>
            </a:r>
            <a:r>
              <a:rPr lang="cs-CZ" sz="2500" dirty="0" smtClean="0"/>
              <a:t>    pomocí zvolených přihlašovacích údajů.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cs-CZ" sz="2000" dirty="0"/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sz="2500" dirty="0"/>
              <a:t>6) </a:t>
            </a:r>
            <a:r>
              <a:rPr lang="cs-CZ" sz="2500" dirty="0" smtClean="0"/>
              <a:t>V hlavním menu zvolte </a:t>
            </a:r>
            <a:r>
              <a:rPr lang="cs-CZ" sz="2400" b="1" dirty="0" smtClean="0"/>
              <a:t>"</a:t>
            </a:r>
            <a:r>
              <a:rPr lang="cs-CZ" sz="2500" b="1" dirty="0" err="1" smtClean="0"/>
              <a:t>Collect</a:t>
            </a:r>
            <a:r>
              <a:rPr lang="cs-CZ" sz="2500" b="1" dirty="0" smtClean="0"/>
              <a:t> – Import </a:t>
            </a:r>
            <a:r>
              <a:rPr lang="cs-CZ" sz="2500" b="1" dirty="0" err="1" smtClean="0"/>
              <a:t>References</a:t>
            </a:r>
            <a:r>
              <a:rPr lang="cs-CZ" sz="2400" b="1" dirty="0"/>
              <a:t> "</a:t>
            </a:r>
            <a:r>
              <a:rPr lang="cs-CZ" sz="2500" b="1" dirty="0" smtClean="0"/>
              <a:t>. </a:t>
            </a:r>
            <a:r>
              <a:rPr lang="cs-CZ" sz="2500" dirty="0" smtClean="0"/>
              <a:t>Vyberte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sz="2500" dirty="0"/>
              <a:t> </a:t>
            </a:r>
            <a:r>
              <a:rPr lang="cs-CZ" sz="2500" dirty="0" smtClean="0"/>
              <a:t>   v polích: </a:t>
            </a:r>
            <a:r>
              <a:rPr lang="cs-CZ" sz="2400" b="1" dirty="0" smtClean="0"/>
              <a:t>"</a:t>
            </a:r>
            <a:r>
              <a:rPr lang="cs-CZ" sz="2500" b="1" dirty="0" err="1" smtClean="0"/>
              <a:t>File</a:t>
            </a:r>
            <a:r>
              <a:rPr lang="cs-CZ" sz="2400" b="1" dirty="0" smtClean="0"/>
              <a:t>"</a:t>
            </a:r>
            <a:r>
              <a:rPr lang="cs-CZ" sz="2500" b="1" dirty="0" smtClean="0"/>
              <a:t> </a:t>
            </a:r>
            <a:r>
              <a:rPr lang="cs-CZ" sz="2500" dirty="0" smtClean="0"/>
              <a:t>(např. </a:t>
            </a:r>
            <a:r>
              <a:rPr lang="cs-CZ" sz="2400" dirty="0" smtClean="0"/>
              <a:t>sage_dsna9.</a:t>
            </a:r>
            <a:r>
              <a:rPr lang="cs-CZ" sz="2400" u="sng" dirty="0" smtClean="0"/>
              <a:t>enw</a:t>
            </a:r>
            <a:r>
              <a:rPr lang="cs-CZ" sz="2400" dirty="0" smtClean="0"/>
              <a:t>), </a:t>
            </a:r>
            <a:r>
              <a:rPr lang="cs-CZ" sz="2400" b="1" dirty="0" smtClean="0"/>
              <a:t>"Import </a:t>
            </a:r>
            <a:r>
              <a:rPr lang="cs-CZ" sz="2400" b="1" dirty="0" err="1" smtClean="0"/>
              <a:t>Option</a:t>
            </a:r>
            <a:r>
              <a:rPr lang="cs-CZ" sz="2400" b="1" dirty="0" smtClean="0"/>
              <a:t> -  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sz="2400" b="1" dirty="0"/>
              <a:t> </a:t>
            </a:r>
            <a:r>
              <a:rPr lang="cs-CZ" sz="2400" b="1" dirty="0" smtClean="0"/>
              <a:t>   </a:t>
            </a:r>
            <a:r>
              <a:rPr lang="cs-CZ" sz="2400" b="1" dirty="0" err="1" smtClean="0"/>
              <a:t>EndNote</a:t>
            </a:r>
            <a:r>
              <a:rPr lang="cs-CZ" sz="2400" b="1" dirty="0" smtClean="0"/>
              <a:t> </a:t>
            </a:r>
            <a:r>
              <a:rPr lang="cs-CZ" sz="2400" b="1" dirty="0"/>
              <a:t>Import ", </a:t>
            </a:r>
            <a:r>
              <a:rPr lang="en-US" sz="2400" dirty="0" smtClean="0"/>
              <a:t>"</a:t>
            </a:r>
            <a:r>
              <a:rPr lang="cs-CZ" sz="2400" b="1" dirty="0" smtClean="0"/>
              <a:t>To</a:t>
            </a:r>
            <a:r>
              <a:rPr lang="en-US" sz="2400" dirty="0" smtClean="0"/>
              <a:t>"</a:t>
            </a:r>
            <a:r>
              <a:rPr lang="cs-CZ" sz="2400" dirty="0" smtClean="0"/>
              <a:t> zvolte složku,</a:t>
            </a:r>
            <a:r>
              <a:rPr lang="cs-CZ" sz="2400" b="1" dirty="0" smtClean="0"/>
              <a:t> </a:t>
            </a:r>
            <a:r>
              <a:rPr lang="cs-CZ" sz="2400" dirty="0" smtClean="0"/>
              <a:t>do které chcete záznamy 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přidat, případně si vytvořte novou </a:t>
            </a:r>
            <a:r>
              <a:rPr lang="cs-CZ" sz="2200" dirty="0" smtClean="0"/>
              <a:t>(</a:t>
            </a:r>
            <a:r>
              <a:rPr lang="cs-CZ" sz="2200" dirty="0" err="1" smtClean="0"/>
              <a:t>Organize</a:t>
            </a:r>
            <a:r>
              <a:rPr lang="cs-CZ" sz="2200" dirty="0" smtClean="0"/>
              <a:t> – </a:t>
            </a:r>
            <a:r>
              <a:rPr lang="cs-CZ" sz="2200" dirty="0" err="1" smtClean="0"/>
              <a:t>Manage</a:t>
            </a:r>
            <a:r>
              <a:rPr lang="cs-CZ" sz="2200" dirty="0" smtClean="0"/>
              <a:t> My Group).</a:t>
            </a:r>
            <a:endParaRPr lang="cs-CZ" sz="2200" dirty="0"/>
          </a:p>
          <a:p>
            <a:pPr marL="0" indent="0">
              <a:spcBef>
                <a:spcPts val="0"/>
              </a:spcBef>
              <a:buNone/>
              <a:defRPr/>
            </a:pPr>
            <a:endParaRPr lang="cs-CZ" sz="20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2500" dirty="0"/>
              <a:t>7) Objeví se hláška sdělující, kolik záznamů bylo naimportováno </a:t>
            </a:r>
            <a:endParaRPr lang="cs-CZ" sz="25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2500" dirty="0"/>
              <a:t> </a:t>
            </a:r>
            <a:r>
              <a:rPr lang="cs-CZ" sz="2500" dirty="0" smtClean="0"/>
              <a:t>   (</a:t>
            </a:r>
            <a:r>
              <a:rPr lang="cs-CZ" sz="2500" dirty="0"/>
              <a:t>např. </a:t>
            </a:r>
            <a:r>
              <a:rPr lang="cs-CZ" sz="2500" dirty="0" smtClean="0"/>
              <a:t>"</a:t>
            </a:r>
            <a:r>
              <a:rPr lang="en-US" sz="2500" dirty="0"/>
              <a:t> references were imported into </a:t>
            </a:r>
            <a:r>
              <a:rPr lang="en-US" sz="2500" dirty="0" smtClean="0"/>
              <a:t>"</a:t>
            </a:r>
            <a:r>
              <a:rPr lang="cs-CZ" sz="2500" dirty="0" smtClean="0"/>
              <a:t>Media</a:t>
            </a:r>
            <a:r>
              <a:rPr lang="en-US" sz="2500" dirty="0" smtClean="0"/>
              <a:t>" group</a:t>
            </a:r>
            <a:r>
              <a:rPr lang="cs-CZ" sz="2500" dirty="0" smtClean="0"/>
              <a:t>).</a:t>
            </a:r>
            <a:endParaRPr lang="cs-CZ" sz="2500" dirty="0"/>
          </a:p>
          <a:p>
            <a:pPr>
              <a:buFontTx/>
              <a:buAutoNum type="arabicParenR" startAt="6"/>
              <a:defRPr/>
            </a:pPr>
            <a:endParaRPr lang="cs-CZ" sz="2500" dirty="0"/>
          </a:p>
          <a:p>
            <a:pPr marL="0" indent="0">
              <a:buNone/>
              <a:defRPr/>
            </a:pPr>
            <a:endParaRPr lang="cs-CZ" sz="25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4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1. Téma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700213"/>
            <a:ext cx="7777163" cy="5472112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r>
              <a:rPr lang="cs-CZ" altLang="cs-CZ" smtClean="0">
                <a:solidFill>
                  <a:schemeClr val="tx2"/>
                </a:solidFill>
                <a:latin typeface="Calibri" panose="020F0502020204030204" pitchFamily="34" charset="0"/>
              </a:rPr>
              <a:t>1)</a:t>
            </a:r>
            <a:r>
              <a:rPr lang="cs-CZ" altLang="cs-CZ" smtClean="0">
                <a:solidFill>
                  <a:schemeClr val="tx2"/>
                </a:solidFill>
              </a:rPr>
              <a:t> </a:t>
            </a:r>
            <a:r>
              <a:rPr lang="cs-CZ" altLang="cs-CZ" smtClean="0">
                <a:latin typeface="Calibri" panose="020F0502020204030204" pitchFamily="34" charset="0"/>
              </a:rPr>
              <a:t>Zamyslete se o čem chcete psát</a:t>
            </a:r>
          </a:p>
          <a:p>
            <a:pPr lvl="1">
              <a:lnSpc>
                <a:spcPct val="80000"/>
              </a:lnSpc>
            </a:pPr>
            <a:r>
              <a:rPr lang="cs-CZ" altLang="cs-CZ" smtClean="0">
                <a:latin typeface="Calibri" panose="020F0502020204030204" pitchFamily="34" charset="0"/>
              </a:rPr>
              <a:t>je nutné mít dost informací o daném tématu (pokud se studiem problematiky začínáte, nebojte se využít učebnice, encyklopedie, radu vyučujícího apod.)</a:t>
            </a:r>
          </a:p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r>
              <a:rPr lang="cs-CZ" altLang="cs-CZ" smtClean="0">
                <a:latin typeface="Calibri" panose="020F0502020204030204" pitchFamily="34" charset="0"/>
              </a:rPr>
              <a:t>2) Zformulujte téma nebo problém</a:t>
            </a:r>
          </a:p>
          <a:p>
            <a:pPr lvl="1">
              <a:lnSpc>
                <a:spcPct val="80000"/>
              </a:lnSpc>
            </a:pPr>
            <a:r>
              <a:rPr lang="cs-CZ" altLang="cs-CZ" smtClean="0">
                <a:latin typeface="Calibri" panose="020F0502020204030204" pitchFamily="34" charset="0"/>
              </a:rPr>
              <a:t>Lze využít tzv. </a:t>
            </a:r>
            <a:r>
              <a:rPr lang="cs-CZ" altLang="cs-CZ" b="1" smtClean="0">
                <a:latin typeface="Calibri" panose="020F0502020204030204" pitchFamily="34" charset="0"/>
              </a:rPr>
              <a:t>myšlenkových map </a:t>
            </a:r>
            <a:r>
              <a:rPr lang="cs-CZ" altLang="cs-CZ" smtClean="0">
                <a:latin typeface="Calibri" panose="020F0502020204030204" pitchFamily="34" charset="0"/>
              </a:rPr>
              <a:t>– grafické znázornění tématu</a:t>
            </a:r>
          </a:p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smtClean="0"/>
          </a:p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smtClean="0"/>
          </a:p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endParaRPr lang="cs-CZ" altLang="cs-CZ" i="1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i="1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80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smtClean="0"/>
          </a:p>
        </p:txBody>
      </p:sp>
      <p:pic>
        <p:nvPicPr>
          <p:cNvPr id="12292" name="Obrázek 10" descr="žárov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30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6888" y="13366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Literatura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12875"/>
            <a:ext cx="7777163" cy="417671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sz="2000" smtClean="0"/>
          </a:p>
          <a:p>
            <a:pPr eaLnBrk="1" hangingPunct="1">
              <a:buFontTx/>
              <a:buNone/>
            </a:pPr>
            <a:endParaRPr lang="cs-CZ" altLang="cs-CZ" sz="200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000" smtClean="0"/>
              <a:t>STEINEROVÁ, Jela; GREŠKOVÁ, Mirka; ILAVSKÁ, Jana. </a:t>
            </a:r>
            <a:r>
              <a:rPr lang="cs-CZ" altLang="cs-CZ" sz="2000" i="1" smtClean="0"/>
              <a:t>Informačné stratégie v elektronickom prostredí</a:t>
            </a:r>
            <a:r>
              <a:rPr lang="cs-CZ" altLang="cs-CZ" sz="2000" smtClean="0"/>
              <a:t>. 1. vyd. Bratislava: Univerzita Komenského v Bratislavě, 2010, 190 s. ISBN 9788022328487.</a:t>
            </a:r>
            <a:endParaRPr lang="cs-CZ" altLang="cs-CZ" sz="2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6550" y="1196975"/>
            <a:ext cx="7777163" cy="508000"/>
          </a:xfrm>
        </p:spPr>
        <p:txBody>
          <a:bodyPr/>
          <a:lstStyle/>
          <a:p>
            <a:r>
              <a:rPr lang="cs-CZ" altLang="cs-CZ" sz="3200" smtClean="0"/>
              <a:t>Obrázky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424862" cy="56769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altLang="cs-CZ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200" dirty="0" smtClean="0">
                <a:hlinkClick r:id="rId3"/>
              </a:rPr>
              <a:t>http://</a:t>
            </a:r>
            <a:r>
              <a:rPr lang="cs-CZ" altLang="cs-CZ" sz="2200" dirty="0" smtClean="0">
                <a:hlinkClick r:id="rId3"/>
              </a:rPr>
              <a:t>www.sswm.info/content/mindmapping</a:t>
            </a:r>
            <a:r>
              <a:rPr lang="cs-CZ" altLang="cs-CZ" sz="2200" dirty="0" smtClean="0"/>
              <a:t> </a:t>
            </a:r>
            <a:r>
              <a:rPr lang="cs-CZ" altLang="cs-CZ" sz="1400" dirty="0" smtClean="0"/>
              <a:t>(myšlenková mapa)</a:t>
            </a:r>
            <a:endParaRPr lang="cs-CZ" altLang="cs-CZ" sz="1400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200" dirty="0" smtClean="0">
                <a:hlinkClick r:id="rId4"/>
              </a:rPr>
              <a:t>http://</a:t>
            </a:r>
            <a:r>
              <a:rPr lang="cs-CZ" altLang="cs-CZ" sz="2200" dirty="0" smtClean="0">
                <a:hlinkClick r:id="rId4"/>
              </a:rPr>
              <a:t>thetravellingteachers.blogspot.cz/2014/08/newspaper-articles-some-new-and-old.html</a:t>
            </a:r>
            <a:r>
              <a:rPr lang="cs-CZ" altLang="cs-CZ" sz="2200" dirty="0" smtClean="0"/>
              <a:t> </a:t>
            </a:r>
            <a:r>
              <a:rPr lang="cs-CZ" altLang="cs-CZ" sz="1400" dirty="0" smtClean="0"/>
              <a:t>(myšlenková mapa)</a:t>
            </a:r>
            <a:endParaRPr lang="cs-CZ" altLang="cs-CZ" sz="1400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200" dirty="0" smtClean="0">
                <a:hlinkClick r:id="rId5"/>
              </a:rPr>
              <a:t>http://</a:t>
            </a:r>
            <a:r>
              <a:rPr lang="cs-CZ" altLang="cs-CZ" sz="2200" dirty="0" smtClean="0">
                <a:hlinkClick r:id="rId5"/>
              </a:rPr>
              <a:t>spencerjardine.blogspot.cz/2012/02/boolean-search-strategies-videos.html</a:t>
            </a:r>
            <a:r>
              <a:rPr lang="cs-CZ" altLang="cs-CZ" sz="2200" dirty="0" smtClean="0"/>
              <a:t> </a:t>
            </a:r>
            <a:r>
              <a:rPr lang="cs-CZ" altLang="cs-CZ" sz="1400" dirty="0" smtClean="0"/>
              <a:t>(</a:t>
            </a:r>
            <a:r>
              <a:rPr lang="cs-CZ" altLang="cs-CZ" sz="1400" dirty="0" err="1" smtClean="0"/>
              <a:t>boolovské</a:t>
            </a:r>
            <a:r>
              <a:rPr lang="cs-CZ" altLang="cs-CZ" sz="1400" dirty="0" smtClean="0"/>
              <a:t> operátory)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200" dirty="0">
                <a:hlinkClick r:id="rId6"/>
              </a:rPr>
              <a:t>http://</a:t>
            </a:r>
            <a:r>
              <a:rPr lang="cs-CZ" altLang="cs-CZ" sz="2200" dirty="0" smtClean="0">
                <a:hlinkClick r:id="rId6"/>
              </a:rPr>
              <a:t>www.hackcollege.com/blog/2011/11/23/infographic-get-more-out-of-google.html</a:t>
            </a:r>
            <a:r>
              <a:rPr lang="cs-CZ" altLang="cs-CZ" sz="2200" dirty="0" smtClean="0"/>
              <a:t> </a:t>
            </a:r>
            <a:r>
              <a:rPr lang="cs-CZ" altLang="cs-CZ" sz="1400" dirty="0" smtClean="0"/>
              <a:t>(Google)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200" dirty="0" smtClean="0">
                <a:hlinkClick r:id="rId7"/>
              </a:rPr>
              <a:t>http</a:t>
            </a:r>
            <a:r>
              <a:rPr lang="cs-CZ" altLang="cs-CZ" sz="2200" dirty="0" smtClean="0">
                <a:hlinkClick r:id="rId7"/>
              </a:rPr>
              <a:t>://iva.k.utb.cz/?</a:t>
            </a:r>
            <a:r>
              <a:rPr lang="cs-CZ" altLang="cs-CZ" sz="2200" dirty="0" smtClean="0">
                <a:hlinkClick r:id="rId7"/>
              </a:rPr>
              <a:t>page_id=799</a:t>
            </a:r>
            <a:r>
              <a:rPr lang="cs-CZ" altLang="cs-CZ" sz="2200" dirty="0" smtClean="0"/>
              <a:t> </a:t>
            </a:r>
            <a:r>
              <a:rPr lang="cs-CZ" altLang="cs-CZ" sz="1400" dirty="0" smtClean="0"/>
              <a:t>(rešeršní strategie)</a:t>
            </a:r>
            <a:endParaRPr lang="cs-CZ" altLang="cs-CZ" sz="1400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200" dirty="0" smtClean="0">
                <a:hlinkClick r:id="rId8"/>
              </a:rPr>
              <a:t>http://iva.k.utb.cz/?</a:t>
            </a:r>
            <a:r>
              <a:rPr lang="cs-CZ" altLang="cs-CZ" sz="2200" dirty="0" smtClean="0">
                <a:hlinkClick r:id="rId8"/>
              </a:rPr>
              <a:t>page_id=843</a:t>
            </a:r>
            <a:r>
              <a:rPr lang="cs-CZ" altLang="cs-CZ" sz="2200" dirty="0" smtClean="0"/>
              <a:t> </a:t>
            </a:r>
            <a:r>
              <a:rPr lang="cs-CZ" altLang="cs-CZ" sz="1400" dirty="0"/>
              <a:t>(rešeršní strategie)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200" dirty="0" smtClean="0">
                <a:hlinkClick r:id="rId9"/>
              </a:rPr>
              <a:t>http</a:t>
            </a:r>
            <a:r>
              <a:rPr lang="cs-CZ" altLang="cs-CZ" sz="2200" dirty="0" smtClean="0">
                <a:hlinkClick r:id="rId9"/>
              </a:rPr>
              <a:t>://iva.k.utb.cz/?</a:t>
            </a:r>
            <a:r>
              <a:rPr lang="cs-CZ" altLang="cs-CZ" sz="2200" dirty="0" smtClean="0">
                <a:hlinkClick r:id="rId9"/>
              </a:rPr>
              <a:t>page_id=847</a:t>
            </a:r>
            <a:r>
              <a:rPr lang="cs-CZ" altLang="cs-CZ" sz="2200" dirty="0" smtClean="0"/>
              <a:t> </a:t>
            </a:r>
            <a:r>
              <a:rPr lang="cs-CZ" altLang="cs-CZ" sz="1400" dirty="0"/>
              <a:t>(rešeršní strategie)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altLang="cs-CZ" sz="2200" dirty="0" smtClean="0"/>
          </a:p>
          <a:p>
            <a:pPr eaLnBrk="1" hangingPunct="1">
              <a:buFontTx/>
              <a:buNone/>
            </a:pPr>
            <a:endParaRPr lang="cs-CZ" altLang="cs-CZ" sz="2400" dirty="0" smtClean="0"/>
          </a:p>
          <a:p>
            <a:pPr eaLnBrk="1" hangingPunct="1"/>
            <a:endParaRPr lang="cs-CZ" altLang="cs-CZ" sz="2000" dirty="0" smtClean="0"/>
          </a:p>
          <a:p>
            <a:pPr eaLnBrk="1" hangingPunct="1"/>
            <a:endParaRPr lang="cs-CZ" alt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810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708920"/>
            <a:ext cx="8229600" cy="38884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Vám za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pozornost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altLang="cs-CZ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3000" dirty="0">
                <a:solidFill>
                  <a:schemeClr val="bg1"/>
                </a:solidFill>
              </a:rPr>
              <a:t>Mgr. Dana Mazancová, </a:t>
            </a:r>
            <a:r>
              <a:rPr lang="cs-CZ" altLang="cs-CZ" sz="3000" dirty="0" err="1">
                <a:solidFill>
                  <a:schemeClr val="bg1"/>
                </a:solidFill>
              </a:rPr>
              <a:t>DiS</a:t>
            </a:r>
            <a:r>
              <a:rPr lang="cs-CZ" altLang="cs-CZ" sz="3000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3000" dirty="0" err="1">
                <a:solidFill>
                  <a:schemeClr val="bg1"/>
                </a:solidFill>
              </a:rPr>
              <a:t>mazancov</a:t>
            </a:r>
            <a:r>
              <a:rPr lang="en-US" altLang="cs-CZ" sz="3000" dirty="0">
                <a:solidFill>
                  <a:schemeClr val="bg1"/>
                </a:solidFill>
              </a:rPr>
              <a:t>@fss.muni.cz</a:t>
            </a:r>
            <a:endParaRPr lang="cs-CZ" altLang="cs-CZ" sz="3000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sz="4000" b="1" dirty="0" err="1" smtClean="0">
                <a:solidFill>
                  <a:schemeClr val="bg1"/>
                </a:solidFill>
              </a:rPr>
              <a:t>infozdroje</a:t>
            </a:r>
            <a:r>
              <a:rPr lang="en-US" sz="4000" b="1" dirty="0">
                <a:solidFill>
                  <a:schemeClr val="bg1"/>
                </a:solidFill>
              </a:rPr>
              <a:t>@</a:t>
            </a:r>
            <a:r>
              <a:rPr lang="cs-CZ" sz="4000" b="1" dirty="0" smtClean="0">
                <a:solidFill>
                  <a:schemeClr val="bg1"/>
                </a:solidFill>
              </a:rPr>
              <a:t>fss.muni.cz</a:t>
            </a:r>
          </a:p>
          <a:p>
            <a:pPr marL="0" indent="0" algn="ctr">
              <a:spcBef>
                <a:spcPct val="0"/>
              </a:spcBef>
              <a:buNone/>
            </a:pPr>
            <a:endParaRPr 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US" altLang="cs-CZ" b="1" dirty="0"/>
          </a:p>
          <a:p>
            <a:pPr marL="0" indent="0">
              <a:buNone/>
            </a:pPr>
            <a:endParaRPr lang="en-US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min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2517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132138" y="6381750"/>
            <a:ext cx="748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http://www.sswm.info/content/mindmapping</a:t>
            </a:r>
          </a:p>
        </p:txBody>
      </p:sp>
    </p:spTree>
    <p:extLst>
      <p:ext uri="{BB962C8B-B14F-4D97-AF65-F5344CB8AC3E}">
        <p14:creationId xmlns:p14="http://schemas.microsoft.com/office/powerpoint/2010/main" val="18460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775"/>
            <a:ext cx="88392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787900" y="6015038"/>
            <a:ext cx="4203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http://thetravellingteachers.blogspot.cz/2014/08/newspaper-articles-some-new-and-old.html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067175" y="6858000"/>
            <a:ext cx="503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8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665"/>
            <a:ext cx="8424863" cy="6048524"/>
          </a:xfrm>
        </p:spPr>
        <p:txBody>
          <a:bodyPr/>
          <a:lstStyle/>
          <a:p>
            <a:pPr eaLnBrk="1" hangingPunct="1">
              <a:lnSpc>
                <a:spcPct val="200000"/>
              </a:lnSpc>
              <a:spcBef>
                <a:spcPct val="30000"/>
              </a:spcBef>
              <a:buFontTx/>
              <a:buNone/>
            </a:pPr>
            <a:r>
              <a:rPr lang="cs-CZ" altLang="cs-CZ" sz="2600" dirty="0" smtClean="0">
                <a:latin typeface="Calibri" panose="020F0502020204030204" pitchFamily="34" charset="0"/>
              </a:rPr>
              <a:t>3)</a:t>
            </a:r>
            <a:r>
              <a:rPr lang="cs-CZ" altLang="cs-CZ" sz="2600" dirty="0" smtClean="0"/>
              <a:t> </a:t>
            </a:r>
            <a:r>
              <a:rPr lang="cs-CZ" altLang="cs-CZ" sz="2600" dirty="0" smtClean="0">
                <a:latin typeface="Calibri" panose="020F0502020204030204" pitchFamily="34" charset="0"/>
              </a:rPr>
              <a:t>Vyjádřete téma ve formě</a:t>
            </a:r>
            <a:endParaRPr lang="cs-CZ" altLang="cs-CZ" sz="2600" i="1" dirty="0" smtClean="0">
              <a:latin typeface="Calibri" panose="020F0502020204030204" pitchFamily="34" charset="0"/>
            </a:endParaRPr>
          </a:p>
          <a:p>
            <a:pPr lvl="1"/>
            <a:r>
              <a:rPr lang="cs-CZ" altLang="cs-CZ" b="1" dirty="0" smtClean="0">
                <a:latin typeface="Calibri" panose="020F0502020204030204" pitchFamily="34" charset="0"/>
              </a:rPr>
              <a:t>klíčových slov (hesel)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dirty="0" smtClean="0">
                <a:latin typeface="Calibri" panose="020F0502020204030204" pitchFamily="34" charset="0"/>
              </a:rPr>
              <a:t>–  používejte zejména </a:t>
            </a:r>
            <a:r>
              <a:rPr lang="cs-CZ" altLang="cs-CZ" b="1" i="1" dirty="0" smtClean="0">
                <a:latin typeface="Calibri" panose="020F0502020204030204" pitchFamily="34" charset="0"/>
              </a:rPr>
              <a:t>podstatná jména</a:t>
            </a:r>
            <a:r>
              <a:rPr lang="cs-CZ" altLang="cs-CZ" i="1" dirty="0" smtClean="0">
                <a:latin typeface="Calibri" panose="020F0502020204030204" pitchFamily="34" charset="0"/>
              </a:rPr>
              <a:t> </a:t>
            </a:r>
          </a:p>
          <a:p>
            <a:pPr lvl="1">
              <a:buFontTx/>
              <a:buChar char="-"/>
            </a:pPr>
            <a:r>
              <a:rPr lang="cs-CZ" altLang="cs-CZ" dirty="0" smtClean="0">
                <a:latin typeface="Calibri" panose="020F0502020204030204" pitchFamily="34" charset="0"/>
              </a:rPr>
              <a:t>příd. jména, </a:t>
            </a:r>
            <a:r>
              <a:rPr lang="cs-CZ" altLang="cs-CZ" dirty="0" err="1" smtClean="0">
                <a:latin typeface="Calibri" panose="020F0502020204030204" pitchFamily="34" charset="0"/>
              </a:rPr>
              <a:t>zájména</a:t>
            </a:r>
            <a:r>
              <a:rPr lang="cs-CZ" altLang="cs-CZ" dirty="0" smtClean="0">
                <a:latin typeface="Calibri" panose="020F0502020204030204" pitchFamily="34" charset="0"/>
              </a:rPr>
              <a:t> a slovesa pouze pokud jsou opravdu nezbytné</a:t>
            </a:r>
          </a:p>
          <a:p>
            <a:pPr lvl="1">
              <a:buFontTx/>
              <a:buChar char="-"/>
            </a:pPr>
            <a:r>
              <a:rPr lang="cs-CZ" altLang="cs-CZ" dirty="0" smtClean="0">
                <a:latin typeface="Calibri" panose="020F0502020204030204" pitchFamily="34" charset="0"/>
              </a:rPr>
              <a:t>vyhýbejte se tzv. stop </a:t>
            </a:r>
            <a:r>
              <a:rPr lang="cs-CZ" altLang="cs-CZ" dirty="0" err="1" smtClean="0">
                <a:latin typeface="Calibri" panose="020F0502020204030204" pitchFamily="34" charset="0"/>
              </a:rPr>
              <a:t>words</a:t>
            </a:r>
            <a:r>
              <a:rPr lang="cs-CZ" altLang="cs-CZ" dirty="0" smtClean="0">
                <a:latin typeface="Calibri" panose="020F0502020204030204" pitchFamily="34" charset="0"/>
              </a:rPr>
              <a:t> (předložky, spojky, členy v cizích jazycích)</a:t>
            </a:r>
            <a:endParaRPr lang="cs-CZ" altLang="cs-CZ" b="1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b="1" i="1" dirty="0" smtClean="0">
                <a:latin typeface="Calibri" panose="020F0502020204030204" pitchFamily="34" charset="0"/>
              </a:rPr>
              <a:t>př. marketingová komunikace; sociální sítě; propagace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 smtClean="0">
              <a:latin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i="1" dirty="0" smtClean="0">
                <a:latin typeface="Calibri" panose="020F0502020204030204" pitchFamily="34" charset="0"/>
              </a:rPr>
              <a:t>Pozn. v katalozích knihoven můžete nalézt i tzv. </a:t>
            </a:r>
            <a:r>
              <a:rPr lang="cs-CZ" altLang="cs-CZ" b="1" i="1" dirty="0" smtClean="0">
                <a:latin typeface="Calibri" panose="020F0502020204030204" pitchFamily="34" charset="0"/>
              </a:rPr>
              <a:t>předmětová hesla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b="1" i="1" dirty="0" smtClean="0">
                <a:latin typeface="Calibri" panose="020F0502020204030204" pitchFamily="34" charset="0"/>
              </a:rPr>
              <a:t>př. novináři – Česko – 20.–21. st.</a:t>
            </a:r>
            <a:endParaRPr lang="cs-CZ" altLang="cs-CZ" dirty="0" smtClean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000" i="1" dirty="0" smtClean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i="1" dirty="0" smtClean="0"/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cs-CZ" altLang="cs-CZ" sz="1600" dirty="0" smtClean="0"/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600" dirty="0" smtClean="0"/>
          </a:p>
        </p:txBody>
      </p:sp>
      <p:pic>
        <p:nvPicPr>
          <p:cNvPr id="15363" name="Obrázek 10" descr="žárov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2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0625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702</TotalTime>
  <Words>1653</Words>
  <Application>Microsoft Office PowerPoint</Application>
  <PresentationFormat>Předvádění na obrazovce (4:3)</PresentationFormat>
  <Paragraphs>443</Paragraphs>
  <Slides>52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52</vt:i4>
      </vt:variant>
    </vt:vector>
  </HeadingPairs>
  <TitlesOfParts>
    <vt:vector size="61" baseType="lpstr">
      <vt:lpstr>Arial</vt:lpstr>
      <vt:lpstr>Calibri</vt:lpstr>
      <vt:lpstr>Tahoma</vt:lpstr>
      <vt:lpstr>Times New Roman</vt:lpstr>
      <vt:lpstr>Verdana</vt:lpstr>
      <vt:lpstr>Wingdings</vt:lpstr>
      <vt:lpstr>Motiv5</vt:lpstr>
      <vt:lpstr>template</vt:lpstr>
      <vt:lpstr>Výchozí návrh</vt:lpstr>
      <vt:lpstr>Práce s informačními zdroji pro mgr. studenty ZUR ZUR443</vt:lpstr>
      <vt:lpstr>Prezentace aplikace PowerPoint</vt:lpstr>
      <vt:lpstr>Prezentace aplikace PowerPoint</vt:lpstr>
      <vt:lpstr>Prezentace aplikace PowerPoint</vt:lpstr>
      <vt:lpstr>1. Téma</vt:lpstr>
      <vt:lpstr>Prezentace aplikace PowerPoint</vt:lpstr>
      <vt:lpstr>Prezentace aplikace PowerPoint</vt:lpstr>
      <vt:lpstr>Prezentace aplikace PowerPoint</vt:lpstr>
      <vt:lpstr>Prezentace aplikace PowerPoint</vt:lpstr>
      <vt:lpstr>2. Další specifikace </vt:lpstr>
      <vt:lpstr>Prezentace aplikace PowerPoint</vt:lpstr>
      <vt:lpstr> 3. Výběr zdrojů </vt:lpstr>
      <vt:lpstr>Prezentace aplikace PowerPoint</vt:lpstr>
      <vt:lpstr>Prezentace aplikace PowerPoint</vt:lpstr>
      <vt:lpstr>Prezentace aplikace PowerPoint</vt:lpstr>
      <vt:lpstr>Prezentace aplikace PowerPoint</vt:lpstr>
      <vt:lpstr>4. Průzkumová strategie</vt:lpstr>
      <vt:lpstr>Druhy průzkumových strategií</vt:lpstr>
      <vt:lpstr>Prezentace aplikace PowerPoint</vt:lpstr>
      <vt:lpstr>Operátor AND</vt:lpstr>
      <vt:lpstr>Operátor OR</vt:lpstr>
      <vt:lpstr>Operátor NOT</vt:lpstr>
      <vt:lpstr>Proximitní operátory (operátory blízkosti)</vt:lpstr>
      <vt:lpstr>Krácení termínů (truncation)</vt:lpstr>
      <vt:lpstr>Zástupné znaky/maskování (wild cards)</vt:lpstr>
      <vt:lpstr>Vyhledávání prostřednictvím fráze</vt:lpstr>
      <vt:lpstr>Prezentace aplikace PowerPoint</vt:lpstr>
      <vt:lpstr>5. Vyhledávací postup</vt:lpstr>
      <vt:lpstr>Prezentace aplikace PowerPoint</vt:lpstr>
      <vt:lpstr>Prezentace aplikace PowerPoint</vt:lpstr>
      <vt:lpstr>Prezentace aplikace PowerPoint</vt:lpstr>
      <vt:lpstr>Prezentace aplikace PowerPoint</vt:lpstr>
      <vt:lpstr>6. Technika vyhledávání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Licencované zdroje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Export záznamů z databáze Sage do citačního software EndNote Web </vt:lpstr>
      <vt:lpstr>Export záznamů z databáze Sage do citačního software EndNote Web II. </vt:lpstr>
      <vt:lpstr>Literatura</vt:lpstr>
      <vt:lpstr>Obrázky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39</cp:revision>
  <cp:lastPrinted>2017-08-10T13:22:38Z</cp:lastPrinted>
  <dcterms:created xsi:type="dcterms:W3CDTF">2017-08-02T08:11:17Z</dcterms:created>
  <dcterms:modified xsi:type="dcterms:W3CDTF">2017-10-25T11:37:17Z</dcterms:modified>
</cp:coreProperties>
</file>