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6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4" r:id="rId1"/>
  </p:sldMasterIdLst>
  <p:notesMasterIdLst>
    <p:notesMasterId r:id="rId57"/>
  </p:notesMasterIdLst>
  <p:sldIdLst>
    <p:sldId id="256" r:id="rId2"/>
    <p:sldId id="295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9" r:id="rId15"/>
    <p:sldId id="308" r:id="rId16"/>
    <p:sldId id="310" r:id="rId17"/>
    <p:sldId id="327" r:id="rId18"/>
    <p:sldId id="312" r:id="rId19"/>
    <p:sldId id="311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9" r:id="rId32"/>
    <p:sldId id="330" r:id="rId33"/>
    <p:sldId id="324" r:id="rId34"/>
    <p:sldId id="325" r:id="rId35"/>
    <p:sldId id="326" r:id="rId36"/>
    <p:sldId id="331" r:id="rId37"/>
    <p:sldId id="335" r:id="rId38"/>
    <p:sldId id="336" r:id="rId39"/>
    <p:sldId id="337" r:id="rId40"/>
    <p:sldId id="338" r:id="rId41"/>
    <p:sldId id="339" r:id="rId42"/>
    <p:sldId id="273" r:id="rId43"/>
    <p:sldId id="340" r:id="rId44"/>
    <p:sldId id="333" r:id="rId45"/>
    <p:sldId id="280" r:id="rId46"/>
    <p:sldId id="284" r:id="rId47"/>
    <p:sldId id="265" r:id="rId48"/>
    <p:sldId id="285" r:id="rId49"/>
    <p:sldId id="289" r:id="rId50"/>
    <p:sldId id="290" r:id="rId51"/>
    <p:sldId id="291" r:id="rId52"/>
    <p:sldId id="334" r:id="rId53"/>
    <p:sldId id="288" r:id="rId54"/>
    <p:sldId id="286" r:id="rId55"/>
    <p:sldId id="294" r:id="rId56"/>
  </p:sldIdLst>
  <p:sldSz cx="12192000" cy="6858000"/>
  <p:notesSz cx="6858000" cy="9144000"/>
  <p:custDataLst>
    <p:tags r:id="rId5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EC98093-A4E3-402A-B90D-84BDA7E568BC}">
          <p14:sldIdLst>
            <p14:sldId id="256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08"/>
            <p14:sldId id="310"/>
            <p14:sldId id="327"/>
            <p14:sldId id="312"/>
            <p14:sldId id="311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9"/>
            <p14:sldId id="330"/>
            <p14:sldId id="324"/>
            <p14:sldId id="325"/>
            <p14:sldId id="326"/>
            <p14:sldId id="331"/>
            <p14:sldId id="335"/>
            <p14:sldId id="336"/>
            <p14:sldId id="337"/>
            <p14:sldId id="338"/>
            <p14:sldId id="339"/>
            <p14:sldId id="273"/>
            <p14:sldId id="340"/>
            <p14:sldId id="333"/>
            <p14:sldId id="280"/>
            <p14:sldId id="284"/>
            <p14:sldId id="265"/>
            <p14:sldId id="285"/>
            <p14:sldId id="289"/>
            <p14:sldId id="290"/>
            <p14:sldId id="291"/>
            <p14:sldId id="334"/>
            <p14:sldId id="288"/>
            <p14:sldId id="286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9FFEA-E05F-4C49-BFD7-549544580D67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B14F7754-9A59-4C46-BF57-AB9D93C17FFD}">
      <dgm:prSet phldrT="[Text]"/>
      <dgm:spPr/>
      <dgm:t>
        <a:bodyPr/>
        <a:lstStyle/>
        <a:p>
          <a:r>
            <a:rPr lang="cs-CZ" dirty="0"/>
            <a:t>generátory citací</a:t>
          </a:r>
        </a:p>
      </dgm:t>
    </dgm:pt>
    <dgm:pt modelId="{17FCF254-1946-4323-AF28-267A68D5808D}" type="parTrans" cxnId="{E489B922-5054-4AEB-830C-CEF17FA35BE8}">
      <dgm:prSet/>
      <dgm:spPr/>
      <dgm:t>
        <a:bodyPr/>
        <a:lstStyle/>
        <a:p>
          <a:endParaRPr lang="cs-CZ"/>
        </a:p>
      </dgm:t>
    </dgm:pt>
    <dgm:pt modelId="{31A2FFE7-CCE1-43BC-A71F-8D7F46D97628}" type="sibTrans" cxnId="{E489B922-5054-4AEB-830C-CEF17FA35BE8}">
      <dgm:prSet/>
      <dgm:spPr/>
      <dgm:t>
        <a:bodyPr/>
        <a:lstStyle/>
        <a:p>
          <a:endParaRPr lang="cs-CZ"/>
        </a:p>
      </dgm:t>
    </dgm:pt>
    <dgm:pt modelId="{57FC104E-0563-448B-ABF3-BCF212CAE6BA}">
      <dgm:prSet phldrT="[Text]"/>
      <dgm:spPr/>
      <dgm:t>
        <a:bodyPr/>
        <a:lstStyle/>
        <a:p>
          <a:r>
            <a:rPr lang="cs-CZ" dirty="0"/>
            <a:t>citační manažery</a:t>
          </a:r>
        </a:p>
      </dgm:t>
    </dgm:pt>
    <dgm:pt modelId="{92CCE9A8-950B-4E95-BEBC-4A0057D82281}" type="parTrans" cxnId="{DD707FB2-52F3-4223-9145-45DEDEF4860A}">
      <dgm:prSet/>
      <dgm:spPr/>
      <dgm:t>
        <a:bodyPr/>
        <a:lstStyle/>
        <a:p>
          <a:endParaRPr lang="cs-CZ"/>
        </a:p>
      </dgm:t>
    </dgm:pt>
    <dgm:pt modelId="{EE14C8C9-C02D-4FE4-935C-43AB2F7AC877}" type="sibTrans" cxnId="{DD707FB2-52F3-4223-9145-45DEDEF4860A}">
      <dgm:prSet/>
      <dgm:spPr/>
      <dgm:t>
        <a:bodyPr/>
        <a:lstStyle/>
        <a:p>
          <a:endParaRPr lang="cs-CZ"/>
        </a:p>
      </dgm:t>
    </dgm:pt>
    <dgm:pt modelId="{18D9BE98-A082-467C-B4BC-D1CCBD08259C}">
      <dgm:prSet phldrT="[Text]"/>
      <dgm:spPr/>
      <dgm:t>
        <a:bodyPr/>
        <a:lstStyle/>
        <a:p>
          <a:r>
            <a:rPr lang="cs-CZ" dirty="0"/>
            <a:t>další nástroje</a:t>
          </a:r>
        </a:p>
      </dgm:t>
    </dgm:pt>
    <dgm:pt modelId="{A619DCBD-6463-4CA9-A980-18A847A647C6}" type="parTrans" cxnId="{3A99948D-5D25-468F-BB61-60DC76836998}">
      <dgm:prSet/>
      <dgm:spPr/>
      <dgm:t>
        <a:bodyPr/>
        <a:lstStyle/>
        <a:p>
          <a:endParaRPr lang="cs-CZ"/>
        </a:p>
      </dgm:t>
    </dgm:pt>
    <dgm:pt modelId="{445D714C-B0DB-4897-8A13-BBDA033922FC}" type="sibTrans" cxnId="{3A99948D-5D25-468F-BB61-60DC76836998}">
      <dgm:prSet/>
      <dgm:spPr/>
      <dgm:t>
        <a:bodyPr/>
        <a:lstStyle/>
        <a:p>
          <a:endParaRPr lang="cs-CZ"/>
        </a:p>
      </dgm:t>
    </dgm:pt>
    <dgm:pt modelId="{B4CDF111-82BB-47AA-9D8D-67FB37505CBF}" type="pres">
      <dgm:prSet presAssocID="{B9B9FFEA-E05F-4C49-BFD7-549544580D67}" presName="compositeShape" presStyleCnt="0">
        <dgm:presLayoutVars>
          <dgm:dir/>
          <dgm:resizeHandles/>
        </dgm:presLayoutVars>
      </dgm:prSet>
      <dgm:spPr/>
    </dgm:pt>
    <dgm:pt modelId="{4CC954FE-CCBA-4447-AA26-BBC30BE852ED}" type="pres">
      <dgm:prSet presAssocID="{B9B9FFEA-E05F-4C49-BFD7-549544580D67}" presName="pyramid" presStyleLbl="node1" presStyleIdx="0" presStyleCnt="1"/>
      <dgm:spPr/>
    </dgm:pt>
    <dgm:pt modelId="{99119986-B707-41E9-9D0F-286915D7A2C1}" type="pres">
      <dgm:prSet presAssocID="{B9B9FFEA-E05F-4C49-BFD7-549544580D67}" presName="theList" presStyleCnt="0"/>
      <dgm:spPr/>
    </dgm:pt>
    <dgm:pt modelId="{5E7E2B5E-9164-4CD0-825F-A480EDEA44FD}" type="pres">
      <dgm:prSet presAssocID="{B14F7754-9A59-4C46-BF57-AB9D93C17FFD}" presName="aNode" presStyleLbl="fgAcc1" presStyleIdx="0" presStyleCnt="3" custScaleX="159878" custLinFactY="14369" custLinFactNeighborX="28148" custLinFactNeighborY="100000">
        <dgm:presLayoutVars>
          <dgm:bulletEnabled val="1"/>
        </dgm:presLayoutVars>
      </dgm:prSet>
      <dgm:spPr/>
    </dgm:pt>
    <dgm:pt modelId="{D834A03E-326C-4AB8-9AC8-5E7DBDCBB16F}" type="pres">
      <dgm:prSet presAssocID="{B14F7754-9A59-4C46-BF57-AB9D93C17FFD}" presName="aSpace" presStyleCnt="0"/>
      <dgm:spPr/>
    </dgm:pt>
    <dgm:pt modelId="{B061B36C-2AB6-4B3E-B4D0-A424A37CB82C}" type="pres">
      <dgm:prSet presAssocID="{57FC104E-0563-448B-ABF3-BCF212CAE6BA}" presName="aNode" presStyleLbl="fgAcc1" presStyleIdx="1" presStyleCnt="3" custScaleX="159878" custLinFactY="14369" custLinFactNeighborX="28148" custLinFactNeighborY="100000">
        <dgm:presLayoutVars>
          <dgm:bulletEnabled val="1"/>
        </dgm:presLayoutVars>
      </dgm:prSet>
      <dgm:spPr/>
    </dgm:pt>
    <dgm:pt modelId="{8DAC694F-6B92-47E0-B956-AE1C21BC9F02}" type="pres">
      <dgm:prSet presAssocID="{57FC104E-0563-448B-ABF3-BCF212CAE6BA}" presName="aSpace" presStyleCnt="0"/>
      <dgm:spPr/>
    </dgm:pt>
    <dgm:pt modelId="{58C8F483-BAED-433B-BD81-05A3A3D5BAEF}" type="pres">
      <dgm:prSet presAssocID="{18D9BE98-A082-467C-B4BC-D1CCBD08259C}" presName="aNode" presStyleLbl="fgAcc1" presStyleIdx="2" presStyleCnt="3" custScaleX="159878" custLinFactY="14369" custLinFactNeighborX="28148" custLinFactNeighborY="100000">
        <dgm:presLayoutVars>
          <dgm:bulletEnabled val="1"/>
        </dgm:presLayoutVars>
      </dgm:prSet>
      <dgm:spPr/>
    </dgm:pt>
    <dgm:pt modelId="{9505B4CC-F5E5-4F77-8FFC-2E43A61F3741}" type="pres">
      <dgm:prSet presAssocID="{18D9BE98-A082-467C-B4BC-D1CCBD08259C}" presName="aSpace" presStyleCnt="0"/>
      <dgm:spPr/>
    </dgm:pt>
  </dgm:ptLst>
  <dgm:cxnLst>
    <dgm:cxn modelId="{E489B922-5054-4AEB-830C-CEF17FA35BE8}" srcId="{B9B9FFEA-E05F-4C49-BFD7-549544580D67}" destId="{B14F7754-9A59-4C46-BF57-AB9D93C17FFD}" srcOrd="0" destOrd="0" parTransId="{17FCF254-1946-4323-AF28-267A68D5808D}" sibTransId="{31A2FFE7-CCE1-43BC-A71F-8D7F46D97628}"/>
    <dgm:cxn modelId="{BF581C6F-95E8-4F03-B08F-A004AA75F591}" type="presOf" srcId="{B14F7754-9A59-4C46-BF57-AB9D93C17FFD}" destId="{5E7E2B5E-9164-4CD0-825F-A480EDEA44FD}" srcOrd="0" destOrd="0" presId="urn:microsoft.com/office/officeart/2005/8/layout/pyramid2"/>
    <dgm:cxn modelId="{3A99948D-5D25-468F-BB61-60DC76836998}" srcId="{B9B9FFEA-E05F-4C49-BFD7-549544580D67}" destId="{18D9BE98-A082-467C-B4BC-D1CCBD08259C}" srcOrd="2" destOrd="0" parTransId="{A619DCBD-6463-4CA9-A980-18A847A647C6}" sibTransId="{445D714C-B0DB-4897-8A13-BBDA033922FC}"/>
    <dgm:cxn modelId="{E7C97493-BE75-484A-AE18-05422477D730}" type="presOf" srcId="{B9B9FFEA-E05F-4C49-BFD7-549544580D67}" destId="{B4CDF111-82BB-47AA-9D8D-67FB37505CBF}" srcOrd="0" destOrd="0" presId="urn:microsoft.com/office/officeart/2005/8/layout/pyramid2"/>
    <dgm:cxn modelId="{267CEBA0-5A03-4EBA-8BED-F51BD6225BDD}" type="presOf" srcId="{57FC104E-0563-448B-ABF3-BCF212CAE6BA}" destId="{B061B36C-2AB6-4B3E-B4D0-A424A37CB82C}" srcOrd="0" destOrd="0" presId="urn:microsoft.com/office/officeart/2005/8/layout/pyramid2"/>
    <dgm:cxn modelId="{3B90A2A9-CF84-4B70-A9AA-E48A289D1F45}" type="presOf" srcId="{18D9BE98-A082-467C-B4BC-D1CCBD08259C}" destId="{58C8F483-BAED-433B-BD81-05A3A3D5BAEF}" srcOrd="0" destOrd="0" presId="urn:microsoft.com/office/officeart/2005/8/layout/pyramid2"/>
    <dgm:cxn modelId="{DD707FB2-52F3-4223-9145-45DEDEF4860A}" srcId="{B9B9FFEA-E05F-4C49-BFD7-549544580D67}" destId="{57FC104E-0563-448B-ABF3-BCF212CAE6BA}" srcOrd="1" destOrd="0" parTransId="{92CCE9A8-950B-4E95-BEBC-4A0057D82281}" sibTransId="{EE14C8C9-C02D-4FE4-935C-43AB2F7AC877}"/>
    <dgm:cxn modelId="{B0B641DE-F578-4BDA-AD87-E1C8FD66FEAF}" type="presParOf" srcId="{B4CDF111-82BB-47AA-9D8D-67FB37505CBF}" destId="{4CC954FE-CCBA-4447-AA26-BBC30BE852ED}" srcOrd="0" destOrd="0" presId="urn:microsoft.com/office/officeart/2005/8/layout/pyramid2"/>
    <dgm:cxn modelId="{C66582AC-D1A8-442C-A0BA-66EC7E7B23CC}" type="presParOf" srcId="{B4CDF111-82BB-47AA-9D8D-67FB37505CBF}" destId="{99119986-B707-41E9-9D0F-286915D7A2C1}" srcOrd="1" destOrd="0" presId="urn:microsoft.com/office/officeart/2005/8/layout/pyramid2"/>
    <dgm:cxn modelId="{F2D483F8-EC0D-414B-88AA-B5002421406B}" type="presParOf" srcId="{99119986-B707-41E9-9D0F-286915D7A2C1}" destId="{5E7E2B5E-9164-4CD0-825F-A480EDEA44FD}" srcOrd="0" destOrd="0" presId="urn:microsoft.com/office/officeart/2005/8/layout/pyramid2"/>
    <dgm:cxn modelId="{4DB48EB6-27AD-4DFD-A08B-0BFAB7FDA30D}" type="presParOf" srcId="{99119986-B707-41E9-9D0F-286915D7A2C1}" destId="{D834A03E-326C-4AB8-9AC8-5E7DBDCBB16F}" srcOrd="1" destOrd="0" presId="urn:microsoft.com/office/officeart/2005/8/layout/pyramid2"/>
    <dgm:cxn modelId="{511878E3-9555-44EE-81B2-582C4BDE789F}" type="presParOf" srcId="{99119986-B707-41E9-9D0F-286915D7A2C1}" destId="{B061B36C-2AB6-4B3E-B4D0-A424A37CB82C}" srcOrd="2" destOrd="0" presId="urn:microsoft.com/office/officeart/2005/8/layout/pyramid2"/>
    <dgm:cxn modelId="{6092A824-5F97-44CA-80B8-507A60173F7D}" type="presParOf" srcId="{99119986-B707-41E9-9D0F-286915D7A2C1}" destId="{8DAC694F-6B92-47E0-B956-AE1C21BC9F02}" srcOrd="3" destOrd="0" presId="urn:microsoft.com/office/officeart/2005/8/layout/pyramid2"/>
    <dgm:cxn modelId="{8E1C9B4E-4C41-4BF4-8462-47C5614CB5E4}" type="presParOf" srcId="{99119986-B707-41E9-9D0F-286915D7A2C1}" destId="{58C8F483-BAED-433B-BD81-05A3A3D5BAEF}" srcOrd="4" destOrd="0" presId="urn:microsoft.com/office/officeart/2005/8/layout/pyramid2"/>
    <dgm:cxn modelId="{A32761C4-1E5F-45F6-951A-7C93CA217469}" type="presParOf" srcId="{99119986-B707-41E9-9D0F-286915D7A2C1}" destId="{9505B4CC-F5E5-4F77-8FFC-2E43A61F374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/>
            <a:t>Citační manažer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/>
            <a:t>Získávání citací</a:t>
          </a:r>
        </a:p>
        <a:p>
          <a:r>
            <a:rPr lang="cs-CZ" sz="1400" b="1" dirty="0"/>
            <a:t>ručně, DB, katalogy,…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Správa citací</a:t>
          </a:r>
        </a:p>
        <a:p>
          <a:r>
            <a:rPr lang="cs-CZ" sz="1400" b="1" dirty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Export citací</a:t>
          </a:r>
        </a:p>
        <a:p>
          <a:r>
            <a:rPr lang="cs-CZ" sz="1400" b="1" dirty="0"/>
            <a:t>podpora citačních stylů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</dgm:pt>
    <dgm:pt modelId="{2943B8DD-A306-405F-9C7E-20FE17401623}" type="pres">
      <dgm:prSet presAssocID="{B70C7C94-3A3A-4333-B389-3B5FF190AD2E}" presName="connTx" presStyleLbl="parChTrans1D2" presStyleIdx="0" presStyleCnt="3"/>
      <dgm:spPr/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</dgm:pt>
    <dgm:pt modelId="{5684999E-63D8-4329-A764-67FB8FEA91BB}" type="pres">
      <dgm:prSet presAssocID="{EFD7459F-8354-4104-9E8D-5E911CEE554E}" presName="connTx" presStyleLbl="parChTrans1D2" presStyleIdx="1" presStyleCnt="3"/>
      <dgm:spPr/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</dgm:pt>
    <dgm:pt modelId="{1F65FF0B-BC93-42C4-B937-89FED927F81E}" type="pres">
      <dgm:prSet presAssocID="{6ACC875E-B893-4E29-AB7B-CD1CD1624A10}" presName="connTx" presStyleLbl="parChTrans1D2" presStyleIdx="2" presStyleCnt="3"/>
      <dgm:spPr/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11D19E10-7AE4-4CEA-84EE-9507A3D95FA9}" type="presOf" srcId="{B70C7C94-3A3A-4333-B389-3B5FF190AD2E}" destId="{678A445D-0550-41C1-96E4-CDC278F9830F}" srcOrd="0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F5BDD737-453D-449F-A438-B98AD4FF8593}" type="presOf" srcId="{709B5A12-EAAC-4328-8550-D30DD1F18BA1}" destId="{9EE5FB58-57ED-43A8-9646-57F821681575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BD20C63F-684A-4219-AFE9-1A4DCB8DB2B0}" type="presOf" srcId="{B70C7C94-3A3A-4333-B389-3B5FF190AD2E}" destId="{2943B8DD-A306-405F-9C7E-20FE17401623}" srcOrd="1" destOrd="0" presId="urn:microsoft.com/office/officeart/2008/layout/HorizontalMultiLevelHierarchy"/>
    <dgm:cxn modelId="{4B77A863-EB8D-460B-9C02-9EA4B1889B3C}" type="presOf" srcId="{EFD7459F-8354-4104-9E8D-5E911CEE554E}" destId="{4502D279-C79E-4FB0-B930-33BD84E67EB9}" srcOrd="0" destOrd="0" presId="urn:microsoft.com/office/officeart/2008/layout/HorizontalMultiLevelHierarchy"/>
    <dgm:cxn modelId="{6A980351-3248-4EDB-A279-5DB736114917}" type="presOf" srcId="{6ACC875E-B893-4E29-AB7B-CD1CD1624A10}" destId="{1F65FF0B-BC93-42C4-B937-89FED927F81E}" srcOrd="1" destOrd="0" presId="urn:microsoft.com/office/officeart/2008/layout/HorizontalMultiLevelHierarchy"/>
    <dgm:cxn modelId="{31A93979-767B-4404-BA5A-1BC2DFC0D3E1}" type="presOf" srcId="{C30D2136-9187-4CBC-BF2F-B1E4F117C3D9}" destId="{3D912715-FD00-419B-A26A-C4BAC50271EF}" srcOrd="0" destOrd="0" presId="urn:microsoft.com/office/officeart/2008/layout/HorizontalMultiLevelHierarchy"/>
    <dgm:cxn modelId="{2D951B81-3A43-4BEA-91AD-B272B1EBDB08}" type="presOf" srcId="{BDE7816F-FD74-4573-A681-AB6385511B7A}" destId="{4985085E-996A-4788-8A49-0F46A701DBD6}" srcOrd="0" destOrd="0" presId="urn:microsoft.com/office/officeart/2008/layout/HorizontalMultiLevelHierarchy"/>
    <dgm:cxn modelId="{15FF6790-D9C2-46F0-AF83-5EE8AAF253DF}" type="presOf" srcId="{9815E430-2C87-4111-957C-635AEA971D56}" destId="{63CB8899-4B9B-48D5-99A8-18AC0E375785}" srcOrd="0" destOrd="0" presId="urn:microsoft.com/office/officeart/2008/layout/HorizontalMultiLevelHierarchy"/>
    <dgm:cxn modelId="{8276809A-FACD-46A6-A151-577379659683}" type="presOf" srcId="{6ACC875E-B893-4E29-AB7B-CD1CD1624A10}" destId="{1C962A1A-E2A4-48B7-A878-F7DC894B222C}" srcOrd="0" destOrd="0" presId="urn:microsoft.com/office/officeart/2008/layout/HorizontalMultiLevelHierarchy"/>
    <dgm:cxn modelId="{58C9F49A-B838-42FA-86EB-FF978A1CC785}" type="presOf" srcId="{757982D8-3EBB-4D8E-AC95-3337AFFE0FA4}" destId="{2FD2D3CF-A2D6-4E59-A8F9-695B92F8B052}" srcOrd="0" destOrd="0" presId="urn:microsoft.com/office/officeart/2008/layout/HorizontalMultiLevelHierarchy"/>
    <dgm:cxn modelId="{C99B79C9-2FAD-434F-82E7-7B3C7D48B5A9}" type="presOf" srcId="{EFD7459F-8354-4104-9E8D-5E911CEE554E}" destId="{5684999E-63D8-4329-A764-67FB8FEA91BB}" srcOrd="1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C9B30BEF-F02B-4980-B1AD-3F6629FD286B}" type="presParOf" srcId="{4985085E-996A-4788-8A49-0F46A701DBD6}" destId="{052272F7-B682-4578-A382-76B6F5A51784}" srcOrd="0" destOrd="0" presId="urn:microsoft.com/office/officeart/2008/layout/HorizontalMultiLevelHierarchy"/>
    <dgm:cxn modelId="{B2B04FC9-641F-4F78-B43D-D368E16304B1}" type="presParOf" srcId="{052272F7-B682-4578-A382-76B6F5A51784}" destId="{9EE5FB58-57ED-43A8-9646-57F821681575}" srcOrd="0" destOrd="0" presId="urn:microsoft.com/office/officeart/2008/layout/HorizontalMultiLevelHierarchy"/>
    <dgm:cxn modelId="{5B1CF576-531C-4E97-ADEA-FF0D4EE0936B}" type="presParOf" srcId="{052272F7-B682-4578-A382-76B6F5A51784}" destId="{C57BFE1D-8CF2-4E8B-950C-25C8788570BD}" srcOrd="1" destOrd="0" presId="urn:microsoft.com/office/officeart/2008/layout/HorizontalMultiLevelHierarchy"/>
    <dgm:cxn modelId="{3FC4C913-24DD-49F7-A405-3F207865C0FA}" type="presParOf" srcId="{C57BFE1D-8CF2-4E8B-950C-25C8788570BD}" destId="{678A445D-0550-41C1-96E4-CDC278F9830F}" srcOrd="0" destOrd="0" presId="urn:microsoft.com/office/officeart/2008/layout/HorizontalMultiLevelHierarchy"/>
    <dgm:cxn modelId="{2C247C4B-99CE-49EA-94AE-2D75BE20C2A5}" type="presParOf" srcId="{678A445D-0550-41C1-96E4-CDC278F9830F}" destId="{2943B8DD-A306-405F-9C7E-20FE17401623}" srcOrd="0" destOrd="0" presId="urn:microsoft.com/office/officeart/2008/layout/HorizontalMultiLevelHierarchy"/>
    <dgm:cxn modelId="{0B8B1C96-EC6B-47D3-85F1-7E8651627E3F}" type="presParOf" srcId="{C57BFE1D-8CF2-4E8B-950C-25C8788570BD}" destId="{DED4E4A3-864A-4194-BE67-10FBFAEF5AE6}" srcOrd="1" destOrd="0" presId="urn:microsoft.com/office/officeart/2008/layout/HorizontalMultiLevelHierarchy"/>
    <dgm:cxn modelId="{651990B6-1B6B-409D-9008-9D59FEEC8374}" type="presParOf" srcId="{DED4E4A3-864A-4194-BE67-10FBFAEF5AE6}" destId="{2FD2D3CF-A2D6-4E59-A8F9-695B92F8B052}" srcOrd="0" destOrd="0" presId="urn:microsoft.com/office/officeart/2008/layout/HorizontalMultiLevelHierarchy"/>
    <dgm:cxn modelId="{031844FC-D596-40C8-93F4-7A4FACAD41D3}" type="presParOf" srcId="{DED4E4A3-864A-4194-BE67-10FBFAEF5AE6}" destId="{5C642D5A-3C55-4957-A6AA-0B40CA588F34}" srcOrd="1" destOrd="0" presId="urn:microsoft.com/office/officeart/2008/layout/HorizontalMultiLevelHierarchy"/>
    <dgm:cxn modelId="{AEB53B72-9244-48A9-87DF-A2B646B3A3B7}" type="presParOf" srcId="{C57BFE1D-8CF2-4E8B-950C-25C8788570BD}" destId="{4502D279-C79E-4FB0-B930-33BD84E67EB9}" srcOrd="2" destOrd="0" presId="urn:microsoft.com/office/officeart/2008/layout/HorizontalMultiLevelHierarchy"/>
    <dgm:cxn modelId="{6B4954E3-EC80-42E8-8F8D-67EC24D2837B}" type="presParOf" srcId="{4502D279-C79E-4FB0-B930-33BD84E67EB9}" destId="{5684999E-63D8-4329-A764-67FB8FEA91BB}" srcOrd="0" destOrd="0" presId="urn:microsoft.com/office/officeart/2008/layout/HorizontalMultiLevelHierarchy"/>
    <dgm:cxn modelId="{6D1DB837-B5AA-409B-A58B-F7DAA32C40EF}" type="presParOf" srcId="{C57BFE1D-8CF2-4E8B-950C-25C8788570BD}" destId="{0BC45BC6-BECD-428D-A3B6-DE6EC3E0C8EA}" srcOrd="3" destOrd="0" presId="urn:microsoft.com/office/officeart/2008/layout/HorizontalMultiLevelHierarchy"/>
    <dgm:cxn modelId="{F38070F1-257B-4324-B0D2-39AD08D9C2D5}" type="presParOf" srcId="{0BC45BC6-BECD-428D-A3B6-DE6EC3E0C8EA}" destId="{3D912715-FD00-419B-A26A-C4BAC50271EF}" srcOrd="0" destOrd="0" presId="urn:microsoft.com/office/officeart/2008/layout/HorizontalMultiLevelHierarchy"/>
    <dgm:cxn modelId="{5F2E685C-2FEC-44DB-8FD8-04AC6E4303D6}" type="presParOf" srcId="{0BC45BC6-BECD-428D-A3B6-DE6EC3E0C8EA}" destId="{6E2F0CC8-1299-4760-97E9-2515652AFCA0}" srcOrd="1" destOrd="0" presId="urn:microsoft.com/office/officeart/2008/layout/HorizontalMultiLevelHierarchy"/>
    <dgm:cxn modelId="{EB3467A0-3794-4753-8F4E-F89B03E9B2A1}" type="presParOf" srcId="{C57BFE1D-8CF2-4E8B-950C-25C8788570BD}" destId="{1C962A1A-E2A4-48B7-A878-F7DC894B222C}" srcOrd="4" destOrd="0" presId="urn:microsoft.com/office/officeart/2008/layout/HorizontalMultiLevelHierarchy"/>
    <dgm:cxn modelId="{5213E1FE-47DA-4EE4-85FE-6F35FEA5A59F}" type="presParOf" srcId="{1C962A1A-E2A4-48B7-A878-F7DC894B222C}" destId="{1F65FF0B-BC93-42C4-B937-89FED927F81E}" srcOrd="0" destOrd="0" presId="urn:microsoft.com/office/officeart/2008/layout/HorizontalMultiLevelHierarchy"/>
    <dgm:cxn modelId="{131207B7-7802-4DEF-A715-103AB6676EC6}" type="presParOf" srcId="{C57BFE1D-8CF2-4E8B-950C-25C8788570BD}" destId="{99D3D754-2E5D-4687-BB97-8C478BF626F1}" srcOrd="5" destOrd="0" presId="urn:microsoft.com/office/officeart/2008/layout/HorizontalMultiLevelHierarchy"/>
    <dgm:cxn modelId="{A14BAA20-597A-40CE-86B3-DAB403196D94}" type="presParOf" srcId="{99D3D754-2E5D-4687-BB97-8C478BF626F1}" destId="{63CB8899-4B9B-48D5-99A8-18AC0E375785}" srcOrd="0" destOrd="0" presId="urn:microsoft.com/office/officeart/2008/layout/HorizontalMultiLevelHierarchy"/>
    <dgm:cxn modelId="{1567148C-B027-4063-826C-CB953058346D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rozšíření do prohlížečů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rozšíření do Wordu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API a další nástroje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9C3E5B-32A5-452C-9F7E-EF3BBF528548}" type="pres">
      <dgm:prSet presAssocID="{709B5A12-EAAC-4328-8550-D30DD1F18BA1}" presName="centerShape" presStyleLbl="node0" presStyleIdx="0" presStyleCnt="1"/>
      <dgm:spPr/>
    </dgm:pt>
    <dgm:pt modelId="{B912BC49-EAD6-4487-AF19-E4D43B984D0B}" type="pres">
      <dgm:prSet presAssocID="{B70C7C94-3A3A-4333-B389-3B5FF190AD2E}" presName="Name9" presStyleLbl="parChTrans1D2" presStyleIdx="0" presStyleCnt="2"/>
      <dgm:spPr/>
    </dgm:pt>
    <dgm:pt modelId="{C1663D92-13A5-4977-B1EA-81A4299EC160}" type="pres">
      <dgm:prSet presAssocID="{B70C7C94-3A3A-4333-B389-3B5FF190AD2E}" presName="connTx" presStyleLbl="parChTrans1D2" presStyleIdx="0" presStyleCnt="2"/>
      <dgm:spPr/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</dgm:pt>
    <dgm:pt modelId="{1BCB86E3-7294-4889-9946-3F938040DC1B}" type="pres">
      <dgm:prSet presAssocID="{6ACC875E-B893-4E29-AB7B-CD1CD1624A10}" presName="Name9" presStyleLbl="parChTrans1D2" presStyleIdx="1" presStyleCnt="2"/>
      <dgm:spPr/>
    </dgm:pt>
    <dgm:pt modelId="{A23D29BA-837A-49FE-B32A-36CEA87ECCF2}" type="pres">
      <dgm:prSet presAssocID="{6ACC875E-B893-4E29-AB7B-CD1CD1624A10}" presName="connTx" presStyleLbl="parChTrans1D2" presStyleIdx="1" presStyleCnt="2"/>
      <dgm:spPr/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</dgm:pt>
  </dgm:ptLst>
  <dgm:cxnLst>
    <dgm:cxn modelId="{0539EA00-53AC-4DB6-AE67-8C14366368ED}" type="presOf" srcId="{6ACC875E-B893-4E29-AB7B-CD1CD1624A10}" destId="{1BCB86E3-7294-4889-9946-3F938040DC1B}" srcOrd="0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25F6BA13-4D95-4C1E-B22A-933A030A0831}" type="presOf" srcId="{BDE7816F-FD74-4573-A681-AB6385511B7A}" destId="{B4864D67-6436-4E26-9B13-3ED2B0E3DC72}" srcOrd="0" destOrd="0" presId="urn:microsoft.com/office/officeart/2005/8/layout/radial1"/>
    <dgm:cxn modelId="{61D81023-83C9-4DF8-85F1-5FF9D0BF3120}" type="presOf" srcId="{B70C7C94-3A3A-4333-B389-3B5FF190AD2E}" destId="{B912BC49-EAD6-4487-AF19-E4D43B984D0B}" srcOrd="0" destOrd="0" presId="urn:microsoft.com/office/officeart/2005/8/layout/radial1"/>
    <dgm:cxn modelId="{06D5A535-3A8F-4B10-98D9-E8E49A7C7EFF}" type="presOf" srcId="{6ACC875E-B893-4E29-AB7B-CD1CD1624A10}" destId="{A23D29BA-837A-49FE-B32A-36CEA87ECCF2}" srcOrd="1" destOrd="0" presId="urn:microsoft.com/office/officeart/2005/8/layout/radial1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DF3C0A61-CE41-409C-87D4-0EEE4DFA8281}" type="presOf" srcId="{709B5A12-EAAC-4328-8550-D30DD1F18BA1}" destId="{F29C3E5B-32A5-452C-9F7E-EF3BBF528548}" srcOrd="0" destOrd="0" presId="urn:microsoft.com/office/officeart/2005/8/layout/radial1"/>
    <dgm:cxn modelId="{4A3A35A3-EE85-4C2D-B106-12FA33CD8F48}" type="presOf" srcId="{9815E430-2C87-4111-957C-635AEA971D56}" destId="{08C12ED4-1B83-45E9-83C0-3E03F7FFF2A8}" srcOrd="0" destOrd="0" presId="urn:microsoft.com/office/officeart/2005/8/layout/radial1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0DAC4CFA-F09A-46A3-B692-3BE22E539389}" type="presOf" srcId="{B70C7C94-3A3A-4333-B389-3B5FF190AD2E}" destId="{C1663D92-13A5-4977-B1EA-81A4299EC160}" srcOrd="1" destOrd="0" presId="urn:microsoft.com/office/officeart/2005/8/layout/radial1"/>
    <dgm:cxn modelId="{345104FE-F1A2-480A-AA6A-AFEFBBE53027}" type="presOf" srcId="{757982D8-3EBB-4D8E-AC95-3337AFFE0FA4}" destId="{30310FE2-0E70-4C81-82F3-92CB8A7E4260}" srcOrd="0" destOrd="0" presId="urn:microsoft.com/office/officeart/2005/8/layout/radial1"/>
    <dgm:cxn modelId="{EE3281F9-BF21-47E6-8FDC-DF84BCCFDBC0}" type="presParOf" srcId="{B4864D67-6436-4E26-9B13-3ED2B0E3DC72}" destId="{F29C3E5B-32A5-452C-9F7E-EF3BBF528548}" srcOrd="0" destOrd="0" presId="urn:microsoft.com/office/officeart/2005/8/layout/radial1"/>
    <dgm:cxn modelId="{B56635AD-3D0C-4865-B07D-54F64D030324}" type="presParOf" srcId="{B4864D67-6436-4E26-9B13-3ED2B0E3DC72}" destId="{B912BC49-EAD6-4487-AF19-E4D43B984D0B}" srcOrd="1" destOrd="0" presId="urn:microsoft.com/office/officeart/2005/8/layout/radial1"/>
    <dgm:cxn modelId="{DF1D8C90-FE8E-4BF4-AEE7-308ECD070267}" type="presParOf" srcId="{B912BC49-EAD6-4487-AF19-E4D43B984D0B}" destId="{C1663D92-13A5-4977-B1EA-81A4299EC160}" srcOrd="0" destOrd="0" presId="urn:microsoft.com/office/officeart/2005/8/layout/radial1"/>
    <dgm:cxn modelId="{25D93AFD-5B45-4D75-86FA-0F60C4AD38A1}" type="presParOf" srcId="{B4864D67-6436-4E26-9B13-3ED2B0E3DC72}" destId="{30310FE2-0E70-4C81-82F3-92CB8A7E4260}" srcOrd="2" destOrd="0" presId="urn:microsoft.com/office/officeart/2005/8/layout/radial1"/>
    <dgm:cxn modelId="{5DA1301D-4211-4247-97E5-9260434B21F0}" type="presParOf" srcId="{B4864D67-6436-4E26-9B13-3ED2B0E3DC72}" destId="{1BCB86E3-7294-4889-9946-3F938040DC1B}" srcOrd="3" destOrd="0" presId="urn:microsoft.com/office/officeart/2005/8/layout/radial1"/>
    <dgm:cxn modelId="{4F8F600A-C057-4A06-A04F-EB7946087A56}" type="presParOf" srcId="{1BCB86E3-7294-4889-9946-3F938040DC1B}" destId="{A23D29BA-837A-49FE-B32A-36CEA87ECCF2}" srcOrd="0" destOrd="0" presId="urn:microsoft.com/office/officeart/2005/8/layout/radial1"/>
    <dgm:cxn modelId="{B28BCFE5-62CB-4220-8FD3-2A7712DFC830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Citační manažer</a:t>
          </a:r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katalogy knihoven</a:t>
          </a:r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webové stránky</a:t>
          </a:r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knihkupectví</a:t>
          </a:r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discovery</a:t>
          </a:r>
          <a:r>
            <a:rPr lang="cs-CZ" dirty="0"/>
            <a:t> </a:t>
          </a:r>
          <a:r>
            <a:rPr lang="cs-CZ" dirty="0" err="1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další zdroje</a:t>
          </a:r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</dgm:pt>
    <dgm:pt modelId="{1A9D9277-1884-45D2-B7EF-954737693688}" type="pres">
      <dgm:prSet presAssocID="{C6C9F468-D24B-427A-95F9-69C849739990}" presName="Name56" presStyleLbl="parChTrans1D2" presStyleIdx="0" presStyleCnt="7"/>
      <dgm:spPr/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</dgm:pt>
    <dgm:pt modelId="{E207F3CA-3D65-422C-AB16-F975A611E24C}" type="pres">
      <dgm:prSet presAssocID="{BF2BF0BE-AFB7-498D-99F4-FE49586DEF2B}" presName="Name56" presStyleLbl="parChTrans1D2" presStyleIdx="1" presStyleCnt="7"/>
      <dgm:spPr/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</dgm:pt>
    <dgm:pt modelId="{08EFFBCB-137D-48DE-A321-C6FB4B1963C4}" type="pres">
      <dgm:prSet presAssocID="{EC057034-63F2-408C-A60C-438C319633DE}" presName="Name56" presStyleLbl="parChTrans1D2" presStyleIdx="2" presStyleCnt="7"/>
      <dgm:spPr/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</dgm:pt>
    <dgm:pt modelId="{F45765AB-D07B-4A7F-BAF0-015FCA73FF44}" type="pres">
      <dgm:prSet presAssocID="{28A7809D-AE1A-43FE-82D1-669153D09B55}" presName="Name56" presStyleLbl="parChTrans1D2" presStyleIdx="3" presStyleCnt="7"/>
      <dgm:spPr/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</dgm:pt>
    <dgm:pt modelId="{EBC9AA0F-D336-442C-A785-67FDA8103546}" type="pres">
      <dgm:prSet presAssocID="{06C2FA5C-48F5-440C-A498-C828137E5CDA}" presName="Name56" presStyleLbl="parChTrans1D2" presStyleIdx="4" presStyleCnt="7"/>
      <dgm:spPr/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</dgm:pt>
    <dgm:pt modelId="{882A1B68-DC93-43AD-AC01-E48D997993B3}" type="pres">
      <dgm:prSet presAssocID="{0164332B-FC42-42F7-80D1-03BF36387D12}" presName="Name56" presStyleLbl="parChTrans1D2" presStyleIdx="5" presStyleCnt="7"/>
      <dgm:spPr/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</dgm:pt>
    <dgm:pt modelId="{58FA4EE3-CF68-4D37-8469-5395175A1589}" type="pres">
      <dgm:prSet presAssocID="{ADDBFDBE-1FC5-4FF4-92D1-8D378F51E93F}" presName="Name56" presStyleLbl="parChTrans1D2" presStyleIdx="6" presStyleCnt="7"/>
      <dgm:spPr/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</dgm:pt>
  </dgm:ptLst>
  <dgm:cxnLst>
    <dgm:cxn modelId="{98BEFF04-D863-4E0C-9DEF-F7D4EF1A4CEA}" type="presOf" srcId="{8F4A711E-5047-4AA7-8B33-10CDC33865B0}" destId="{EA8A1715-1121-49FF-981B-B332DCCAB226}" srcOrd="0" destOrd="0" presId="urn:microsoft.com/office/officeart/2008/layout/RadialCluster"/>
    <dgm:cxn modelId="{6E01CF19-84AF-4C86-8714-9F7855F9EC5C}" type="presOf" srcId="{3B0ED56E-EFBB-405E-8B1C-BE1A92D4C565}" destId="{992526F1-CBA0-42BF-AA86-96FCD6FE780D}" srcOrd="0" destOrd="0" presId="urn:microsoft.com/office/officeart/2008/layout/RadialCluster"/>
    <dgm:cxn modelId="{22537D1C-7B88-485B-9CF8-CC5A9098AF91}" type="presOf" srcId="{63355BC2-6689-41F6-8016-83C3DE72A477}" destId="{03ACB9EC-313C-4C24-817C-3F5D82639980}" srcOrd="0" destOrd="0" presId="urn:microsoft.com/office/officeart/2008/layout/RadialCluster"/>
    <dgm:cxn modelId="{752F0425-FC24-46E2-AFE7-BD4A1445E1A5}" type="presOf" srcId="{EC057034-63F2-408C-A60C-438C319633DE}" destId="{08EFFBCB-137D-48DE-A321-C6FB4B1963C4}" srcOrd="0" destOrd="0" presId="urn:microsoft.com/office/officeart/2008/layout/RadialCluster"/>
    <dgm:cxn modelId="{1AF72C32-D161-4CDB-8AF6-365EB37AA826}" type="presOf" srcId="{7C47E905-550B-4806-93B3-78E5F0692CEC}" destId="{909167AA-AF75-4946-AE45-310FC621A190}" srcOrd="0" destOrd="0" presId="urn:microsoft.com/office/officeart/2008/layout/RadialCluster"/>
    <dgm:cxn modelId="{879E9832-10A4-44AF-9A31-F3FF57AD71D9}" type="presOf" srcId="{722DD536-5B82-4ADB-9020-7B37B5353991}" destId="{E3872C46-2BCB-4136-99BE-2189C0347C52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090D0368-9B0F-4E2E-ABBC-04C4EC2B1D26}" type="presOf" srcId="{C6C9F468-D24B-427A-95F9-69C849739990}" destId="{1A9D9277-1884-45D2-B7EF-954737693688}" srcOrd="0" destOrd="0" presId="urn:microsoft.com/office/officeart/2008/layout/RadialCluster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C103E14B-33B4-4E46-A088-512CCCB21EDB}" type="presOf" srcId="{0164332B-FC42-42F7-80D1-03BF36387D12}" destId="{882A1B68-DC93-43AD-AC01-E48D997993B3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6053C38A-D0C4-4B52-A4CE-E9E029E41303}" type="presOf" srcId="{ADDBFDBE-1FC5-4FF4-92D1-8D378F51E93F}" destId="{58FA4EE3-CF68-4D37-8469-5395175A1589}" srcOrd="0" destOrd="0" presId="urn:microsoft.com/office/officeart/2008/layout/RadialCluster"/>
    <dgm:cxn modelId="{A3B1679F-780A-47D9-8DDA-FB9734A7330F}" type="presOf" srcId="{F07E4DBF-92C5-4E65-B1FC-9F0C0667DB2E}" destId="{C1EC020C-B480-438C-A393-8D85B0D9C9AD}" srcOrd="0" destOrd="0" presId="urn:microsoft.com/office/officeart/2008/layout/RadialCluster"/>
    <dgm:cxn modelId="{20FF5CA6-622C-4B95-82D6-671D1E663EBF}" type="presOf" srcId="{BF2BF0BE-AFB7-498D-99F4-FE49586DEF2B}" destId="{E207F3CA-3D65-422C-AB16-F975A611E24C}" srcOrd="0" destOrd="0" presId="urn:microsoft.com/office/officeart/2008/layout/RadialCluster"/>
    <dgm:cxn modelId="{150B62BD-F748-43BB-88BE-45FC1D538D04}" type="presOf" srcId="{7F42AF17-DE30-4D0F-BE31-879333969146}" destId="{7E9CB5D8-AB18-4294-A341-6E6FA0CF11FE}" srcOrd="0" destOrd="0" presId="urn:microsoft.com/office/officeart/2008/layout/RadialCluster"/>
    <dgm:cxn modelId="{59E9BEC1-FF0C-45AA-8AB1-25B05E086B1F}" type="presOf" srcId="{F43CFC26-AFBF-44C0-86E2-3B2F31D9A23A}" destId="{B3D910C3-CA19-4195-B7A8-5DECE1E3B6A8}" srcOrd="0" destOrd="0" presId="urn:microsoft.com/office/officeart/2008/layout/RadialCluster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C382CBF2-D277-4960-B390-F461C014285A}" type="presOf" srcId="{06C2FA5C-48F5-440C-A498-C828137E5CDA}" destId="{EBC9AA0F-D336-442C-A785-67FDA8103546}" srcOrd="0" destOrd="0" presId="urn:microsoft.com/office/officeart/2008/layout/RadialCluster"/>
    <dgm:cxn modelId="{650443F8-F34E-4BA1-BEDE-1527EBC6DF50}" type="presOf" srcId="{28A7809D-AE1A-43FE-82D1-669153D09B55}" destId="{F45765AB-D07B-4A7F-BAF0-015FCA73FF44}" srcOrd="0" destOrd="0" presId="urn:microsoft.com/office/officeart/2008/layout/RadialCluster"/>
    <dgm:cxn modelId="{4C0C68FE-6A42-41A9-89BA-7C794C8FB92B}" type="presOf" srcId="{A3A8EEAC-99F2-4C38-AAD6-D886FC03A311}" destId="{A063AF42-72BF-499B-BAFF-028F12179705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0D7ED0EE-4CF6-4986-996F-BF5ABA4F4090}" type="presParOf" srcId="{C1EC020C-B480-438C-A393-8D85B0D9C9AD}" destId="{0325789D-4201-4790-8A78-F87EE269D340}" srcOrd="0" destOrd="0" presId="urn:microsoft.com/office/officeart/2008/layout/RadialCluster"/>
    <dgm:cxn modelId="{9B09942A-1A4F-4993-A6F4-91BD3C6B8213}" type="presParOf" srcId="{0325789D-4201-4790-8A78-F87EE269D340}" destId="{992526F1-CBA0-42BF-AA86-96FCD6FE780D}" srcOrd="0" destOrd="0" presId="urn:microsoft.com/office/officeart/2008/layout/RadialCluster"/>
    <dgm:cxn modelId="{4C6CC696-50E8-41F6-8070-9354C7E244EF}" type="presParOf" srcId="{0325789D-4201-4790-8A78-F87EE269D340}" destId="{1A9D9277-1884-45D2-B7EF-954737693688}" srcOrd="1" destOrd="0" presId="urn:microsoft.com/office/officeart/2008/layout/RadialCluster"/>
    <dgm:cxn modelId="{B825F964-75CB-4D18-AF9D-CE48895CB789}" type="presParOf" srcId="{0325789D-4201-4790-8A78-F87EE269D340}" destId="{EA8A1715-1121-49FF-981B-B332DCCAB226}" srcOrd="2" destOrd="0" presId="urn:microsoft.com/office/officeart/2008/layout/RadialCluster"/>
    <dgm:cxn modelId="{642A46C7-79AE-45CA-8313-3F70E5600F46}" type="presParOf" srcId="{0325789D-4201-4790-8A78-F87EE269D340}" destId="{E207F3CA-3D65-422C-AB16-F975A611E24C}" srcOrd="3" destOrd="0" presId="urn:microsoft.com/office/officeart/2008/layout/RadialCluster"/>
    <dgm:cxn modelId="{56983031-6AF8-4502-86FA-F73570436C07}" type="presParOf" srcId="{0325789D-4201-4790-8A78-F87EE269D340}" destId="{909167AA-AF75-4946-AE45-310FC621A190}" srcOrd="4" destOrd="0" presId="urn:microsoft.com/office/officeart/2008/layout/RadialCluster"/>
    <dgm:cxn modelId="{F7ADC7F4-178B-431F-A32F-7BB73F5B2228}" type="presParOf" srcId="{0325789D-4201-4790-8A78-F87EE269D340}" destId="{08EFFBCB-137D-48DE-A321-C6FB4B1963C4}" srcOrd="5" destOrd="0" presId="urn:microsoft.com/office/officeart/2008/layout/RadialCluster"/>
    <dgm:cxn modelId="{20530143-EF2C-4E78-A11A-E2DCAB5C278A}" type="presParOf" srcId="{0325789D-4201-4790-8A78-F87EE269D340}" destId="{E3872C46-2BCB-4136-99BE-2189C0347C52}" srcOrd="6" destOrd="0" presId="urn:microsoft.com/office/officeart/2008/layout/RadialCluster"/>
    <dgm:cxn modelId="{58FAFE28-4627-49B5-AF5F-55398800BDF7}" type="presParOf" srcId="{0325789D-4201-4790-8A78-F87EE269D340}" destId="{F45765AB-D07B-4A7F-BAF0-015FCA73FF44}" srcOrd="7" destOrd="0" presId="urn:microsoft.com/office/officeart/2008/layout/RadialCluster"/>
    <dgm:cxn modelId="{F644F9CB-12EC-4F65-ADCB-D0E7C4F2EFFF}" type="presParOf" srcId="{0325789D-4201-4790-8A78-F87EE269D340}" destId="{B3D910C3-CA19-4195-B7A8-5DECE1E3B6A8}" srcOrd="8" destOrd="0" presId="urn:microsoft.com/office/officeart/2008/layout/RadialCluster"/>
    <dgm:cxn modelId="{81F05896-136B-42B6-AE17-F1CC6CD4A2EB}" type="presParOf" srcId="{0325789D-4201-4790-8A78-F87EE269D340}" destId="{EBC9AA0F-D336-442C-A785-67FDA8103546}" srcOrd="9" destOrd="0" presId="urn:microsoft.com/office/officeart/2008/layout/RadialCluster"/>
    <dgm:cxn modelId="{4856BBAC-2B35-467F-9DDE-8272E41DC9BD}" type="presParOf" srcId="{0325789D-4201-4790-8A78-F87EE269D340}" destId="{03ACB9EC-313C-4C24-817C-3F5D82639980}" srcOrd="10" destOrd="0" presId="urn:microsoft.com/office/officeart/2008/layout/RadialCluster"/>
    <dgm:cxn modelId="{D82DAED7-AF4F-4689-ACA4-AB614B3B1299}" type="presParOf" srcId="{0325789D-4201-4790-8A78-F87EE269D340}" destId="{882A1B68-DC93-43AD-AC01-E48D997993B3}" srcOrd="11" destOrd="0" presId="urn:microsoft.com/office/officeart/2008/layout/RadialCluster"/>
    <dgm:cxn modelId="{F57E476A-4304-4714-9A49-5BE6EF009B84}" type="presParOf" srcId="{0325789D-4201-4790-8A78-F87EE269D340}" destId="{7E9CB5D8-AB18-4294-A341-6E6FA0CF11FE}" srcOrd="12" destOrd="0" presId="urn:microsoft.com/office/officeart/2008/layout/RadialCluster"/>
    <dgm:cxn modelId="{79E6D220-4E5C-437C-99C1-B305D450C826}" type="presParOf" srcId="{0325789D-4201-4790-8A78-F87EE269D340}" destId="{58FA4EE3-CF68-4D37-8469-5395175A1589}" srcOrd="13" destOrd="0" presId="urn:microsoft.com/office/officeart/2008/layout/RadialCluster"/>
    <dgm:cxn modelId="{7B62BF55-A055-407F-A843-9E6DB12E6172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954FE-CCBA-4447-AA26-BBC30BE852ED}">
      <dsp:nvSpPr>
        <dsp:cNvPr id="0" name=""/>
        <dsp:cNvSpPr/>
      </dsp:nvSpPr>
      <dsp:spPr>
        <a:xfrm>
          <a:off x="2324714" y="0"/>
          <a:ext cx="4022725" cy="40227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E2B5E-9164-4CD0-825F-A480EDEA44FD}">
      <dsp:nvSpPr>
        <dsp:cNvPr id="0" name=""/>
        <dsp:cNvSpPr/>
      </dsp:nvSpPr>
      <dsp:spPr>
        <a:xfrm>
          <a:off x="4289246" y="660294"/>
          <a:ext cx="4180443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generátory citací</a:t>
          </a:r>
        </a:p>
      </dsp:txBody>
      <dsp:txXfrm>
        <a:off x="4335731" y="706779"/>
        <a:ext cx="4087473" cy="859284"/>
      </dsp:txXfrm>
    </dsp:sp>
    <dsp:sp modelId="{B061B36C-2AB6-4B3E-B4D0-A424A37CB82C}">
      <dsp:nvSpPr>
        <dsp:cNvPr id="0" name=""/>
        <dsp:cNvSpPr/>
      </dsp:nvSpPr>
      <dsp:spPr>
        <a:xfrm>
          <a:off x="4289246" y="1731580"/>
          <a:ext cx="4180443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citační manažery</a:t>
          </a:r>
        </a:p>
      </dsp:txBody>
      <dsp:txXfrm>
        <a:off x="4335731" y="1778065"/>
        <a:ext cx="4087473" cy="859284"/>
      </dsp:txXfrm>
    </dsp:sp>
    <dsp:sp modelId="{58C8F483-BAED-433B-BD81-05A3A3D5BAEF}">
      <dsp:nvSpPr>
        <dsp:cNvPr id="0" name=""/>
        <dsp:cNvSpPr/>
      </dsp:nvSpPr>
      <dsp:spPr>
        <a:xfrm>
          <a:off x="4289246" y="2802866"/>
          <a:ext cx="4180443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další nástroje</a:t>
          </a:r>
        </a:p>
      </dsp:txBody>
      <dsp:txXfrm>
        <a:off x="4335731" y="2849351"/>
        <a:ext cx="4087473" cy="859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015229" y="2687331"/>
          <a:ext cx="669897" cy="1276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948" y="0"/>
              </a:lnTo>
              <a:lnTo>
                <a:pt x="334948" y="1276482"/>
              </a:lnTo>
              <a:lnTo>
                <a:pt x="669897" y="1276482"/>
              </a:lnTo>
            </a:path>
          </a:pathLst>
        </a:custGeom>
        <a:noFill/>
        <a:ln w="15875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14139" y="3289533"/>
        <a:ext cx="72079" cy="72079"/>
      </dsp:txXfrm>
    </dsp:sp>
    <dsp:sp modelId="{4502D279-C79E-4FB0-B930-33BD84E67EB9}">
      <dsp:nvSpPr>
        <dsp:cNvPr id="0" name=""/>
        <dsp:cNvSpPr/>
      </dsp:nvSpPr>
      <dsp:spPr>
        <a:xfrm>
          <a:off x="2015229" y="2641611"/>
          <a:ext cx="6848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418" y="45720"/>
              </a:lnTo>
              <a:lnTo>
                <a:pt x="342418" y="68175"/>
              </a:lnTo>
              <a:lnTo>
                <a:pt x="684836" y="68175"/>
              </a:lnTo>
            </a:path>
          </a:pathLst>
        </a:custGeom>
        <a:noFill/>
        <a:ln w="15875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40518" y="2670201"/>
        <a:ext cx="34260" cy="34260"/>
      </dsp:txXfrm>
    </dsp:sp>
    <dsp:sp modelId="{678A445D-0550-41C1-96E4-CDC278F9830F}">
      <dsp:nvSpPr>
        <dsp:cNvPr id="0" name=""/>
        <dsp:cNvSpPr/>
      </dsp:nvSpPr>
      <dsp:spPr>
        <a:xfrm>
          <a:off x="2015229" y="1410849"/>
          <a:ext cx="669897" cy="1276482"/>
        </a:xfrm>
        <a:custGeom>
          <a:avLst/>
          <a:gdLst/>
          <a:ahLst/>
          <a:cxnLst/>
          <a:rect l="0" t="0" r="0" b="0"/>
          <a:pathLst>
            <a:path>
              <a:moveTo>
                <a:pt x="0" y="1276482"/>
              </a:moveTo>
              <a:lnTo>
                <a:pt x="334948" y="1276482"/>
              </a:lnTo>
              <a:lnTo>
                <a:pt x="334948" y="0"/>
              </a:lnTo>
              <a:lnTo>
                <a:pt x="669897" y="0"/>
              </a:lnTo>
            </a:path>
          </a:pathLst>
        </a:custGeom>
        <a:noFill/>
        <a:ln w="15875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14139" y="2013050"/>
        <a:ext cx="72079" cy="72079"/>
      </dsp:txXfrm>
    </dsp:sp>
    <dsp:sp modelId="{9EE5FB58-57ED-43A8-9646-57F821681575}">
      <dsp:nvSpPr>
        <dsp:cNvPr id="0" name=""/>
        <dsp:cNvSpPr/>
      </dsp:nvSpPr>
      <dsp:spPr>
        <a:xfrm rot="16200000">
          <a:off x="-629426" y="2176738"/>
          <a:ext cx="4268127" cy="1021185"/>
        </a:xfrm>
        <a:prstGeom prst="rect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Citační manažer</a:t>
          </a:r>
        </a:p>
      </dsp:txBody>
      <dsp:txXfrm>
        <a:off x="-629426" y="2176738"/>
        <a:ext cx="4268127" cy="1021185"/>
      </dsp:txXfrm>
    </dsp:sp>
    <dsp:sp modelId="{2FD2D3CF-A2D6-4E59-A8F9-695B92F8B052}">
      <dsp:nvSpPr>
        <dsp:cNvPr id="0" name=""/>
        <dsp:cNvSpPr/>
      </dsp:nvSpPr>
      <dsp:spPr>
        <a:xfrm>
          <a:off x="2685127" y="900256"/>
          <a:ext cx="3349489" cy="1021185"/>
        </a:xfrm>
        <a:prstGeom prst="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Získávání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ručně, DB, katalogy,…</a:t>
          </a:r>
        </a:p>
      </dsp:txBody>
      <dsp:txXfrm>
        <a:off x="2685127" y="900256"/>
        <a:ext cx="3349489" cy="1021185"/>
      </dsp:txXfrm>
    </dsp:sp>
    <dsp:sp modelId="{3D912715-FD00-419B-A26A-C4BAC50271EF}">
      <dsp:nvSpPr>
        <dsp:cNvPr id="0" name=""/>
        <dsp:cNvSpPr/>
      </dsp:nvSpPr>
      <dsp:spPr>
        <a:xfrm>
          <a:off x="2700066" y="2199194"/>
          <a:ext cx="3349489" cy="1021185"/>
        </a:xfrm>
        <a:prstGeom prst="rect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Správa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složky, úložiště, obálky</a:t>
          </a:r>
          <a:endParaRPr lang="cs-CZ" sz="1000" b="1" kern="1200" dirty="0"/>
        </a:p>
      </dsp:txBody>
      <dsp:txXfrm>
        <a:off x="2700066" y="2199194"/>
        <a:ext cx="3349489" cy="1021185"/>
      </dsp:txXfrm>
    </dsp:sp>
    <dsp:sp modelId="{63CB8899-4B9B-48D5-99A8-18AC0E375785}">
      <dsp:nvSpPr>
        <dsp:cNvPr id="0" name=""/>
        <dsp:cNvSpPr/>
      </dsp:nvSpPr>
      <dsp:spPr>
        <a:xfrm>
          <a:off x="2685127" y="3453220"/>
          <a:ext cx="3349489" cy="1021185"/>
        </a:xfrm>
        <a:prstGeom prst="rect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Export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podpora citačních stylů</a:t>
          </a:r>
        </a:p>
      </dsp:txBody>
      <dsp:txXfrm>
        <a:off x="2685127" y="3453220"/>
        <a:ext cx="3349489" cy="1021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23140" y="1485691"/>
          <a:ext cx="1141316" cy="1141316"/>
        </a:xfrm>
        <a:prstGeom prst="ellipse">
          <a:avLst/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rozšíření do prohlížečů</a:t>
          </a:r>
        </a:p>
      </dsp:txBody>
      <dsp:txXfrm>
        <a:off x="590282" y="1652833"/>
        <a:ext cx="807032" cy="807032"/>
      </dsp:txXfrm>
    </dsp:sp>
    <dsp:sp modelId="{B912BC49-EAD6-4487-AF19-E4D43B984D0B}">
      <dsp:nvSpPr>
        <dsp:cNvPr id="0" name=""/>
        <dsp:cNvSpPr/>
      </dsp:nvSpPr>
      <dsp:spPr>
        <a:xfrm rot="16110675">
          <a:off x="802054" y="1261824"/>
          <a:ext cx="344877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44877" y="51679"/>
              </a:lnTo>
            </a:path>
          </a:pathLst>
        </a:custGeom>
        <a:noFill/>
        <a:ln w="1587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965870" y="1304881"/>
        <a:ext cx="17243" cy="17243"/>
      </dsp:txXfrm>
    </dsp:sp>
    <dsp:sp modelId="{30310FE2-0E70-4C81-82F3-92CB8A7E4260}">
      <dsp:nvSpPr>
        <dsp:cNvPr id="0" name=""/>
        <dsp:cNvSpPr/>
      </dsp:nvSpPr>
      <dsp:spPr>
        <a:xfrm>
          <a:off x="384528" y="0"/>
          <a:ext cx="1141316" cy="1141316"/>
        </a:xfrm>
        <a:prstGeom prst="ellipse">
          <a:avLst/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rozšíření do Wordu</a:t>
          </a:r>
        </a:p>
      </dsp:txBody>
      <dsp:txXfrm>
        <a:off x="551670" y="167142"/>
        <a:ext cx="807032" cy="807032"/>
      </dsp:txXfrm>
    </dsp:sp>
    <dsp:sp modelId="{1BCB86E3-7294-4889-9946-3F938040DC1B}">
      <dsp:nvSpPr>
        <dsp:cNvPr id="0" name=""/>
        <dsp:cNvSpPr/>
      </dsp:nvSpPr>
      <dsp:spPr>
        <a:xfrm rot="5400000">
          <a:off x="822528" y="2746598"/>
          <a:ext cx="342541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42541" y="51679"/>
              </a:lnTo>
            </a:path>
          </a:pathLst>
        </a:custGeom>
        <a:noFill/>
        <a:ln w="1587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985235" y="2789714"/>
        <a:ext cx="17127" cy="17127"/>
      </dsp:txXfrm>
    </dsp:sp>
    <dsp:sp modelId="{08C12ED4-1B83-45E9-83C0-3E03F7FFF2A8}">
      <dsp:nvSpPr>
        <dsp:cNvPr id="0" name=""/>
        <dsp:cNvSpPr/>
      </dsp:nvSpPr>
      <dsp:spPr>
        <a:xfrm>
          <a:off x="423140" y="2969549"/>
          <a:ext cx="1141316" cy="1141316"/>
        </a:xfrm>
        <a:prstGeom prst="ellipse">
          <a:avLst/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API a další nástroje</a:t>
          </a:r>
        </a:p>
      </dsp:txBody>
      <dsp:txXfrm>
        <a:off x="590282" y="3136691"/>
        <a:ext cx="807032" cy="807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575447" y="2092145"/>
          <a:ext cx="1695028" cy="1695028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Citační manažer</a:t>
          </a:r>
        </a:p>
      </dsp:txBody>
      <dsp:txXfrm>
        <a:off x="3658191" y="2174889"/>
        <a:ext cx="1529540" cy="1529540"/>
      </dsp:txXfrm>
    </dsp:sp>
    <dsp:sp modelId="{1A9D9277-1884-45D2-B7EF-954737693688}">
      <dsp:nvSpPr>
        <dsp:cNvPr id="0" name=""/>
        <dsp:cNvSpPr/>
      </dsp:nvSpPr>
      <dsp:spPr>
        <a:xfrm rot="16200000">
          <a:off x="3973304" y="1642488"/>
          <a:ext cx="8993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314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855127" y="57161"/>
          <a:ext cx="1135669" cy="1135669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katalogy knihoven</a:t>
          </a:r>
        </a:p>
      </dsp:txBody>
      <dsp:txXfrm>
        <a:off x="3910566" y="112600"/>
        <a:ext cx="1024791" cy="1024791"/>
      </dsp:txXfrm>
    </dsp:sp>
    <dsp:sp modelId="{E207F3CA-3D65-422C-AB16-F975A611E24C}">
      <dsp:nvSpPr>
        <dsp:cNvPr id="0" name=""/>
        <dsp:cNvSpPr/>
      </dsp:nvSpPr>
      <dsp:spPr>
        <a:xfrm rot="19285714">
          <a:off x="5215458" y="2106556"/>
          <a:ext cx="5043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363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664804" y="928656"/>
          <a:ext cx="1135669" cy="1135669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ezdroje</a:t>
          </a:r>
          <a:endParaRPr lang="cs-CZ" sz="2300" kern="1200" dirty="0"/>
        </a:p>
      </dsp:txBody>
      <dsp:txXfrm>
        <a:off x="5720243" y="984095"/>
        <a:ext cx="1024791" cy="1024791"/>
      </dsp:txXfrm>
    </dsp:sp>
    <dsp:sp modelId="{08EFFBCB-137D-48DE-A321-C6FB4B1963C4}">
      <dsp:nvSpPr>
        <dsp:cNvPr id="0" name=""/>
        <dsp:cNvSpPr/>
      </dsp:nvSpPr>
      <dsp:spPr>
        <a:xfrm rot="771429">
          <a:off x="5259658" y="3229107"/>
          <a:ext cx="862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915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6111757" y="2886886"/>
          <a:ext cx="1135669" cy="1135669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discovery</a:t>
          </a:r>
          <a:r>
            <a:rPr lang="cs-CZ" sz="1900" kern="1200" dirty="0"/>
            <a:t> </a:t>
          </a:r>
          <a:r>
            <a:rPr lang="cs-CZ" sz="1900" kern="1200" dirty="0" err="1"/>
            <a:t>services</a:t>
          </a:r>
          <a:endParaRPr lang="cs-CZ" sz="1900" kern="1200" dirty="0"/>
        </a:p>
      </dsp:txBody>
      <dsp:txXfrm>
        <a:off x="6167196" y="2942325"/>
        <a:ext cx="1024791" cy="1024791"/>
      </dsp:txXfrm>
    </dsp:sp>
    <dsp:sp modelId="{F45765AB-D07B-4A7F-BAF0-015FCA73FF44}">
      <dsp:nvSpPr>
        <dsp:cNvPr id="0" name=""/>
        <dsp:cNvSpPr/>
      </dsp:nvSpPr>
      <dsp:spPr>
        <a:xfrm rot="3857143">
          <a:off x="4620580" y="4122219"/>
          <a:ext cx="7437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744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859422" y="4457264"/>
          <a:ext cx="1135669" cy="1135669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webové stránky</a:t>
          </a:r>
        </a:p>
      </dsp:txBody>
      <dsp:txXfrm>
        <a:off x="4914861" y="4512703"/>
        <a:ext cx="1024791" cy="1024791"/>
      </dsp:txXfrm>
    </dsp:sp>
    <dsp:sp modelId="{EBC9AA0F-D336-442C-A785-67FDA8103546}">
      <dsp:nvSpPr>
        <dsp:cNvPr id="0" name=""/>
        <dsp:cNvSpPr/>
      </dsp:nvSpPr>
      <dsp:spPr>
        <a:xfrm rot="6942857">
          <a:off x="3481599" y="4122219"/>
          <a:ext cx="7437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744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850832" y="4457264"/>
          <a:ext cx="1135669" cy="1135669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knihkupectví</a:t>
          </a:r>
        </a:p>
      </dsp:txBody>
      <dsp:txXfrm>
        <a:off x="2906271" y="4512703"/>
        <a:ext cx="1024791" cy="1024791"/>
      </dsp:txXfrm>
    </dsp:sp>
    <dsp:sp modelId="{882A1B68-DC93-43AD-AC01-E48D997993B3}">
      <dsp:nvSpPr>
        <dsp:cNvPr id="0" name=""/>
        <dsp:cNvSpPr/>
      </dsp:nvSpPr>
      <dsp:spPr>
        <a:xfrm rot="10028571">
          <a:off x="2723349" y="3229107"/>
          <a:ext cx="862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915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598497" y="2886886"/>
          <a:ext cx="1135669" cy="1135669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Wikipedia</a:t>
          </a:r>
          <a:endParaRPr lang="cs-CZ" sz="1800" kern="1200" dirty="0"/>
        </a:p>
      </dsp:txBody>
      <dsp:txXfrm>
        <a:off x="1653936" y="2942325"/>
        <a:ext cx="1024791" cy="1024791"/>
      </dsp:txXfrm>
    </dsp:sp>
    <dsp:sp modelId="{58FA4EE3-CF68-4D37-8469-5395175A1589}">
      <dsp:nvSpPr>
        <dsp:cNvPr id="0" name=""/>
        <dsp:cNvSpPr/>
      </dsp:nvSpPr>
      <dsp:spPr>
        <a:xfrm rot="13114286">
          <a:off x="3126101" y="2106556"/>
          <a:ext cx="5043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363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2045450" y="928656"/>
          <a:ext cx="1135669" cy="1135669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další zdroje</a:t>
          </a:r>
        </a:p>
      </dsp:txBody>
      <dsp:txXfrm>
        <a:off x="2100889" y="984095"/>
        <a:ext cx="1024791" cy="1024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BA4E-9E6F-4CE3-B843-3573B48F5514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80843-7B82-42D4-82DF-00478FCDD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36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E6DE-94CA-4A9E-8E54-A1C74FACFE5A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71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6DE-9B45-4745-AB1D-C172129E7BB2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5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40B2-7AD9-4B2E-B825-19DCCE84622E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4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44500" indent="-360363">
              <a:buClr>
                <a:schemeClr val="accent2"/>
              </a:buClr>
              <a:buFont typeface="Wingdings" panose="05000000000000000000" pitchFamily="2" charset="2"/>
              <a:buChar char="q"/>
              <a:defRPr sz="2800"/>
            </a:lvl1pPr>
            <a:lvl2pPr marL="722313" indent="-277813">
              <a:buClr>
                <a:schemeClr val="accent2"/>
              </a:buClr>
              <a:buFont typeface="Wingdings" panose="05000000000000000000" pitchFamily="2" charset="2"/>
              <a:buChar char="Ø"/>
              <a:defRPr sz="2400"/>
            </a:lvl2pPr>
            <a:lvl3pPr marL="901700" indent="-182563">
              <a:buClr>
                <a:schemeClr val="accent2"/>
              </a:buClr>
              <a:buFont typeface="Courier New" panose="02070309020205020404" pitchFamily="49" charset="0"/>
              <a:buChar char="o"/>
              <a:defRPr sz="1800"/>
            </a:lvl3pPr>
            <a:lvl4pPr marL="1071563" indent="-182563"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1250950" indent="-182563">
              <a:buClr>
                <a:schemeClr val="accent2"/>
              </a:buClr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46A4-BB85-4C27-A3B6-EA9390980402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6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DAFE-D67E-4692-BFDD-64093D579116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8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9E77-B9D5-4860-85F6-CF81438AA436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B40-BD13-46A2-BC7A-E0AA452E71DB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F2D2-03D0-449E-85EE-E06B69A43AEB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BD04-DA1C-41F8-B669-D33DA84548F9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>
            <a:normAutofit/>
          </a:bodyPr>
          <a:lstStyle>
            <a:lvl1pPr marL="363538" indent="-363538">
              <a:buFont typeface="Wingdings" panose="05000000000000000000" pitchFamily="2" charset="2"/>
              <a:buChar char="q"/>
              <a:defRPr sz="2800"/>
            </a:lvl1pPr>
            <a:lvl2pPr marL="628650" indent="-363538">
              <a:buFont typeface="Wingdings" panose="05000000000000000000" pitchFamily="2" charset="2"/>
              <a:buChar char="Ø"/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B02B81-20C7-4F5A-A0C8-CC652239B384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3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0E52-580D-4ABD-9420-EE9D9CF8F760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6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398919-2FC3-4BEB-8E03-FF988F9983D5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6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gerd-neugebauer.de/software/TeX/BibToo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9PVZAbSAQ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://www.citacepro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oclc.org/developer/services/xisbn" TargetMode="External"/><Relationship Id="rId3" Type="http://schemas.openxmlformats.org/officeDocument/2006/relationships/hyperlink" Target="http://alcme.oclc.org/openurl/servlet/OAIHandler?verb=ListSets" TargetMode="External"/><Relationship Id="rId7" Type="http://schemas.openxmlformats.org/officeDocument/2006/relationships/hyperlink" Target="http://www.loc.gov/standards/sru/resources/servers.html" TargetMode="External"/><Relationship Id="rId12" Type="http://schemas.openxmlformats.org/officeDocument/2006/relationships/hyperlink" Target="http://www.doi.org/tools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lib.cz/cs/656-coins-technicky-popis" TargetMode="External"/><Relationship Id="rId11" Type="http://schemas.openxmlformats.org/officeDocument/2006/relationships/hyperlink" Target="http://labs.crossref.org/" TargetMode="External"/><Relationship Id="rId5" Type="http://schemas.openxmlformats.org/officeDocument/2006/relationships/hyperlink" Target="http://ocoins.info/" TargetMode="External"/><Relationship Id="rId10" Type="http://schemas.openxmlformats.org/officeDocument/2006/relationships/hyperlink" Target="http://www.crossref.org/" TargetMode="External"/><Relationship Id="rId4" Type="http://schemas.openxmlformats.org/officeDocument/2006/relationships/hyperlink" Target="http://www.techlib.cz/cs/657-openurl/" TargetMode="External"/><Relationship Id="rId9" Type="http://schemas.openxmlformats.org/officeDocument/2006/relationships/hyperlink" Target="http://oclc.org/developer/services/xiss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0.gif"/><Relationship Id="rId10" Type="http://schemas.openxmlformats.org/officeDocument/2006/relationships/image" Target="../media/image63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itacecom/videos/10155906923115116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0MvRZtZtIvw" TargetMode="External"/><Relationship Id="rId1" Type="http://schemas.openxmlformats.org/officeDocument/2006/relationships/video" Target="https://www.youtube.com/embed/aMkccKZ0Hio" TargetMode="Externa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www.pablikado.cz/dokument/studia-paedagogic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pareferencing.ukessays.com/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hyperlink" Target="http://vydavatelstvi.vscht.cz/apps/uid_ea-002/" TargetMode="External"/><Relationship Id="rId17" Type="http://schemas.openxmlformats.org/officeDocument/2006/relationships/hyperlink" Target="http://www.citac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me.or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://www.citefast.com/" TargetMode="External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www.citethisform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blet, Ruce, Ponechat, Knihy, Počítač, Ip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30329"/>
          <a:stretch/>
        </p:blipFill>
        <p:spPr bwMode="auto">
          <a:xfrm>
            <a:off x="-32" y="10"/>
            <a:ext cx="12192031" cy="49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5893164" cy="82296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FFFFFF"/>
                </a:solidFill>
              </a:rPr>
              <a:t>Citační software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67063" y="5943600"/>
            <a:ext cx="4740441" cy="543513"/>
          </a:xfrm>
        </p:spPr>
        <p:txBody>
          <a:bodyPr>
            <a:noAutofit/>
          </a:bodyPr>
          <a:lstStyle/>
          <a:p>
            <a:r>
              <a:rPr lang="cs-CZ" sz="2000" cap="none" dirty="0">
                <a:solidFill>
                  <a:srgbClr val="FFFFFF"/>
                </a:solidFill>
              </a:rPr>
              <a:t>workshop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D3EACC-6D9A-4B7A-B4B2-839340FB56C2}"/>
              </a:ext>
            </a:extLst>
          </p:cNvPr>
          <p:cNvSpPr txBox="1"/>
          <p:nvPr/>
        </p:nvSpPr>
        <p:spPr>
          <a:xfrm>
            <a:off x="8783052" y="5943600"/>
            <a:ext cx="253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solidFill>
                  <a:schemeClr val="bg1"/>
                </a:solidFill>
              </a:rPr>
              <a:t>Martin Krčál</a:t>
            </a:r>
          </a:p>
        </p:txBody>
      </p:sp>
    </p:spTree>
    <p:extLst>
      <p:ext uri="{BB962C8B-B14F-4D97-AF65-F5344CB8AC3E}">
        <p14:creationId xmlns:p14="http://schemas.microsoft.com/office/powerpoint/2010/main" val="374321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E7C57-8ADC-412C-8663-17347D97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manažery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E1E333-9F4E-4A5C-9E4A-63F3A44D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http://www.zotero.org/static/download/zotero_logo.png">
            <a:extLst>
              <a:ext uri="{FF2B5EF4-FFF2-40B4-BE49-F238E27FC236}">
                <a16:creationId xmlns:a16="http://schemas.microsoft.com/office/drawing/2014/main" id="{93A5027B-8D49-4D52-89A3-FD7177DC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92" y="4878415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hlinkClick r:id="rId3"/>
            <a:extLst>
              <a:ext uri="{FF2B5EF4-FFF2-40B4-BE49-F238E27FC236}">
                <a16:creationId xmlns:a16="http://schemas.microsoft.com/office/drawing/2014/main" id="{52539725-F026-4ADF-AC02-9CCFC00B3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4" y="261902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>
            <a:extLst>
              <a:ext uri="{FF2B5EF4-FFF2-40B4-BE49-F238E27FC236}">
                <a16:creationId xmlns:a16="http://schemas.microsoft.com/office/drawing/2014/main" id="{84D35754-1EEF-4533-9B66-2960E26B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173683" y="3942280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>
            <a:extLst>
              <a:ext uri="{FF2B5EF4-FFF2-40B4-BE49-F238E27FC236}">
                <a16:creationId xmlns:a16="http://schemas.microsoft.com/office/drawing/2014/main" id="{F299DD6A-9DE4-4E11-AE61-CB8902A4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4057888" y="2861648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5514F3E-1387-4CB4-A47C-D0D5FD761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01" y="2704511"/>
            <a:ext cx="1444469" cy="1444469"/>
          </a:xfrm>
          <a:prstGeom prst="rect">
            <a:avLst/>
          </a:prstGeom>
        </p:spPr>
      </p:pic>
      <p:pic>
        <p:nvPicPr>
          <p:cNvPr id="10" name="Picture 12" descr="Reference Manager 12">
            <a:extLst>
              <a:ext uri="{FF2B5EF4-FFF2-40B4-BE49-F238E27FC236}">
                <a16:creationId xmlns:a16="http://schemas.microsoft.com/office/drawing/2014/main" id="{ABAD408E-6A7C-4E7E-8CC9-6CFD3C36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88" y="3150102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academac.co.il/Pic/procite.gif">
            <a:extLst>
              <a:ext uri="{FF2B5EF4-FFF2-40B4-BE49-F238E27FC236}">
                <a16:creationId xmlns:a16="http://schemas.microsoft.com/office/drawing/2014/main" id="{9FA36612-E98E-45E6-AC89-083D0518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5" y="4587935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d3fildg3jlcvty.cloudfront.net/20131029-01/graphics/commonnew/logo-mendeley.png">
            <a:hlinkClick r:id="rId10"/>
            <a:extLst>
              <a:ext uri="{FF2B5EF4-FFF2-40B4-BE49-F238E27FC236}">
                <a16:creationId xmlns:a16="http://schemas.microsoft.com/office/drawing/2014/main" id="{0D9D722B-8685-401B-A730-D478621E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9" y="4745209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DE9FE5-7DF5-407B-B82F-6DB36670754F}"/>
              </a:ext>
            </a:extLst>
          </p:cNvPr>
          <p:cNvSpPr txBox="1"/>
          <p:nvPr/>
        </p:nvSpPr>
        <p:spPr>
          <a:xfrm>
            <a:off x="8396868" y="1943512"/>
            <a:ext cx="162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solidFill>
                  <a:schemeClr val="accent2"/>
                </a:solidFill>
              </a:rPr>
              <a:t>offline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85007AD-141D-4AF0-B429-6C6C3AF62692}"/>
              </a:ext>
            </a:extLst>
          </p:cNvPr>
          <p:cNvSpPr txBox="1"/>
          <p:nvPr/>
        </p:nvSpPr>
        <p:spPr>
          <a:xfrm>
            <a:off x="3153650" y="1959325"/>
            <a:ext cx="121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online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4E017870-644D-4D96-AE6B-912C27F0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0" y="3922280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81142A4-F1E2-4C51-94C2-A62917F4E0C4}"/>
              </a:ext>
            </a:extLst>
          </p:cNvPr>
          <p:cNvSpPr txBox="1"/>
          <p:nvPr/>
        </p:nvSpPr>
        <p:spPr>
          <a:xfrm>
            <a:off x="4042627" y="4027019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+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86F0ABB7-0EAA-4D3F-82B2-2D1CC08F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23" y="5623600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2F1D2-4577-463C-AB60-D235BA36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citační manažery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EC3A79-F8A5-4774-9B34-D090958A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A2F6CE-6258-41E9-B072-9B828F036D3A}"/>
              </a:ext>
            </a:extLst>
          </p:cNvPr>
          <p:cNvSpPr txBox="1"/>
          <p:nvPr/>
        </p:nvSpPr>
        <p:spPr>
          <a:xfrm>
            <a:off x="2821752" y="2105101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jednoúčelové nástroje pro práci s citacemi</a:t>
            </a:r>
          </a:p>
        </p:txBody>
      </p:sp>
      <p:pic>
        <p:nvPicPr>
          <p:cNvPr id="6" name="Picture 2">
            <a:hlinkClick r:id="rId2"/>
            <a:extLst>
              <a:ext uri="{FF2B5EF4-FFF2-40B4-BE49-F238E27FC236}">
                <a16:creationId xmlns:a16="http://schemas.microsoft.com/office/drawing/2014/main" id="{12D16227-5626-465D-BDAF-E9D56251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486743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id="{2391E58E-2A2A-467D-8FDD-BC21B922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2" y="441529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16459C6-F5BC-4EFF-BF3F-649205B603BB}"/>
              </a:ext>
            </a:extLst>
          </p:cNvPr>
          <p:cNvSpPr txBox="1"/>
          <p:nvPr/>
        </p:nvSpPr>
        <p:spPr>
          <a:xfrm>
            <a:off x="809248" y="3005843"/>
            <a:ext cx="241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2"/>
                </a:solidFill>
              </a:rPr>
              <a:t>nástroje pro </a:t>
            </a:r>
            <a:r>
              <a:rPr lang="cs-CZ" b="1" dirty="0" err="1">
                <a:solidFill>
                  <a:schemeClr val="accent2"/>
                </a:solidFill>
              </a:rPr>
              <a:t>BibTEX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B679BF4-19E0-4CC6-9647-E6408D64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18" y="3486743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www.redditstatic.com/about/assets/reddit-logo.png">
            <a:extLst>
              <a:ext uri="{FF2B5EF4-FFF2-40B4-BE49-F238E27FC236}">
                <a16:creationId xmlns:a16="http://schemas.microsoft.com/office/drawing/2014/main" id="{B0642D25-7092-4FCB-8E9D-929D874B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2" y="4119616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1A6DA0-018B-4BF5-B762-71D01F1D2976}"/>
              </a:ext>
            </a:extLst>
          </p:cNvPr>
          <p:cNvSpPr txBox="1"/>
          <p:nvPr/>
        </p:nvSpPr>
        <p:spPr>
          <a:xfrm>
            <a:off x="4121742" y="3012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2"/>
                </a:solidFill>
              </a:rPr>
              <a:t>sociální </a:t>
            </a:r>
            <a:r>
              <a:rPr lang="cs-CZ" b="1" dirty="0" err="1">
                <a:solidFill>
                  <a:schemeClr val="accent2"/>
                </a:solidFill>
              </a:rPr>
              <a:t>bookmarky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8EDDB1A1-E973-44E0-BAD2-1FE769E6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2" y="487983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D7B126-5FBD-4744-BBA6-84A2C60FFDEE}"/>
              </a:ext>
            </a:extLst>
          </p:cNvPr>
          <p:cNvSpPr txBox="1"/>
          <p:nvPr/>
        </p:nvSpPr>
        <p:spPr>
          <a:xfrm>
            <a:off x="7943631" y="3016824"/>
            <a:ext cx="215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2"/>
                </a:solidFill>
              </a:rPr>
              <a:t>zobrazování citací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EC084F0-4A81-4F11-9382-3258EE586EB7}"/>
              </a:ext>
            </a:extLst>
          </p:cNvPr>
          <p:cNvSpPr txBox="1"/>
          <p:nvPr/>
        </p:nvSpPr>
        <p:spPr>
          <a:xfrm>
            <a:off x="8067462" y="345866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citační </a:t>
            </a:r>
            <a:r>
              <a:rPr lang="cs-CZ" dirty="0" err="1"/>
              <a:t>widgety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využití API</a:t>
            </a:r>
          </a:p>
        </p:txBody>
      </p:sp>
    </p:spTree>
    <p:extLst>
      <p:ext uri="{BB962C8B-B14F-4D97-AF65-F5344CB8AC3E}">
        <p14:creationId xmlns:p14="http://schemas.microsoft.com/office/powerpoint/2010/main" val="74123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3532D-4156-42BA-9D18-4D57C6B5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citačních manažerů</a:t>
            </a:r>
          </a:p>
        </p:txBody>
      </p:sp>
      <p:pic>
        <p:nvPicPr>
          <p:cNvPr id="5" name="sy9PVZAbSAQ">
            <a:hlinkClick r:id="" action="ppaction://media"/>
            <a:extLst>
              <a:ext uri="{FF2B5EF4-FFF2-40B4-BE49-F238E27FC236}">
                <a16:creationId xmlns:a16="http://schemas.microsoft.com/office/drawing/2014/main" id="{BE9AFAF9-CC95-4F44-8A3D-5216759D52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3397" y="2048021"/>
            <a:ext cx="5313053" cy="398478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BF9FEF-349A-414D-8E13-F52B337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4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5DA0B-19BB-478C-BF14-18F49CA4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funkcionalita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F2FF-950A-445F-8A3E-C383F159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Zástupný symbol pro obsah 7">
            <a:extLst>
              <a:ext uri="{FF2B5EF4-FFF2-40B4-BE49-F238E27FC236}">
                <a16:creationId xmlns:a16="http://schemas.microsoft.com/office/drawing/2014/main" id="{C5C5BC95-896C-438D-8E75-57ABF7D2B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491161"/>
              </p:ext>
            </p:extLst>
          </p:nvPr>
        </p:nvGraphicFramePr>
        <p:xfrm>
          <a:off x="1453721" y="1411241"/>
          <a:ext cx="7028662" cy="537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7">
            <a:extLst>
              <a:ext uri="{FF2B5EF4-FFF2-40B4-BE49-F238E27FC236}">
                <a16:creationId xmlns:a16="http://schemas.microsoft.com/office/drawing/2014/main" id="{780B368D-B286-433F-8561-3431601E6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074222"/>
              </p:ext>
            </p:extLst>
          </p:nvPr>
        </p:nvGraphicFramePr>
        <p:xfrm>
          <a:off x="7707691" y="2002550"/>
          <a:ext cx="1987598" cy="411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94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15953-6913-4D33-97EA-DDFC234E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Ruční vkládání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2F62E4-AEC5-425F-814C-3665FBBC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1CA58D-C50C-40DA-BB83-A9B0D33E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3" y="206879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BDC7AF3-930F-4CE0-9DF4-BE6C433E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05" y="2068798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EC9A03E-FA39-49CA-8D05-D5AEEFD22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 bwMode="auto">
          <a:xfrm>
            <a:off x="8659718" y="2068798"/>
            <a:ext cx="3305009" cy="390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6FF3742-08F8-4731-B7F8-A5A5E1B46123}"/>
              </a:ext>
            </a:extLst>
          </p:cNvPr>
          <p:cNvSpPr txBox="1"/>
          <p:nvPr/>
        </p:nvSpPr>
        <p:spPr>
          <a:xfrm>
            <a:off x="7368808" y="5607896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Citace PRO</a:t>
            </a:r>
            <a:endParaRPr lang="cs-CZ" sz="1200" dirty="0">
              <a:solidFill>
                <a:schemeClr val="accent2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640D65-70AC-4471-AD5F-E5928E8D48DB}"/>
              </a:ext>
            </a:extLst>
          </p:cNvPr>
          <p:cNvSpPr txBox="1"/>
          <p:nvPr/>
        </p:nvSpPr>
        <p:spPr>
          <a:xfrm>
            <a:off x="3864205" y="5239906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2"/>
                </a:solidFill>
              </a:rPr>
              <a:t>Endnoteweb</a:t>
            </a:r>
            <a:endParaRPr lang="cs-CZ" sz="1200" dirty="0">
              <a:solidFill>
                <a:schemeClr val="accent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DF2F67-EDA3-49F4-9658-294EC395DD91}"/>
              </a:ext>
            </a:extLst>
          </p:cNvPr>
          <p:cNvSpPr txBox="1"/>
          <p:nvPr/>
        </p:nvSpPr>
        <p:spPr>
          <a:xfrm>
            <a:off x="594768" y="5239906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2"/>
                </a:solidFill>
              </a:rPr>
              <a:t>Refworks</a:t>
            </a:r>
            <a:endParaRPr lang="cs-CZ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8CD37-D57F-46E8-8F12-A2BA3F21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Importy záznamů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D952D2-61E2-4046-B6B7-ADDCC844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E2731BD4-EB9D-4803-A650-D410A4CFA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388641"/>
              </p:ext>
            </p:extLst>
          </p:nvPr>
        </p:nvGraphicFramePr>
        <p:xfrm>
          <a:off x="3766105" y="393865"/>
          <a:ext cx="8845924" cy="565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0044A1E-93AC-429E-8D8E-D0FE60143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cs-CZ" dirty="0"/>
              <a:t>přímý import</a:t>
            </a:r>
          </a:p>
          <a:p>
            <a:r>
              <a:rPr lang="cs-CZ" dirty="0"/>
              <a:t>formát RIS</a:t>
            </a:r>
          </a:p>
          <a:p>
            <a:pPr lvl="1"/>
            <a:r>
              <a:rPr lang="cs-CZ" dirty="0"/>
              <a:t>standardizovaný</a:t>
            </a:r>
          </a:p>
          <a:p>
            <a:pPr lvl="1"/>
            <a:r>
              <a:rPr lang="cs-CZ" dirty="0"/>
              <a:t>textový soubor</a:t>
            </a:r>
          </a:p>
          <a:p>
            <a:pPr lvl="1"/>
            <a:r>
              <a:rPr lang="cs-CZ" dirty="0"/>
              <a:t>nutno nahrát do CSW</a:t>
            </a:r>
          </a:p>
        </p:txBody>
      </p:sp>
    </p:spTree>
    <p:extLst>
      <p:ext uri="{BB962C8B-B14F-4D97-AF65-F5344CB8AC3E}">
        <p14:creationId xmlns:p14="http://schemas.microsoft.com/office/powerpoint/2010/main" val="357431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9329F-FDDE-488F-8C76-C7CD7AA4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Přímý importy záznamů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D9EF28-3982-4ECA-A730-82AEE280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C56D61-8FCA-4626-83BA-527B2187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08" y="2708994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D05A69B-41B0-4228-827E-BB9076B3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38149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F7D143-0F69-4F6E-890A-E6BB82CCD6BE}"/>
              </a:ext>
            </a:extLst>
          </p:cNvPr>
          <p:cNvSpPr txBox="1"/>
          <p:nvPr/>
        </p:nvSpPr>
        <p:spPr>
          <a:xfrm>
            <a:off x="8276476" y="233966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chemeClr val="accent2"/>
                </a:solidFill>
              </a:rPr>
              <a:t>Proquest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4FA6FC-FC0B-402C-B33F-9753EE61B8C2}"/>
              </a:ext>
            </a:extLst>
          </p:cNvPr>
          <p:cNvSpPr txBox="1"/>
          <p:nvPr/>
        </p:nvSpPr>
        <p:spPr>
          <a:xfrm>
            <a:off x="1097280" y="233966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EBSCO</a:t>
            </a:r>
          </a:p>
        </p:txBody>
      </p:sp>
    </p:spTree>
    <p:extLst>
      <p:ext uri="{BB962C8B-B14F-4D97-AF65-F5344CB8AC3E}">
        <p14:creationId xmlns:p14="http://schemas.microsoft.com/office/powerpoint/2010/main" val="342725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D81E6-4322-4198-AACC-8710E2EF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v katalogu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A50CAF-603E-4303-BEBA-8263D7D5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571BAE-3C05-41E9-8D16-0241C707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09" y="1864427"/>
            <a:ext cx="7177120" cy="42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5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73093-4B9D-420D-B17E-52293703A1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21570E-E159-49A6-9891-FA397B7A92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51E6C932-4505-4B44-ADED-1DD2361D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3" y="1491528"/>
            <a:ext cx="5451627" cy="32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D401D3-99BE-4A16-8420-C852B324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 dirty="0"/>
              <a:t>Formát RIS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AB5946-F5AC-441E-8DC5-19B771F75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cs-CZ" dirty="0"/>
              <a:t>standardizovaný formát</a:t>
            </a:r>
          </a:p>
          <a:p>
            <a:r>
              <a:rPr lang="cs-CZ" dirty="0"/>
              <a:t>výměnný formát pro citační manažery</a:t>
            </a:r>
          </a:p>
          <a:p>
            <a:r>
              <a:rPr lang="cs-CZ" dirty="0"/>
              <a:t>textový formát</a:t>
            </a:r>
          </a:p>
          <a:p>
            <a:r>
              <a:rPr lang="cs-CZ" dirty="0"/>
              <a:t>specifikace od Thomson Reuters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999190-6B9E-4EB2-9A9F-DA59A642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1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FA6C2-EC3B-439F-9912-CCACA4A2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Import přes formát RIS v DB EBSCO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61193B-0718-4160-BADB-D28D9C0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0DC618-1ED6-40F9-89EB-467C32C7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359712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E55FD56-857B-44CE-85FF-25B0C1400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43" y="2138998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F232A6B-F46A-4702-896C-E83C0F21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82" y="2150149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FAADFEC-7628-4349-AB85-04DE9A2DD974}"/>
              </a:ext>
            </a:extLst>
          </p:cNvPr>
          <p:cNvSpPr txBox="1"/>
          <p:nvPr/>
        </p:nvSpPr>
        <p:spPr>
          <a:xfrm>
            <a:off x="1097280" y="2150149"/>
            <a:ext cx="352859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A501D60-606A-472C-B469-7A2E27B71692}"/>
              </a:ext>
            </a:extLst>
          </p:cNvPr>
          <p:cNvSpPr txBox="1"/>
          <p:nvPr/>
        </p:nvSpPr>
        <p:spPr>
          <a:xfrm>
            <a:off x="1089368" y="3947872"/>
            <a:ext cx="371443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793234-DF19-4A8F-A794-D3A02FDAD9B2}"/>
              </a:ext>
            </a:extLst>
          </p:cNvPr>
          <p:cNvSpPr txBox="1"/>
          <p:nvPr/>
        </p:nvSpPr>
        <p:spPr>
          <a:xfrm>
            <a:off x="6579220" y="2114971"/>
            <a:ext cx="333680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32286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3CE49-4BEF-4D9C-8FD9-7EB1C94C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Obsah</a:t>
            </a:r>
            <a:r>
              <a:rPr lang="cs-CZ" dirty="0"/>
              <a:t>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30D55B-2B80-4D3F-9FA6-07CE890B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definice citačního SW a jeho druhy</a:t>
            </a:r>
          </a:p>
          <a:p>
            <a:r>
              <a:rPr lang="cs-CZ" dirty="0"/>
              <a:t>funkce citačních manažerů</a:t>
            </a:r>
          </a:p>
          <a:p>
            <a:r>
              <a:rPr lang="cs-CZ" dirty="0"/>
              <a:t>příklady citačních manažerů</a:t>
            </a:r>
          </a:p>
          <a:p>
            <a:r>
              <a:rPr lang="cs-CZ" dirty="0"/>
              <a:t>citační manažer Citace PRO</a:t>
            </a:r>
          </a:p>
          <a:p>
            <a:r>
              <a:rPr lang="cs-CZ" dirty="0"/>
              <a:t>práce s citace PRO</a:t>
            </a:r>
          </a:p>
          <a:p>
            <a:r>
              <a:rPr lang="cs-CZ" dirty="0"/>
              <a:t>dotazy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90C8EC-6C14-464E-A63E-A471F4EF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2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83120-22A4-4135-B6B6-C169EDEB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Importy přes interní vyhledávání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59EAAE-3F93-428A-966E-2FDE7B75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12722B-CA6B-42A0-890A-8414D0C9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0" y="2887603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2C0575D-80CF-4E8C-9E83-5F653255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0" y="4126627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E64321C-CF01-4D62-A464-0E920545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42" y="2887602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FCA5E77-C07D-4FF7-A2BF-82F2C08E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0" y="2118352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EE3AA-8C81-4966-9C00-EC0AC4F8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Importy přes interní vyhledávání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544907-79AA-4ABA-8B79-FC9B01A6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19E126-2FA8-4490-84C6-1B310674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3" y="2394612"/>
            <a:ext cx="5245661" cy="120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2003017-326B-4EC4-B76C-715ED801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1" y="4181730"/>
            <a:ext cx="5321208" cy="15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87F1C81-6A33-4B49-A81C-1C1483FB508B}"/>
              </a:ext>
            </a:extLst>
          </p:cNvPr>
          <p:cNvSpPr txBox="1"/>
          <p:nvPr/>
        </p:nvSpPr>
        <p:spPr>
          <a:xfrm>
            <a:off x="1255618" y="2388386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B205C2D-030F-4EE0-BCB8-85F093D5C800}"/>
              </a:ext>
            </a:extLst>
          </p:cNvPr>
          <p:cNvSpPr txBox="1"/>
          <p:nvPr/>
        </p:nvSpPr>
        <p:spPr>
          <a:xfrm>
            <a:off x="1247694" y="4277249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2.</a:t>
            </a:r>
          </a:p>
        </p:txBody>
      </p:sp>
      <p:pic>
        <p:nvPicPr>
          <p:cNvPr id="9" name="Obrázek 8">
            <a:hlinkClick r:id="rId4"/>
            <a:extLst>
              <a:ext uri="{FF2B5EF4-FFF2-40B4-BE49-F238E27FC236}">
                <a16:creationId xmlns:a16="http://schemas.microsoft.com/office/drawing/2014/main" id="{0AEC831F-CC93-452B-8BDF-DBE3685FB9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57" y="4725055"/>
            <a:ext cx="1998323" cy="4968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2B07ACF-C266-425E-A15E-4B4AAFF9AF9E}"/>
              </a:ext>
            </a:extLst>
          </p:cNvPr>
          <p:cNvSpPr txBox="1"/>
          <p:nvPr/>
        </p:nvSpPr>
        <p:spPr>
          <a:xfrm>
            <a:off x="7814812" y="2411496"/>
            <a:ext cx="366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45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DE9B8-21AC-48F2-8360-FA83496A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pro získávání záznamů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634635-1331-4D22-B198-BA198462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88115" cy="4242832"/>
          </a:xfrm>
        </p:spPr>
        <p:txBody>
          <a:bodyPr>
            <a:normAutofit fontScale="92500" lnSpcReduction="20000"/>
          </a:bodyPr>
          <a:lstStyle/>
          <a:p>
            <a:pPr marL="361950" indent="-361950">
              <a:spcAft>
                <a:spcPts val="600"/>
              </a:spcAft>
              <a:tabLst/>
            </a:pPr>
            <a:r>
              <a:rPr lang="cs-CZ" altLang="cs-CZ" kern="0" dirty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>
                <a:solidFill>
                  <a:schemeClr val="accent2"/>
                </a:solidFill>
                <a:latin typeface="Arial" charset="0"/>
                <a:hlinkClick r:id="rId2"/>
              </a:rPr>
              <a:t>SRU</a:t>
            </a:r>
            <a:r>
              <a:rPr lang="cs-CZ" altLang="cs-CZ" kern="0" dirty="0">
                <a:latin typeface="Arial" charset="0"/>
              </a:rPr>
              <a:t> server + XML (</a:t>
            </a:r>
            <a:r>
              <a:rPr lang="cs-CZ" altLang="cs-CZ" kern="0" dirty="0" err="1">
                <a:latin typeface="Arial" charset="0"/>
              </a:rPr>
              <a:t>MarcXML</a:t>
            </a:r>
            <a:r>
              <a:rPr lang="cs-CZ" altLang="cs-CZ" kern="0" dirty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>
                <a:latin typeface="Arial" charset="0"/>
                <a:hlinkClick r:id="rId3"/>
              </a:rPr>
              <a:t>OpenURL</a:t>
            </a:r>
            <a:r>
              <a:rPr lang="cs-CZ" altLang="cs-CZ" kern="0" dirty="0">
                <a:latin typeface="Arial" charset="0"/>
              </a:rPr>
              <a:t> – metadata v URL (</a:t>
            </a:r>
            <a:r>
              <a:rPr lang="cs-CZ" altLang="cs-CZ" kern="0" dirty="0">
                <a:latin typeface="Arial" charset="0"/>
                <a:hlinkClick r:id="rId4"/>
              </a:rPr>
              <a:t>popis NTK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1455737" lvl="2" indent="-361950">
              <a:tabLst/>
            </a:pPr>
            <a:r>
              <a:rPr lang="cs-CZ" altLang="cs-CZ" kern="0" dirty="0">
                <a:latin typeface="Arial" charset="0"/>
                <a:hlinkClick r:id="rId5"/>
              </a:rPr>
              <a:t>COinS</a:t>
            </a:r>
            <a:r>
              <a:rPr lang="cs-CZ" altLang="cs-CZ" kern="0" dirty="0">
                <a:latin typeface="Arial" charset="0"/>
              </a:rPr>
              <a:t> – metadata do stránky (</a:t>
            </a:r>
            <a:r>
              <a:rPr lang="cs-CZ" altLang="cs-CZ" kern="0" dirty="0">
                <a:latin typeface="Arial" charset="0"/>
                <a:hlinkClick r:id="rId6"/>
              </a:rPr>
              <a:t>popis na NTK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např.: SRU MU, SRU </a:t>
            </a:r>
            <a:r>
              <a:rPr lang="cs-CZ" altLang="cs-CZ" kern="0" dirty="0" err="1">
                <a:latin typeface="Arial" charset="0"/>
              </a:rPr>
              <a:t>LoC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 err="1">
                <a:latin typeface="Arial" charset="0"/>
              </a:rPr>
              <a:t>BibSYS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>
                <a:latin typeface="Arial" charset="0"/>
                <a:hlinkClick r:id="rId7"/>
              </a:rPr>
              <a:t>atd.</a:t>
            </a:r>
            <a:endParaRPr lang="cs-CZ" altLang="cs-CZ" kern="0" dirty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>
                <a:latin typeface="Arial" charset="0"/>
              </a:rPr>
              <a:t>Worldcat</a:t>
            </a:r>
            <a:r>
              <a:rPr lang="cs-CZ" altLang="cs-CZ" kern="0" dirty="0">
                <a:latin typeface="Arial" charset="0"/>
              </a:rPr>
              <a:t> (</a:t>
            </a:r>
            <a:r>
              <a:rPr lang="cs-CZ" altLang="cs-CZ" kern="0" dirty="0" err="1">
                <a:latin typeface="Arial" charset="0"/>
                <a:hlinkClick r:id="rId8"/>
              </a:rPr>
              <a:t>xisbn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 err="1">
                <a:latin typeface="Arial" charset="0"/>
                <a:hlinkClick r:id="rId9"/>
              </a:rPr>
              <a:t>xissn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361950" indent="-361950">
              <a:spcAft>
                <a:spcPts val="600"/>
              </a:spcAft>
              <a:tabLst/>
            </a:pPr>
            <a:r>
              <a:rPr lang="cs-CZ" altLang="cs-CZ" kern="0" dirty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>
                <a:latin typeface="Arial" charset="0"/>
                <a:hlinkClick r:id="rId10"/>
              </a:rPr>
              <a:t>Crossref</a:t>
            </a:r>
            <a:r>
              <a:rPr lang="cs-CZ" altLang="cs-CZ" kern="0" dirty="0">
                <a:latin typeface="Arial" charset="0"/>
              </a:rPr>
              <a:t> (API, </a:t>
            </a:r>
            <a:r>
              <a:rPr lang="cs-CZ" altLang="cs-CZ" kern="0" dirty="0" err="1">
                <a:latin typeface="Arial" charset="0"/>
                <a:hlinkClick r:id="rId11"/>
              </a:rPr>
              <a:t>Lab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>
                <a:latin typeface="Arial" charset="0"/>
                <a:hlinkClick r:id="rId12"/>
              </a:rPr>
              <a:t>DOI </a:t>
            </a:r>
            <a:r>
              <a:rPr lang="cs-CZ" altLang="cs-CZ" kern="0" dirty="0" err="1">
                <a:latin typeface="Arial" charset="0"/>
                <a:hlinkClick r:id="rId12"/>
              </a:rPr>
              <a:t>Tools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361950" indent="-361950">
              <a:spcAft>
                <a:spcPts val="600"/>
              </a:spcAft>
              <a:tabLst/>
            </a:pPr>
            <a:r>
              <a:rPr lang="cs-CZ" altLang="cs-CZ" kern="0" dirty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Amazon API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C3B4C8-9241-4616-A380-C375054C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5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DF6D4F8-9492-4494-ADD1-47446FEF6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"/>
          <a:stretch/>
        </p:blipFill>
        <p:spPr bwMode="auto">
          <a:xfrm>
            <a:off x="7611902" y="10"/>
            <a:ext cx="45800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2D3FD4-6F71-43DF-93B9-87279519C6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207B4-66C3-4A76-8D54-C2871CF809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204CC1-9636-4570-A46A-48CC7DD6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Mendeley</a:t>
            </a:r>
            <a:br>
              <a:rPr lang="cs-CZ" sz="4000" b="1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doplněk v prohlížeči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311452-2173-4552-88FF-EBA9E41C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F0BACF-3ED5-418D-B552-15A0856236BE}"/>
              </a:ext>
            </a:extLst>
          </p:cNvPr>
          <p:cNvSpPr txBox="1"/>
          <p:nvPr/>
        </p:nvSpPr>
        <p:spPr>
          <a:xfrm>
            <a:off x="1097279" y="2442117"/>
            <a:ext cx="5977938" cy="34468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</a:rPr>
              <a:t>http://www.mendeley.com/import/</a:t>
            </a:r>
            <a:endParaRPr lang="cs-CZ" dirty="0">
              <a:solidFill>
                <a:srgbClr val="FFFFFF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FFFF"/>
                </a:solidFill>
              </a:rPr>
              <a:t>kliknutí na tlačítko = import všech citací na stránce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FFFF"/>
                </a:solidFill>
              </a:rPr>
              <a:t>podpora</a:t>
            </a:r>
            <a:r>
              <a:rPr lang="en-US" dirty="0">
                <a:solidFill>
                  <a:srgbClr val="FFFFFF"/>
                </a:solidFill>
              </a:rPr>
              <a:t> COinS</a:t>
            </a:r>
            <a:r>
              <a:rPr lang="cs-CZ" dirty="0">
                <a:solidFill>
                  <a:srgbClr val="FFFFFF"/>
                </a:solidFill>
              </a:rPr>
              <a:t> a dalších standardů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FFFF"/>
                </a:solidFill>
              </a:rPr>
              <a:t>rychl</a:t>
            </a:r>
            <a:r>
              <a:rPr lang="cs-CZ" dirty="0">
                <a:solidFill>
                  <a:srgbClr val="FFFFFF"/>
                </a:solidFill>
              </a:rPr>
              <a:t>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instalac</a:t>
            </a:r>
            <a:r>
              <a:rPr lang="cs-CZ" dirty="0">
                <a:solidFill>
                  <a:srgbClr val="FFFFFF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0603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04422-638E-49ED-8D03-EEB25FE9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PRO – doplněk do Chrome a FF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F85EA7-7EC1-47A7-AFE9-2B4BEEC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7B2BE92-E04F-4E56-AEA7-DEF44B95A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18" y="1981376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14">
            <a:extLst>
              <a:ext uri="{FF2B5EF4-FFF2-40B4-BE49-F238E27FC236}">
                <a16:creationId xmlns:a16="http://schemas.microsoft.com/office/drawing/2014/main" id="{A3F53F96-79F5-425A-BDF9-EC38BD940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27738"/>
              </p:ext>
            </p:extLst>
          </p:nvPr>
        </p:nvGraphicFramePr>
        <p:xfrm>
          <a:off x="1141511" y="2053384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511" y="2053384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7">
            <a:extLst>
              <a:ext uri="{FF2B5EF4-FFF2-40B4-BE49-F238E27FC236}">
                <a16:creationId xmlns:a16="http://schemas.microsoft.com/office/drawing/2014/main" id="{492DEFA2-A22E-4D84-8D17-8C8DA659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35" y="4197848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98472508-0E94-4EDC-9FE8-0BCEA649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55" y="2989488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>
            <a:extLst>
              <a:ext uri="{FF2B5EF4-FFF2-40B4-BE49-F238E27FC236}">
                <a16:creationId xmlns:a16="http://schemas.microsoft.com/office/drawing/2014/main" id="{96D7EA55-1E71-4EAB-A199-8D1A2AD82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2397" y="2592886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7D3DFC-4898-4DE7-9C81-9A1E3CB96C1F}"/>
              </a:ext>
            </a:extLst>
          </p:cNvPr>
          <p:cNvSpPr txBox="1"/>
          <p:nvPr/>
        </p:nvSpPr>
        <p:spPr>
          <a:xfrm>
            <a:off x="1141511" y="5573938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chystá se podpora </a:t>
            </a:r>
            <a:r>
              <a:rPr lang="cs-CZ" dirty="0" err="1"/>
              <a:t>COinS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34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6DFE5-03D3-45A0-9400-175EFD78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citací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F7B12A-5314-481F-A2A9-E3099CD9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editace</a:t>
            </a:r>
          </a:p>
          <a:p>
            <a:r>
              <a:rPr lang="cs-CZ" dirty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/>
              <a:t>změna modulů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AF2704-2F24-4841-9BD2-56B3CFDC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AE6E22A-D704-4454-9A34-0AD2EAD3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k diskuzi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33D8BB-E7C8-4375-ADBC-E0F97629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Sdílíte své citace se svými kolegy nebo s uživateli?</a:t>
            </a:r>
          </a:p>
          <a:p>
            <a:r>
              <a:rPr lang="cs-CZ" dirty="0"/>
              <a:t>Jak to děláte?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6CC4C06-9EBC-49BA-B57A-CE43A4D2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4098" name="Picture 2" descr="Související obrázek">
            <a:extLst>
              <a:ext uri="{FF2B5EF4-FFF2-40B4-BE49-F238E27FC236}">
                <a16:creationId xmlns:a16="http://schemas.microsoft.com/office/drawing/2014/main" id="{2BD856FF-22E0-4C87-A097-D83D636E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38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04" y="2226605"/>
            <a:ext cx="2857500" cy="32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89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8FE52-54DF-4A45-807C-F04C52F4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6EDF9F-0F08-489B-9DB8-A21F4AF9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EA5A1F-B5CA-4D38-B25C-7130BCD4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3" y="2406790"/>
            <a:ext cx="3810000" cy="30289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51BEF44-B1C6-40B6-A6FC-889F7DA096C4}"/>
              </a:ext>
            </a:extLst>
          </p:cNvPr>
          <p:cNvSpPr txBox="1"/>
          <p:nvPr/>
        </p:nvSpPr>
        <p:spPr>
          <a:xfrm>
            <a:off x="414891" y="19747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Citace PRO</a:t>
            </a:r>
            <a:endParaRPr lang="cs-CZ" sz="1200" dirty="0">
              <a:solidFill>
                <a:schemeClr val="accent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922EA2-C626-4C78-83FA-815C49EF1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688" y="2406790"/>
            <a:ext cx="2926795" cy="283150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DDA8C8C-A7B1-4895-BEBD-3B70406B1705}"/>
              </a:ext>
            </a:extLst>
          </p:cNvPr>
          <p:cNvSpPr txBox="1"/>
          <p:nvPr/>
        </p:nvSpPr>
        <p:spPr>
          <a:xfrm>
            <a:off x="8188210" y="19747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2"/>
                </a:solidFill>
              </a:rPr>
              <a:t>Endnoteweb</a:t>
            </a:r>
            <a:endParaRPr lang="cs-CZ" sz="1200" dirty="0">
              <a:solidFill>
                <a:schemeClr val="accent2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AFE804-5121-4BBC-8889-041E08B98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723" y="2413833"/>
            <a:ext cx="2307645" cy="282446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F94E380-0843-406B-B86C-48670D38D9A7}"/>
              </a:ext>
            </a:extLst>
          </p:cNvPr>
          <p:cNvSpPr txBox="1"/>
          <p:nvPr/>
        </p:nvSpPr>
        <p:spPr>
          <a:xfrm>
            <a:off x="5031392" y="19747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2"/>
                </a:solidFill>
              </a:rPr>
              <a:t>Refworks</a:t>
            </a:r>
            <a:endParaRPr lang="cs-CZ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29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ED2BA-9D49-4865-B2B8-3C925C1C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složek a citací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65D254-8696-4808-8B9F-B68EAF1D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E7EF91-A678-4080-A549-36ACA26E8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1174043" y="2601169"/>
            <a:ext cx="4270682" cy="31706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7883CF-EC87-4DF9-85B0-A4A0C2BC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360" y="3185454"/>
            <a:ext cx="4347546" cy="28511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634EC3-D490-4F09-9EDE-C51176780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233" y="563906"/>
            <a:ext cx="3236447" cy="191843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53E3AED-6FDA-4D17-AA83-134FB3565FF4}"/>
              </a:ext>
            </a:extLst>
          </p:cNvPr>
          <p:cNvSpPr txBox="1"/>
          <p:nvPr/>
        </p:nvSpPr>
        <p:spPr>
          <a:xfrm>
            <a:off x="9133771" y="131635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chemeClr val="accent2"/>
                </a:solidFill>
              </a:rPr>
              <a:t>Citace PRO</a:t>
            </a:r>
            <a:endParaRPr lang="cs-CZ" sz="1200" dirty="0">
              <a:solidFill>
                <a:schemeClr val="accent2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4C19C-B3B9-414A-959E-3D044EE81619}"/>
              </a:ext>
            </a:extLst>
          </p:cNvPr>
          <p:cNvSpPr txBox="1"/>
          <p:nvPr/>
        </p:nvSpPr>
        <p:spPr>
          <a:xfrm>
            <a:off x="9133771" y="274411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chemeClr val="accent2"/>
                </a:solidFill>
              </a:rPr>
              <a:t>Refworks</a:t>
            </a:r>
            <a:endParaRPr lang="cs-CZ" sz="1200" dirty="0">
              <a:solidFill>
                <a:schemeClr val="accent2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5776289-FED0-49D4-952D-43614AA7F85F}"/>
              </a:ext>
            </a:extLst>
          </p:cNvPr>
          <p:cNvSpPr txBox="1"/>
          <p:nvPr/>
        </p:nvSpPr>
        <p:spPr>
          <a:xfrm>
            <a:off x="1174043" y="211490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2"/>
                </a:solidFill>
              </a:rPr>
              <a:t>Endnoteweb</a:t>
            </a:r>
            <a:endParaRPr lang="cs-CZ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77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7A056-C455-4862-90FA-2179986C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7ECA00-40BC-47F9-873A-82B1645F5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obálky, obsahy, anotace, FT</a:t>
            </a:r>
          </a:p>
          <a:p>
            <a:r>
              <a:rPr lang="cs-CZ" dirty="0"/>
              <a:t>automatické stahování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1128A7-7CEA-424A-8D7A-42FBF491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2" descr="Obálky knih">
            <a:hlinkClick r:id="rId2"/>
            <a:extLst>
              <a:ext uri="{FF2B5EF4-FFF2-40B4-BE49-F238E27FC236}">
                <a16:creationId xmlns:a16="http://schemas.microsoft.com/office/drawing/2014/main" id="{D241567E-3802-4577-BB24-9FE1BA29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17" y="1896003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librarything.com/press/logo4_medium.gif">
            <a:hlinkClick r:id="rId4"/>
            <a:extLst>
              <a:ext uri="{FF2B5EF4-FFF2-40B4-BE49-F238E27FC236}">
                <a16:creationId xmlns:a16="http://schemas.microsoft.com/office/drawing/2014/main" id="{4E92B28B-412D-4CF8-8505-72ABD4AC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87" y="3188683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openlibrary.org/images/logo_OL-lg.png">
            <a:hlinkClick r:id="rId6"/>
            <a:extLst>
              <a:ext uri="{FF2B5EF4-FFF2-40B4-BE49-F238E27FC236}">
                <a16:creationId xmlns:a16="http://schemas.microsoft.com/office/drawing/2014/main" id="{EE9D229C-B83A-4F9E-BE68-DBE485B2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0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roduct Advertising API">
            <a:extLst>
              <a:ext uri="{FF2B5EF4-FFF2-40B4-BE49-F238E27FC236}">
                <a16:creationId xmlns:a16="http://schemas.microsoft.com/office/drawing/2014/main" id="{4EE8EA36-F018-43D5-A09F-7510DEB1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7" y="3647863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dash.coolsmartphone.com/wp-content/uploads/2013/07/Google-Developers-Logo.png">
            <a:hlinkClick r:id="rId9"/>
            <a:extLst>
              <a:ext uri="{FF2B5EF4-FFF2-40B4-BE49-F238E27FC236}">
                <a16:creationId xmlns:a16="http://schemas.microsoft.com/office/drawing/2014/main" id="{65319DA5-BAAC-43FD-81CA-AD0097DA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41" y="4525196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3285022" y="1518799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>
                <a:latin typeface="Arial" charset="0"/>
              </a:rPr>
              <a:t>Primární odpovědnost. </a:t>
            </a:r>
            <a:r>
              <a:rPr lang="cs-CZ" sz="1600" i="1" kern="0" dirty="0">
                <a:latin typeface="Arial" charset="0"/>
              </a:rPr>
              <a:t>Název: podnázev</a:t>
            </a:r>
            <a:r>
              <a:rPr lang="cs-CZ" sz="1600" kern="0" dirty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>
                <a:latin typeface="Arial" charset="0"/>
              </a:rPr>
              <a:t>Subedice</a:t>
            </a:r>
            <a:r>
              <a:rPr lang="cs-CZ" sz="1600" kern="0" dirty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>
                <a:latin typeface="Arial" charset="0"/>
              </a:rPr>
              <a:t>HOLZNER, Steven. </a:t>
            </a:r>
            <a:r>
              <a:rPr lang="cs-CZ" sz="1600" i="1" kern="0" dirty="0">
                <a:latin typeface="Arial" charset="0"/>
              </a:rPr>
              <a:t>RSS: automatické doručování obsahu vašich WWW stránek</a:t>
            </a:r>
            <a:r>
              <a:rPr lang="cs-CZ" sz="1600" kern="0" dirty="0">
                <a:latin typeface="Arial" charset="0"/>
              </a:rPr>
              <a:t>. Překlad Jan Šindelář. Brno: </a:t>
            </a:r>
            <a:r>
              <a:rPr lang="cs-CZ" sz="1600" kern="0" dirty="0" err="1">
                <a:latin typeface="Arial" charset="0"/>
              </a:rPr>
              <a:t>Computer</a:t>
            </a:r>
            <a:r>
              <a:rPr lang="cs-CZ" sz="1600" kern="0" dirty="0">
                <a:latin typeface="Arial" charset="0"/>
              </a:rPr>
              <a:t> </a:t>
            </a:r>
            <a:r>
              <a:rPr lang="cs-CZ" sz="1600" kern="0" dirty="0" err="1">
                <a:latin typeface="Arial" charset="0"/>
              </a:rPr>
              <a:t>Press</a:t>
            </a:r>
            <a:r>
              <a:rPr lang="cs-CZ" sz="1600" kern="0" dirty="0">
                <a:latin typeface="Arial" charset="0"/>
              </a:rPr>
              <a:t>, 2007, 278 s. ISBN 978-80-251-1479-7.</a:t>
            </a:r>
            <a:r>
              <a:rPr lang="cs-CZ" sz="1600" kern="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3955017" y="4704008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/>
              <a:t>(</a:t>
            </a:r>
            <a:r>
              <a:rPr lang="cs-CZ" sz="1600" dirty="0" err="1"/>
              <a:t>Holzner</a:t>
            </a:r>
            <a:r>
              <a:rPr lang="cs-CZ" sz="1600" dirty="0"/>
              <a:t>, 2007, 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6144701" y="3341287"/>
            <a:ext cx="4149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DASGUPTA,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6989794" y="1536929"/>
            <a:ext cx="412767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424151" y="3049732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438173" y="1540862"/>
            <a:ext cx="47525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4652147" y="5429664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(25, s. 158).</a:t>
            </a: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63636B18-5C75-428E-93F3-19FDE2D9DF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010" y="340145"/>
            <a:ext cx="10058400" cy="871771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2"/>
                </a:solidFill>
              </a:rPr>
              <a:t>Vytváříme</a:t>
            </a:r>
            <a:r>
              <a:rPr lang="cs-CZ" b="1" dirty="0"/>
              <a:t> citace</a:t>
            </a:r>
          </a:p>
        </p:txBody>
      </p:sp>
    </p:spTree>
    <p:extLst>
      <p:ext uri="{BB962C8B-B14F-4D97-AF65-F5344CB8AC3E}">
        <p14:creationId xmlns:p14="http://schemas.microsoft.com/office/powerpoint/2010/main" val="12847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24C7C-879A-4E17-A191-BAA8C6F4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Linkování a získávání plného textu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19534C-AD34-40CE-91EA-1012AA7D3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linkovací nástroje</a:t>
            </a:r>
          </a:p>
          <a:p>
            <a:pPr lvl="1"/>
            <a:r>
              <a:rPr lang="cs-CZ" dirty="0"/>
              <a:t>SFX (Exlibris)</a:t>
            </a:r>
          </a:p>
          <a:p>
            <a:pPr lvl="1"/>
            <a:r>
              <a:rPr lang="cs-CZ" dirty="0" err="1"/>
              <a:t>LinkSource</a:t>
            </a:r>
            <a:r>
              <a:rPr lang="cs-CZ" dirty="0"/>
              <a:t> (EBSCO)</a:t>
            </a:r>
          </a:p>
          <a:p>
            <a:r>
              <a:rPr lang="cs-CZ" dirty="0"/>
              <a:t>možnost stažení FT</a:t>
            </a:r>
          </a:p>
          <a:p>
            <a:pPr lvl="1"/>
            <a:r>
              <a:rPr lang="cs-CZ" dirty="0" err="1"/>
              <a:t>Flow</a:t>
            </a:r>
            <a:r>
              <a:rPr lang="cs-CZ" dirty="0"/>
              <a:t>, </a:t>
            </a:r>
            <a:r>
              <a:rPr lang="cs-CZ" dirty="0" err="1"/>
              <a:t>Mendeley</a:t>
            </a:r>
            <a:r>
              <a:rPr lang="cs-CZ" dirty="0"/>
              <a:t>, Citace PRO…</a:t>
            </a:r>
          </a:p>
          <a:p>
            <a:r>
              <a:rPr lang="cs-CZ" dirty="0"/>
              <a:t>propojení s databázemi (API)</a:t>
            </a:r>
          </a:p>
          <a:p>
            <a:pPr lvl="1"/>
            <a:r>
              <a:rPr lang="cs-CZ" dirty="0"/>
              <a:t>EBSCO</a:t>
            </a:r>
          </a:p>
          <a:p>
            <a:r>
              <a:rPr lang="cs-CZ" dirty="0"/>
              <a:t>nahrávání vlastních plných textů (úložiště)</a:t>
            </a:r>
          </a:p>
          <a:p>
            <a:pPr lvl="1"/>
            <a:r>
              <a:rPr lang="cs-CZ" dirty="0"/>
              <a:t>služba </a:t>
            </a:r>
            <a:r>
              <a:rPr lang="cs-CZ" dirty="0" err="1"/>
              <a:t>Pablikado</a:t>
            </a:r>
            <a:r>
              <a:rPr lang="cs-CZ" dirty="0"/>
              <a:t> a aplikace pro Android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F38D97-E9F7-433A-960A-A5360152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97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59727" y="286603"/>
            <a:ext cx="9995953" cy="1450757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Mobilní</a:t>
            </a:r>
            <a:r>
              <a:rPr lang="cs-CZ" b="1" dirty="0"/>
              <a:t> aplikace </a:t>
            </a:r>
            <a:r>
              <a:rPr lang="cs-CZ" b="1" dirty="0" err="1"/>
              <a:t>Pablikado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531005" y="2017184"/>
            <a:ext cx="5789506" cy="33644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Zobrazování dokumentů z Citace PRO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Poznámkový aparát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 podtrhávat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 zvýrazňovat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 vkládat poznámky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 vytvářet náčrtky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b="1" dirty="0"/>
              <a:t> výpisky s citací do Citace PRO </a:t>
            </a:r>
            <a:r>
              <a:rPr lang="cs-CZ" sz="2400" dirty="0"/>
              <a:t>(novinka)</a:t>
            </a:r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429" y="178229"/>
            <a:ext cx="1528082" cy="1528082"/>
          </a:xfrm>
          <a:prstGeom prst="rect">
            <a:avLst/>
          </a:prstGeom>
        </p:spPr>
      </p:pic>
      <p:cxnSp>
        <p:nvCxnSpPr>
          <p:cNvPr id="21" name="Zakřivená spojnice 20"/>
          <p:cNvCxnSpPr/>
          <p:nvPr/>
        </p:nvCxnSpPr>
        <p:spPr>
          <a:xfrm>
            <a:off x="9167961" y="844712"/>
            <a:ext cx="624468" cy="33453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485875" y="5493979"/>
            <a:ext cx="575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Pablikado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stahujte z: </a:t>
            </a:r>
            <a:r>
              <a:rPr lang="cs-CZ" sz="2400" b="1" dirty="0">
                <a:solidFill>
                  <a:schemeClr val="accent2"/>
                </a:solidFill>
              </a:rPr>
              <a:t>http://play.google.com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125954" y="466808"/>
            <a:ext cx="23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2"/>
                </a:solidFill>
                <a:latin typeface="Freestyle Script" panose="030804020302050B0404" pitchFamily="66" charset="0"/>
              </a:rPr>
              <a:t>stáhnout aplikaci</a:t>
            </a:r>
            <a:endParaRPr lang="cs-CZ" sz="4000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5830">
            <a:off x="1066080" y="2096356"/>
            <a:ext cx="2027280" cy="36022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4261">
            <a:off x="2789572" y="2238485"/>
            <a:ext cx="2031581" cy="35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2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Import </a:t>
            </a:r>
            <a:r>
              <a:rPr lang="cs-CZ" b="1" dirty="0"/>
              <a:t>citátů – videoukázka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3" name="Objekt 2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40191"/>
              </p:ext>
            </p:extLst>
          </p:nvPr>
        </p:nvGraphicFramePr>
        <p:xfrm>
          <a:off x="2754351" y="2095260"/>
          <a:ext cx="6190166" cy="384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Image" r:id="rId4" imgW="16634880" imgH="10361880" progId="Photoshop.Image.12">
                  <p:embed/>
                </p:oleObj>
              </mc:Choice>
              <mc:Fallback>
                <p:oleObj name="Image" r:id="rId4" imgW="16634880" imgH="10361880" progId="Photoshop.Image.12">
                  <p:embed/>
                  <p:pic>
                    <p:nvPicPr>
                      <p:cNvPr id="3" name="Objekt 2">
                        <a:hlinkClick r:id="" action="ppaction://hlinkfile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4351" y="2095260"/>
                        <a:ext cx="6190166" cy="3848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47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B3D53-F06E-4491-9320-F8ABF8B7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Exporty a generování seznamů literatury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AAA779-266B-4D93-86CC-CC23B07A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podpora citačních stylů</a:t>
            </a:r>
          </a:p>
          <a:p>
            <a:r>
              <a:rPr lang="cs-CZ" dirty="0"/>
              <a:t>generátory citačních stylů</a:t>
            </a:r>
          </a:p>
          <a:p>
            <a:pPr lvl="1"/>
            <a:r>
              <a:rPr lang="cs-CZ" dirty="0"/>
              <a:t>integrované (</a:t>
            </a:r>
            <a:r>
              <a:rPr lang="cs-CZ" dirty="0" err="1"/>
              <a:t>Refworks</a:t>
            </a:r>
            <a:r>
              <a:rPr lang="cs-CZ" dirty="0"/>
              <a:t>, ENW)</a:t>
            </a:r>
          </a:p>
          <a:p>
            <a:pPr lvl="1"/>
            <a:r>
              <a:rPr lang="cs-CZ" dirty="0"/>
              <a:t>externí</a:t>
            </a:r>
          </a:p>
          <a:p>
            <a:pPr lvl="2"/>
            <a:r>
              <a:rPr lang="cs-CZ" dirty="0"/>
              <a:t>http://csleditor.quist.de/csleditor</a:t>
            </a:r>
          </a:p>
          <a:p>
            <a:pPr lvl="2"/>
            <a:r>
              <a:rPr lang="cs-CZ" dirty="0"/>
              <a:t>http://editor.citationstyles.org/visualEditor/</a:t>
            </a:r>
          </a:p>
          <a:p>
            <a:r>
              <a:rPr lang="cs-CZ" dirty="0"/>
              <a:t>výstupní formáty</a:t>
            </a:r>
          </a:p>
          <a:p>
            <a:pPr lvl="1"/>
            <a:r>
              <a:rPr lang="cs-CZ" dirty="0"/>
              <a:t>HTML, DOC, ODT, XLS, </a:t>
            </a:r>
            <a:r>
              <a:rPr lang="cs-CZ" dirty="0" err="1"/>
              <a:t>BibTex</a:t>
            </a:r>
            <a:r>
              <a:rPr lang="cs-CZ" dirty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6C5DB3-6FEB-4B71-9167-0EDCA553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22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5B163-FB84-44F8-959A-D4BBD01B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D4160F-F525-4F07-8A31-BADFAA091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stylu</a:t>
            </a:r>
          </a:p>
          <a:p>
            <a:r>
              <a:rPr lang="cs-CZ" dirty="0"/>
              <a:t>výběr výstupu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F72302-C44E-4B1C-A5E0-B52C8E83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CCDBD6-2250-4134-84B1-61450F4FD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477" y="2124173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59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B312F-C8A5-46B5-93E2-98FCC2D7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s textovými editory</a:t>
            </a:r>
          </a:p>
        </p:txBody>
      </p:sp>
      <p:pic>
        <p:nvPicPr>
          <p:cNvPr id="5" name="aMkccKZ0Hio">
            <a:hlinkClick r:id="" action="ppaction://media"/>
            <a:extLst>
              <a:ext uri="{FF2B5EF4-FFF2-40B4-BE49-F238E27FC236}">
                <a16:creationId xmlns:a16="http://schemas.microsoft.com/office/drawing/2014/main" id="{FC11C9D2-446C-43A8-B527-ADB520154F4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91101" y="2478247"/>
            <a:ext cx="4675889" cy="350691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FC8F41-3587-4F5B-B925-440A6C20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0MvRZtZtIvw">
            <a:hlinkClick r:id="" action="ppaction://media"/>
            <a:extLst>
              <a:ext uri="{FF2B5EF4-FFF2-40B4-BE49-F238E27FC236}">
                <a16:creationId xmlns:a16="http://schemas.microsoft.com/office/drawing/2014/main" id="{0D0219DE-2E11-4CFE-86C3-2CA7D96514C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97280" y="2478247"/>
            <a:ext cx="4675889" cy="350691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9D5CFEB-3ED3-4C10-BE1A-D66822EA97B6}"/>
              </a:ext>
            </a:extLst>
          </p:cNvPr>
          <p:cNvSpPr txBox="1"/>
          <p:nvPr/>
        </p:nvSpPr>
        <p:spPr>
          <a:xfrm>
            <a:off x="2045453" y="2008668"/>
            <a:ext cx="242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2"/>
                </a:solidFill>
              </a:rPr>
              <a:t>Citace PRO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2CD7BB-CF05-4C4F-B500-C0280DEC0F9C}"/>
              </a:ext>
            </a:extLst>
          </p:cNvPr>
          <p:cNvSpPr txBox="1"/>
          <p:nvPr/>
        </p:nvSpPr>
        <p:spPr>
          <a:xfrm>
            <a:off x="7517762" y="2003626"/>
            <a:ext cx="242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accent2"/>
                </a:solidFill>
              </a:rPr>
              <a:t>Zotero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47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AC273-5A09-4821-AEE8-4EC63735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8D1A7E-BAED-45A9-96B3-0F3DED72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propojení s citačními databázemi</a:t>
            </a:r>
          </a:p>
          <a:p>
            <a:pPr lvl="1"/>
            <a:r>
              <a:rPr lang="cs-CZ" dirty="0" err="1"/>
              <a:t>Mendeley</a:t>
            </a:r>
            <a:r>
              <a:rPr lang="cs-CZ" dirty="0"/>
              <a:t> a </a:t>
            </a:r>
            <a:r>
              <a:rPr lang="cs-CZ" dirty="0" err="1"/>
              <a:t>Scopus</a:t>
            </a:r>
            <a:endParaRPr lang="cs-CZ" dirty="0"/>
          </a:p>
          <a:p>
            <a:r>
              <a:rPr lang="cs-CZ" dirty="0"/>
              <a:t>množství interních dat o chování uživatelů</a:t>
            </a:r>
          </a:p>
          <a:p>
            <a:pPr lvl="1"/>
            <a:r>
              <a:rPr lang="cs-CZ" dirty="0"/>
              <a:t>co čtou, co je trendy, lze sledovat kvalitu, seznamy top publikací,…</a:t>
            </a:r>
          </a:p>
          <a:p>
            <a:pPr lvl="1"/>
            <a:r>
              <a:rPr lang="cs-CZ" dirty="0"/>
              <a:t>doporučování zdrojů</a:t>
            </a:r>
          </a:p>
          <a:p>
            <a:pPr lvl="1"/>
            <a:r>
              <a:rPr lang="cs-CZ" dirty="0"/>
              <a:t>nejcitovanější autoři v oboru, možnost provázat na instituce</a:t>
            </a:r>
          </a:p>
          <a:p>
            <a:r>
              <a:rPr lang="cs-CZ" dirty="0"/>
              <a:t>citační rejstříky</a:t>
            </a:r>
          </a:p>
          <a:p>
            <a:pPr lvl="1"/>
            <a:r>
              <a:rPr lang="cs-CZ" dirty="0"/>
              <a:t>propojení s vlastními publikacemi</a:t>
            </a:r>
          </a:p>
          <a:p>
            <a:r>
              <a:rPr lang="cs-CZ" dirty="0"/>
              <a:t>nové způsoby měření výkonu oborů???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FE8B37-2D3D-4C75-A88E-A97269AA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96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AD260EB-A26A-40CE-9D0D-D8C09368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citačních manažerů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0635A75E-3145-4B65-BD27-618C54ACE9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766" b="19766"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78D899F4-EAA3-4A46-8E7F-7EB69A50D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organizujte si své zdroje a citujte jednoduše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73920-BE95-4950-B5E9-AD3EC1D5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12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3D635A1-F284-4F5A-8684-0C7DD826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646448"/>
            <a:ext cx="3200400" cy="2658755"/>
          </a:xfrm>
        </p:spPr>
        <p:txBody>
          <a:bodyPr>
            <a:normAutofit/>
          </a:bodyPr>
          <a:lstStyle/>
          <a:p>
            <a:r>
              <a:rPr lang="cs-CZ" sz="1800" dirty="0"/>
              <a:t>http://myendnoteweb.com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0FDACA-BEF1-4AE9-A55A-5C83C9CA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3F40744B-D57D-488C-A320-6CE4C9CD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344" y="594358"/>
            <a:ext cx="7421136" cy="5509261"/>
          </a:xfrm>
        </p:spPr>
        <p:txBody>
          <a:bodyPr/>
          <a:lstStyle/>
          <a:p>
            <a:r>
              <a:rPr lang="cs-CZ" dirty="0"/>
              <a:t>producent Thomson Reuters</a:t>
            </a:r>
          </a:p>
          <a:p>
            <a:r>
              <a:rPr lang="cs-CZ" dirty="0"/>
              <a:t>ve verzi Basic zdarma</a:t>
            </a:r>
          </a:p>
          <a:p>
            <a:r>
              <a:rPr lang="cs-CZ" dirty="0"/>
              <a:t>podpora přímého importu z databází</a:t>
            </a:r>
          </a:p>
          <a:p>
            <a:r>
              <a:rPr lang="cs-CZ" dirty="0"/>
              <a:t>importy z katalogů přímo z prostředí ENW</a:t>
            </a:r>
          </a:p>
          <a:p>
            <a:r>
              <a:rPr lang="cs-CZ" dirty="0"/>
              <a:t>organizace citací</a:t>
            </a:r>
          </a:p>
          <a:p>
            <a:r>
              <a:rPr lang="cs-CZ" dirty="0"/>
              <a:t>podpora různých citačních stylů</a:t>
            </a:r>
          </a:p>
          <a:p>
            <a:r>
              <a:rPr lang="cs-CZ" dirty="0"/>
              <a:t>propojení s jinými vědci a s </a:t>
            </a:r>
            <a:r>
              <a:rPr lang="cs-CZ" dirty="0" err="1"/>
              <a:t>WoS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200" name="Picture 8" descr="Výsledek obrázku pro endnote logo">
            <a:extLst>
              <a:ext uri="{FF2B5EF4-FFF2-40B4-BE49-F238E27FC236}">
                <a16:creationId xmlns:a16="http://schemas.microsoft.com/office/drawing/2014/main" id="{2581ACDD-86CC-41EF-B9B2-D2462B78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6668"/>
            <a:ext cx="3343391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48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3D635A1-F284-4F5A-8684-0C7DD826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77378"/>
            <a:ext cx="3200400" cy="2658755"/>
          </a:xfrm>
        </p:spPr>
        <p:txBody>
          <a:bodyPr>
            <a:normAutofit/>
          </a:bodyPr>
          <a:lstStyle/>
          <a:p>
            <a:r>
              <a:rPr lang="cs-CZ" sz="1800" dirty="0"/>
              <a:t>https://www.refworks.com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https://flow.proquest.com/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0FDACA-BEF1-4AE9-A55A-5C83C9CA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3F40744B-D57D-488C-A320-6CE4C9CD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344" y="594358"/>
            <a:ext cx="7421136" cy="5509261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producent </a:t>
            </a:r>
            <a:r>
              <a:rPr lang="cs-CZ" dirty="0" err="1"/>
              <a:t>ProQuest</a:t>
            </a:r>
            <a:endParaRPr lang="cs-CZ" dirty="0"/>
          </a:p>
          <a:p>
            <a:r>
              <a:rPr lang="cs-CZ" dirty="0"/>
              <a:t>komerční systém</a:t>
            </a:r>
          </a:p>
          <a:p>
            <a:r>
              <a:rPr lang="cs-CZ" dirty="0"/>
              <a:t>správa citací</a:t>
            </a:r>
          </a:p>
          <a:p>
            <a:r>
              <a:rPr lang="cs-CZ" dirty="0"/>
              <a:t>exporty</a:t>
            </a:r>
          </a:p>
          <a:p>
            <a:r>
              <a:rPr lang="cs-CZ" dirty="0"/>
              <a:t>podpora citačních stylů</a:t>
            </a:r>
          </a:p>
          <a:p>
            <a:r>
              <a:rPr lang="cs-CZ" dirty="0"/>
              <a:t>doplněk do prohlížečů (importy)</a:t>
            </a:r>
          </a:p>
          <a:p>
            <a:r>
              <a:rPr lang="cs-CZ" dirty="0"/>
              <a:t>nová verze: </a:t>
            </a:r>
            <a:r>
              <a:rPr lang="cs-CZ" dirty="0" err="1"/>
              <a:t>Flow</a:t>
            </a:r>
            <a:endParaRPr lang="cs-CZ" dirty="0"/>
          </a:p>
          <a:p>
            <a:pPr lvl="1"/>
            <a:r>
              <a:rPr lang="cs-CZ" dirty="0"/>
              <a:t>přináší vědeckou síť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42" name="Picture 2" descr="Výsledek obrázku pro refworks logo"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8123"/>
            <a:ext cx="3222721" cy="10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 pro flow proquest">
            <a:extLst>
              <a:ext uri="{FF2B5EF4-FFF2-40B4-BE49-F238E27FC236}">
                <a16:creationId xmlns:a16="http://schemas.microsoft.com/office/drawing/2014/main" id="{79CDAFD6-8E18-4A23-B0E9-73261E376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b="30683"/>
          <a:stretch/>
        </p:blipFill>
        <p:spPr bwMode="auto">
          <a:xfrm>
            <a:off x="457200" y="3771495"/>
            <a:ext cx="2857500" cy="12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3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hetravelinstitute.com/wp-content/uploads/2011/07/hands-on-head.jpg">
            <a:extLst>
              <a:ext uri="{FF2B5EF4-FFF2-40B4-BE49-F238E27FC236}">
                <a16:creationId xmlns:a16="http://schemas.microsoft.com/office/drawing/2014/main" id="{EB0B42F3-B3C4-4525-A690-AF6BD07C9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72" y="267607"/>
            <a:ext cx="8686799" cy="5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B25F41-D356-4C2B-8BAB-95B5E3E0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0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3D635A1-F284-4F5A-8684-0C7DD826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646448"/>
            <a:ext cx="3200400" cy="2658755"/>
          </a:xfrm>
        </p:spPr>
        <p:txBody>
          <a:bodyPr>
            <a:normAutofit/>
          </a:bodyPr>
          <a:lstStyle/>
          <a:p>
            <a:r>
              <a:rPr lang="cs-CZ" sz="1800" dirty="0"/>
              <a:t>https://www.mendeley.com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0FDACA-BEF1-4AE9-A55A-5C83C9CA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pic>
        <p:nvPicPr>
          <p:cNvPr id="8196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5462"/>
            <a:ext cx="2987156" cy="23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3F40744B-D57D-488C-A320-6CE4C9CD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344" y="594358"/>
            <a:ext cx="7421136" cy="5509261"/>
          </a:xfrm>
        </p:spPr>
        <p:txBody>
          <a:bodyPr/>
          <a:lstStyle/>
          <a:p>
            <a:r>
              <a:rPr lang="cs-CZ" dirty="0"/>
              <a:t>producentem </a:t>
            </a:r>
            <a:r>
              <a:rPr lang="cs-CZ" dirty="0" err="1"/>
              <a:t>Elsevier</a:t>
            </a:r>
            <a:endParaRPr lang="cs-CZ" dirty="0"/>
          </a:p>
          <a:p>
            <a:r>
              <a:rPr lang="cs-CZ" dirty="0"/>
              <a:t>navázání na </a:t>
            </a:r>
            <a:r>
              <a:rPr lang="cs-CZ" dirty="0" err="1"/>
              <a:t>Scopus</a:t>
            </a:r>
            <a:endParaRPr lang="cs-CZ" dirty="0"/>
          </a:p>
          <a:p>
            <a:r>
              <a:rPr lang="cs-CZ" dirty="0"/>
              <a:t>v základní verzi zdarma</a:t>
            </a:r>
          </a:p>
          <a:p>
            <a:r>
              <a:rPr lang="cs-CZ" dirty="0"/>
              <a:t>citační manažer</a:t>
            </a:r>
          </a:p>
          <a:p>
            <a:pPr lvl="1"/>
            <a:r>
              <a:rPr lang="cs-CZ" dirty="0"/>
              <a:t>správa citací, exporty, podpora citačních stylů, doplněk do prohlížečů (importy), 2 GB úložiště, </a:t>
            </a:r>
          </a:p>
          <a:p>
            <a:pPr lvl="1"/>
            <a:r>
              <a:rPr lang="cs-CZ" dirty="0"/>
              <a:t>institucionální verze (placená)</a:t>
            </a:r>
          </a:p>
          <a:p>
            <a:r>
              <a:rPr lang="cs-CZ" dirty="0"/>
              <a:t>vědecká síť</a:t>
            </a:r>
          </a:p>
          <a:p>
            <a:pPr lvl="1"/>
            <a:r>
              <a:rPr lang="cs-CZ" dirty="0"/>
              <a:t>vlastní profil vědce, síťování, vytváření skupin, sdílení novinek a znalostí</a:t>
            </a:r>
          </a:p>
          <a:p>
            <a:pPr lvl="1"/>
            <a:r>
              <a:rPr lang="cs-CZ" dirty="0"/>
              <a:t>sdílení vlastních </a:t>
            </a:r>
            <a:r>
              <a:rPr lang="cs-CZ" dirty="0" err="1"/>
              <a:t>datasetů</a:t>
            </a:r>
            <a:r>
              <a:rPr lang="cs-CZ" dirty="0"/>
              <a:t> a literatury</a:t>
            </a:r>
          </a:p>
          <a:p>
            <a:pPr lvl="1"/>
            <a:r>
              <a:rPr lang="cs-CZ" dirty="0"/>
              <a:t>propojení s citačním manažerem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097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3D635A1-F284-4F5A-8684-0C7DD826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646448"/>
            <a:ext cx="3200400" cy="2658755"/>
          </a:xfrm>
        </p:spPr>
        <p:txBody>
          <a:bodyPr>
            <a:normAutofit/>
          </a:bodyPr>
          <a:lstStyle/>
          <a:p>
            <a:r>
              <a:rPr lang="cs-CZ" sz="1800" dirty="0"/>
              <a:t>http://www.zotero.org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0FDACA-BEF1-4AE9-A55A-5C83C9CA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3F40744B-D57D-488C-A320-6CE4C9CD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344" y="594358"/>
            <a:ext cx="7421136" cy="5509261"/>
          </a:xfrm>
        </p:spPr>
        <p:txBody>
          <a:bodyPr/>
          <a:lstStyle/>
          <a:p>
            <a:r>
              <a:rPr lang="cs-CZ" dirty="0"/>
              <a:t>open source = dostupné zdarma</a:t>
            </a:r>
          </a:p>
          <a:p>
            <a:r>
              <a:rPr lang="cs-CZ" dirty="0"/>
              <a:t>silná celosvětová komunita</a:t>
            </a:r>
          </a:p>
          <a:p>
            <a:r>
              <a:rPr lang="cs-CZ" dirty="0"/>
              <a:t>správa citací v prohlížeči</a:t>
            </a:r>
          </a:p>
          <a:p>
            <a:r>
              <a:rPr lang="cs-CZ" dirty="0"/>
              <a:t>běžné funkce CSW</a:t>
            </a:r>
          </a:p>
          <a:p>
            <a:r>
              <a:rPr lang="cs-CZ" dirty="0"/>
              <a:t>sdílení citací, bibliografií, komunita</a:t>
            </a:r>
          </a:p>
          <a:p>
            <a:r>
              <a:rPr lang="cs-CZ" dirty="0"/>
              <a:t>podpora </a:t>
            </a:r>
            <a:r>
              <a:rPr lang="cs-CZ" dirty="0" err="1"/>
              <a:t>tagování</a:t>
            </a:r>
            <a:endParaRPr lang="cs-CZ" dirty="0"/>
          </a:p>
          <a:p>
            <a:r>
              <a:rPr lang="cs-CZ" dirty="0"/>
              <a:t>doplňky do Wordu, Open Office, Google </a:t>
            </a:r>
            <a:r>
              <a:rPr lang="cs-CZ" dirty="0" err="1"/>
              <a:t>Docs</a:t>
            </a:r>
            <a:r>
              <a:rPr lang="cs-CZ" dirty="0"/>
              <a:t>,…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290" name="Picture 2" descr="Výsledek obrázku pro zotero logo">
            <a:extLst>
              <a:ext uri="{FF2B5EF4-FFF2-40B4-BE49-F238E27FC236}">
                <a16:creationId xmlns:a16="http://schemas.microsoft.com/office/drawing/2014/main" id="{F9210925-FC2A-4938-9FA5-00A7ADAE5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32520" r="23747" b="42927"/>
          <a:stretch/>
        </p:blipFill>
        <p:spPr bwMode="auto">
          <a:xfrm>
            <a:off x="457200" y="2620536"/>
            <a:ext cx="3144644" cy="8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10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-174" t="-228" r="45384" b="228"/>
          <a:stretch/>
        </p:blipFill>
        <p:spPr>
          <a:xfrm>
            <a:off x="4088037" y="-15839"/>
            <a:ext cx="8087921" cy="69380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510" y="751014"/>
            <a:ext cx="3084844" cy="210387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Citace PRO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sz="2000" dirty="0">
                <a:solidFill>
                  <a:srgbClr val="FFFFFF"/>
                </a:solidFill>
              </a:rPr>
              <a:t>citační manažer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277" y="3111001"/>
            <a:ext cx="3084844" cy="3335519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FFFFFF"/>
                </a:solidFill>
              </a:rPr>
              <a:t> 7000 citačních stylů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FFFFFF"/>
                </a:solidFill>
              </a:rPr>
              <a:t> institucionální přihlašování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FFFFFF"/>
                </a:solidFill>
              </a:rPr>
              <a:t> automatické importy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FFFFFF"/>
                </a:solidFill>
              </a:rPr>
              <a:t> doplňky (Word, prohlížeče, aplikace pro Android)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FFFFFF"/>
                </a:solidFill>
              </a:rPr>
              <a:t> propojení se systémy instituce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FFFFFF"/>
                </a:solidFill>
              </a:rPr>
              <a:t> individuální přístup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FFFFFF"/>
                </a:solidFill>
              </a:rPr>
              <a:t> podpora v ČR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FFFFFF"/>
                </a:solidFill>
              </a:rPr>
              <a:t> 28 institucí (4x na Slovensku)</a:t>
            </a:r>
          </a:p>
        </p:txBody>
      </p:sp>
      <p:pic>
        <p:nvPicPr>
          <p:cNvPr id="13314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3" y="1375164"/>
            <a:ext cx="3308191" cy="10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6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C8DD82D3-D002-45B0-B16A-82B3DA4EFD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C15B19B-E7BB-4060-B12F-3CDA8EF16A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9F09C252-16FE-4557-AD6D-BB5CA773496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713246F-A3F8-4599-BD5D-41F82EE2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r>
              <a:rPr lang="cs-CZ" sz="3600" dirty="0"/>
              <a:t>Ukázky práce </a:t>
            </a:r>
            <a:br>
              <a:rPr lang="cs-CZ" sz="3600" dirty="0"/>
            </a:br>
            <a:r>
              <a:rPr lang="cs-CZ" sz="3600" dirty="0"/>
              <a:t>v Citace PRO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B60BC1-4C50-41B1-812B-F34EA355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anchor="ctr">
            <a:normAutofit/>
          </a:bodyPr>
          <a:lstStyle/>
          <a:p>
            <a:pPr marL="84137" indent="0">
              <a:buNone/>
            </a:pPr>
            <a:r>
              <a:rPr lang="cs-CZ" sz="4400" dirty="0"/>
              <a:t>http</a:t>
            </a:r>
            <a:r>
              <a:rPr lang="cs-CZ" sz="4400" dirty="0">
                <a:sym typeface="Wingdings" panose="05000000000000000000" pitchFamily="2" charset="2"/>
              </a:rPr>
              <a:t>//</a:t>
            </a:r>
            <a:r>
              <a:rPr lang="cs-CZ" sz="4400" dirty="0"/>
              <a:t>www.citacepro.com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F72132-40F6-4CDE-9FBB-A3329D03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3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A0DEBF-738D-490E-A006-A04DD585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Pablikado</a:t>
            </a:r>
            <a:endParaRPr lang="cs-CZ" dirty="0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8B65ADDB-3936-4AA3-8746-4229B159BF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125" b="23125"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B7964758-F524-4BD9-973F-163541785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nový online publikační systém a systém šíření elektronického obsahu pro knihovny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B815CB-014F-467D-AFA2-64B6DAAB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16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Digitální </a:t>
            </a:r>
            <a:r>
              <a:rPr lang="cs-CZ" b="1" dirty="0">
                <a:solidFill>
                  <a:schemeClr val="accent2"/>
                </a:solidFill>
              </a:rPr>
              <a:t>obsah </a:t>
            </a:r>
            <a:r>
              <a:rPr lang="cs-CZ" b="1" dirty="0"/>
              <a:t>na </a:t>
            </a:r>
            <a:r>
              <a:rPr lang="cs-CZ" b="1" dirty="0" err="1"/>
              <a:t>Pablikadu</a:t>
            </a:r>
            <a:r>
              <a:rPr lang="cs-CZ" b="1" dirty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01" y="2322509"/>
            <a:ext cx="4677877" cy="3057215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460957" y="2166512"/>
            <a:ext cx="4403559" cy="36086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3200" dirty="0"/>
              <a:t> knihy a monografie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3200" dirty="0"/>
              <a:t> skripta a učebnice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3200" dirty="0"/>
              <a:t> časopisy a články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3200" dirty="0"/>
              <a:t> šedá literatura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32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596344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Aktuální </a:t>
            </a:r>
            <a:r>
              <a:rPr lang="cs-CZ" b="1" dirty="0">
                <a:solidFill>
                  <a:schemeClr val="accent2"/>
                </a:solidFill>
              </a:rPr>
              <a:t>nabídka</a:t>
            </a:r>
            <a:r>
              <a:rPr lang="cs-CZ" b="1" dirty="0"/>
              <a:t> pro knihovny?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97278" y="2040916"/>
            <a:ext cx="10622653" cy="34120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v první fázi orientace na odborné časopisy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30+ titulů časopisů volně pro knihovny (pokud vlastní Citace PRO)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vždy aktuální a loňský ročník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možnost dokoupit archiv</a:t>
            </a:r>
          </a:p>
        </p:txBody>
      </p:sp>
    </p:spTree>
    <p:extLst>
      <p:ext uri="{BB962C8B-B14F-4D97-AF65-F5344CB8AC3E}">
        <p14:creationId xmlns:p14="http://schemas.microsoft.com/office/powerpoint/2010/main" val="3976604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ata, Bezpečnost, Klávesnice, Počítač, Přenosný Počítač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r="9091" b="15977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987" y="509005"/>
            <a:ext cx="5982325" cy="107133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Tituly v </a:t>
            </a:r>
            <a:r>
              <a:rPr lang="cs-CZ" sz="4000" b="1" dirty="0" err="1">
                <a:solidFill>
                  <a:schemeClr val="bg1"/>
                </a:solidFill>
              </a:rPr>
              <a:t>Pablikadu</a:t>
            </a:r>
            <a:r>
              <a:rPr lang="cs-CZ" sz="4000" b="1" dirty="0">
                <a:solidFill>
                  <a:schemeClr val="bg1"/>
                </a:solidFill>
              </a:rPr>
              <a:t> zdarma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5514" y="1744578"/>
            <a:ext cx="6187255" cy="402817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Financial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Assets</a:t>
            </a:r>
            <a:r>
              <a:rPr lang="cs-CZ" sz="1200" dirty="0">
                <a:solidFill>
                  <a:srgbClr val="FFFFFF"/>
                </a:solidFill>
              </a:rPr>
              <a:t> and </a:t>
            </a:r>
            <a:r>
              <a:rPr lang="cs-CZ" sz="1200" dirty="0" err="1">
                <a:solidFill>
                  <a:srgbClr val="FFFFFF"/>
                </a:solidFill>
              </a:rPr>
              <a:t>Investing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Geoinformatics</a:t>
            </a:r>
            <a:r>
              <a:rPr lang="cs-CZ" sz="1200" dirty="0">
                <a:solidFill>
                  <a:srgbClr val="FFFFFF"/>
                </a:solidFill>
              </a:rPr>
              <a:t> FCE CTU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Historická Sociologie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Interdisciplinaria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Archaeologica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Journal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of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Competitiveness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MAD: </a:t>
            </a:r>
            <a:r>
              <a:rPr lang="cs-CZ" sz="1200" dirty="0" err="1">
                <a:solidFill>
                  <a:srgbClr val="FFFFFF"/>
                </a:solidFill>
              </a:rPr>
              <a:t>Magazine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of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Aviation</a:t>
            </a:r>
            <a:r>
              <a:rPr lang="cs-CZ" sz="1200" dirty="0">
                <a:solidFill>
                  <a:srgbClr val="FFFFFF"/>
                </a:solidFill>
              </a:rPr>
              <a:t> Development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Medical</a:t>
            </a:r>
            <a:r>
              <a:rPr lang="cs-CZ" sz="1200" dirty="0">
                <a:solidFill>
                  <a:srgbClr val="FFFFFF"/>
                </a:solidFill>
              </a:rPr>
              <a:t> and </a:t>
            </a:r>
            <a:r>
              <a:rPr lang="cs-CZ" sz="1200" dirty="0" err="1">
                <a:solidFill>
                  <a:srgbClr val="FFFFFF"/>
                </a:solidFill>
              </a:rPr>
              <a:t>Health</a:t>
            </a:r>
            <a:r>
              <a:rPr lang="cs-CZ" sz="1200" dirty="0">
                <a:solidFill>
                  <a:srgbClr val="FFFFFF"/>
                </a:solidFill>
              </a:rPr>
              <a:t> Science </a:t>
            </a:r>
            <a:r>
              <a:rPr lang="cs-CZ" sz="1200" dirty="0" err="1">
                <a:solidFill>
                  <a:srgbClr val="FFFFFF"/>
                </a:solidFill>
              </a:rPr>
              <a:t>Journal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Perspectives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of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Innovations</a:t>
            </a:r>
            <a:r>
              <a:rPr lang="cs-CZ" sz="1200" dirty="0">
                <a:solidFill>
                  <a:srgbClr val="FFFFFF"/>
                </a:solidFill>
              </a:rPr>
              <a:t>, </a:t>
            </a:r>
            <a:r>
              <a:rPr lang="cs-CZ" sz="1200" dirty="0" err="1">
                <a:solidFill>
                  <a:srgbClr val="FFFFFF"/>
                </a:solidFill>
              </a:rPr>
              <a:t>Economics</a:t>
            </a:r>
            <a:r>
              <a:rPr lang="cs-CZ" sz="1200" dirty="0">
                <a:solidFill>
                  <a:srgbClr val="FFFFFF"/>
                </a:solidFill>
              </a:rPr>
              <a:t> and Business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Psychology and </a:t>
            </a:r>
            <a:r>
              <a:rPr lang="cs-CZ" sz="1200" dirty="0" err="1">
                <a:solidFill>
                  <a:srgbClr val="FFFFFF"/>
                </a:solidFill>
              </a:rPr>
              <a:t>its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Contexts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Radioengineering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Scientia</a:t>
            </a:r>
            <a:r>
              <a:rPr lang="cs-CZ" sz="1200" dirty="0">
                <a:solidFill>
                  <a:srgbClr val="FFFFFF"/>
                </a:solidFill>
              </a:rPr>
              <a:t> in </a:t>
            </a:r>
            <a:r>
              <a:rPr lang="cs-CZ" sz="1200" dirty="0" err="1">
                <a:solidFill>
                  <a:srgbClr val="FFFFFF"/>
                </a:solidFill>
              </a:rPr>
              <a:t>Educatione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Sociální Pedagogika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Studia </a:t>
            </a:r>
            <a:r>
              <a:rPr lang="cs-CZ" sz="1200" dirty="0" err="1">
                <a:solidFill>
                  <a:srgbClr val="FFFFFF"/>
                </a:solidFill>
              </a:rPr>
              <a:t>Paedagogica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Trendy Ekonomiky a Managementu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Tělesná Kultura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81987" y="1744578"/>
            <a:ext cx="358352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Gymnica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Informatica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Pragensia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Medica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Oeconomica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Pragensia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Polytechnica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Universitatis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Carolinae</a:t>
            </a:r>
            <a:r>
              <a:rPr lang="cs-CZ" sz="1200" dirty="0">
                <a:solidFill>
                  <a:srgbClr val="FFFFFF"/>
                </a:solidFill>
              </a:rPr>
              <a:t>: </a:t>
            </a:r>
            <a:r>
              <a:rPr lang="cs-CZ" sz="1200" dirty="0" err="1">
                <a:solidFill>
                  <a:srgbClr val="FFFFFF"/>
                </a:solidFill>
              </a:rPr>
              <a:t>Kinanthropologica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Universitatis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Carolinae</a:t>
            </a:r>
            <a:r>
              <a:rPr lang="cs-CZ" sz="1200" dirty="0">
                <a:solidFill>
                  <a:srgbClr val="FFFFFF"/>
                </a:solidFill>
              </a:rPr>
              <a:t>: </a:t>
            </a:r>
            <a:r>
              <a:rPr lang="cs-CZ" sz="1200" dirty="0" err="1">
                <a:solidFill>
                  <a:srgbClr val="FFFFFF"/>
                </a:solidFill>
              </a:rPr>
              <a:t>Theologica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Universitatis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Palackianae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Olomucensis</a:t>
            </a:r>
            <a:r>
              <a:rPr lang="cs-CZ" sz="1200" dirty="0">
                <a:solidFill>
                  <a:srgbClr val="FFFFFF"/>
                </a:solidFill>
              </a:rPr>
              <a:t>: </a:t>
            </a:r>
            <a:r>
              <a:rPr lang="cs-CZ" sz="1200" dirty="0" err="1">
                <a:solidFill>
                  <a:srgbClr val="FFFFFF"/>
                </a:solidFill>
              </a:rPr>
              <a:t>Gymnica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Acta </a:t>
            </a:r>
            <a:r>
              <a:rPr lang="cs-CZ" sz="1200" dirty="0" err="1">
                <a:solidFill>
                  <a:srgbClr val="FFFFFF"/>
                </a:solidFill>
              </a:rPr>
              <a:t>Veterinaria</a:t>
            </a:r>
            <a:r>
              <a:rPr lang="cs-CZ" sz="1200" dirty="0">
                <a:solidFill>
                  <a:srgbClr val="FFFFFF"/>
                </a:solidFill>
              </a:rPr>
              <a:t> Brno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Advances</a:t>
            </a:r>
            <a:r>
              <a:rPr lang="cs-CZ" sz="1200" dirty="0">
                <a:solidFill>
                  <a:srgbClr val="FFFFFF"/>
                </a:solidFill>
              </a:rPr>
              <a:t> in </a:t>
            </a:r>
            <a:r>
              <a:rPr lang="cs-CZ" sz="1200" dirty="0" err="1">
                <a:solidFill>
                  <a:srgbClr val="FFFFFF"/>
                </a:solidFill>
              </a:rPr>
              <a:t>Electrical</a:t>
            </a:r>
            <a:r>
              <a:rPr lang="cs-CZ" sz="1200" dirty="0">
                <a:solidFill>
                  <a:srgbClr val="FFFFFF"/>
                </a:solidFill>
              </a:rPr>
              <a:t> and </a:t>
            </a:r>
            <a:r>
              <a:rPr lang="cs-CZ" sz="1200" dirty="0" err="1">
                <a:solidFill>
                  <a:srgbClr val="FFFFFF"/>
                </a:solidFill>
              </a:rPr>
              <a:t>Electronic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Engineering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AntropoWebzin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Applied</a:t>
            </a:r>
            <a:r>
              <a:rPr lang="cs-CZ" sz="1200" dirty="0">
                <a:solidFill>
                  <a:srgbClr val="FFFFFF"/>
                </a:solidFill>
              </a:rPr>
              <a:t> Technologies and </a:t>
            </a:r>
            <a:r>
              <a:rPr lang="cs-CZ" sz="1200" dirty="0" err="1">
                <a:solidFill>
                  <a:srgbClr val="FFFFFF"/>
                </a:solidFill>
              </a:rPr>
              <a:t>Innovations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Applied</a:t>
            </a:r>
            <a:r>
              <a:rPr lang="cs-CZ" sz="1200" dirty="0">
                <a:solidFill>
                  <a:srgbClr val="FFFFFF"/>
                </a:solidFill>
              </a:rPr>
              <a:t> and </a:t>
            </a:r>
            <a:r>
              <a:rPr lang="cs-CZ" sz="1200" dirty="0" err="1">
                <a:solidFill>
                  <a:srgbClr val="FFFFFF"/>
                </a:solidFill>
              </a:rPr>
              <a:t>Computational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Mechanics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Business and </a:t>
            </a:r>
            <a:r>
              <a:rPr lang="cs-CZ" sz="1200" dirty="0" err="1">
                <a:solidFill>
                  <a:srgbClr val="FFFFFF"/>
                </a:solidFill>
              </a:rPr>
              <a:t>Economic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Horizons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Central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European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Journal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of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Nursing</a:t>
            </a:r>
            <a:r>
              <a:rPr lang="cs-CZ" sz="1200" dirty="0">
                <a:solidFill>
                  <a:srgbClr val="FFFFFF"/>
                </a:solidFill>
              </a:rPr>
              <a:t> and </a:t>
            </a:r>
            <a:r>
              <a:rPr lang="cs-CZ" sz="1200" dirty="0" err="1">
                <a:solidFill>
                  <a:srgbClr val="FFFFFF"/>
                </a:solidFill>
              </a:rPr>
              <a:t>Midwifery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Central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European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Political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Studies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Review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FFFFFF"/>
                </a:solidFill>
              </a:rPr>
              <a:t>Civil </a:t>
            </a:r>
            <a:r>
              <a:rPr lang="cs-CZ" sz="1200" dirty="0" err="1">
                <a:solidFill>
                  <a:srgbClr val="FFFFFF"/>
                </a:solidFill>
              </a:rPr>
              <a:t>Engineering</a:t>
            </a:r>
            <a:r>
              <a:rPr lang="cs-CZ" sz="1200" dirty="0">
                <a:solidFill>
                  <a:srgbClr val="FFFFFF"/>
                </a:solidFill>
              </a:rPr>
              <a:t> </a:t>
            </a:r>
            <a:r>
              <a:rPr lang="cs-CZ" sz="1200" dirty="0" err="1">
                <a:solidFill>
                  <a:srgbClr val="FFFFFF"/>
                </a:solidFill>
              </a:rPr>
              <a:t>Journal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rgbClr val="FFFFFF"/>
                </a:solidFill>
              </a:rPr>
              <a:t>Envigogika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971650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Nákup </a:t>
            </a:r>
            <a:r>
              <a:rPr lang="cs-CZ" b="1" dirty="0">
                <a:solidFill>
                  <a:schemeClr val="accent2"/>
                </a:solidFill>
              </a:rPr>
              <a:t>komerčních</a:t>
            </a:r>
            <a:r>
              <a:rPr lang="cs-CZ" b="1" dirty="0"/>
              <a:t> titulů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97278" y="2040916"/>
            <a:ext cx="10622653" cy="34120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dle zájmu knihovny se pokusíme vyjednat licenci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cena individuální dle velikosti instituce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předplatné na rok + archiv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jednáme 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600" dirty="0"/>
              <a:t> univerzitními vydavateli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600" dirty="0"/>
              <a:t> vydavateli konkrétních časopisů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22982" y="5756502"/>
            <a:ext cx="6727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Máte zájem o konkrétní tituly? </a:t>
            </a:r>
            <a:r>
              <a:rPr lang="cs-CZ" sz="2600" b="1" dirty="0">
                <a:solidFill>
                  <a:schemeClr val="accent2"/>
                </a:solidFill>
              </a:rPr>
              <a:t>Kontaktujte nás.</a:t>
            </a:r>
          </a:p>
        </p:txBody>
      </p:sp>
    </p:spTree>
    <p:extLst>
      <p:ext uri="{BB962C8B-B14F-4D97-AF65-F5344CB8AC3E}">
        <p14:creationId xmlns:p14="http://schemas.microsoft.com/office/powerpoint/2010/main" val="1278396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90" y="156410"/>
            <a:ext cx="9240480" cy="59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DAE7C40-A372-43FA-B825-D9606101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9B7C17-9557-4D59-987E-B7EBC78C6931}"/>
              </a:ext>
            </a:extLst>
          </p:cNvPr>
          <p:cNvSpPr txBox="1"/>
          <p:nvPr/>
        </p:nvSpPr>
        <p:spPr>
          <a:xfrm>
            <a:off x="2407258" y="150120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/>
              <a:t>Řešení???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526867-AA8E-4DD5-A208-52C93EC06A28}"/>
              </a:ext>
            </a:extLst>
          </p:cNvPr>
          <p:cNvSpPr txBox="1"/>
          <p:nvPr/>
        </p:nvSpPr>
        <p:spPr>
          <a:xfrm>
            <a:off x="2623282" y="3783389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accent2"/>
                </a:solidFill>
              </a:rPr>
              <a:t>citační software</a:t>
            </a:r>
          </a:p>
        </p:txBody>
      </p:sp>
    </p:spTree>
    <p:extLst>
      <p:ext uri="{BB962C8B-B14F-4D97-AF65-F5344CB8AC3E}">
        <p14:creationId xmlns:p14="http://schemas.microsoft.com/office/powerpoint/2010/main" val="20547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1" b="9196"/>
          <a:stretch/>
        </p:blipFill>
        <p:spPr>
          <a:xfrm>
            <a:off x="643467" y="643467"/>
            <a:ext cx="10905066" cy="505022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1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1" b="23137"/>
          <a:stretch/>
        </p:blipFill>
        <p:spPr>
          <a:xfrm>
            <a:off x="643467" y="643467"/>
            <a:ext cx="11175450" cy="5175442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49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59727" y="286603"/>
            <a:ext cx="9995953" cy="1450757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Mobilní</a:t>
            </a:r>
            <a:r>
              <a:rPr lang="cs-CZ" b="1" dirty="0"/>
              <a:t> aplikace </a:t>
            </a:r>
            <a:r>
              <a:rPr lang="cs-CZ" b="1" dirty="0" err="1"/>
              <a:t>Pablikado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531005" y="2017184"/>
            <a:ext cx="5789506" cy="33644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Zobrazování dokumentů z Citace PRO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Poznámkový aparát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 podtrhávat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 zvýrazňovat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 vkládat poznámky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dirty="0"/>
              <a:t> vytvářet náčrtky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cs-CZ" sz="2400" b="1" dirty="0"/>
              <a:t> výpisky s citací do Citace PRO </a:t>
            </a:r>
            <a:r>
              <a:rPr lang="cs-CZ" sz="2400" dirty="0"/>
              <a:t>(novinka)</a:t>
            </a:r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429" y="178229"/>
            <a:ext cx="1528082" cy="1528082"/>
          </a:xfrm>
          <a:prstGeom prst="rect">
            <a:avLst/>
          </a:prstGeom>
        </p:spPr>
      </p:pic>
      <p:cxnSp>
        <p:nvCxnSpPr>
          <p:cNvPr id="21" name="Zakřivená spojnice 20"/>
          <p:cNvCxnSpPr/>
          <p:nvPr/>
        </p:nvCxnSpPr>
        <p:spPr>
          <a:xfrm>
            <a:off x="9167961" y="844712"/>
            <a:ext cx="624468" cy="33453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485875" y="5493979"/>
            <a:ext cx="575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Pablikado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stahujte z: </a:t>
            </a:r>
            <a:r>
              <a:rPr lang="cs-CZ" sz="2400" b="1" dirty="0">
                <a:solidFill>
                  <a:schemeClr val="accent2"/>
                </a:solidFill>
              </a:rPr>
              <a:t>http://play.google.com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125954" y="466808"/>
            <a:ext cx="23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2"/>
                </a:solidFill>
                <a:latin typeface="Freestyle Script" panose="030804020302050B0404" pitchFamily="66" charset="0"/>
              </a:rPr>
              <a:t>stáhnout aplikaci</a:t>
            </a:r>
            <a:endParaRPr lang="cs-CZ" sz="4000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5830">
            <a:off x="1066080" y="2096356"/>
            <a:ext cx="2027280" cy="36022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4261">
            <a:off x="2789572" y="2238485"/>
            <a:ext cx="2031581" cy="35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58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Výhody systému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Pablikado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97278" y="2040916"/>
            <a:ext cx="10622653" cy="41192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 </a:t>
            </a:r>
            <a:r>
              <a:rPr lang="cs-CZ" sz="3000" dirty="0"/>
              <a:t>vše na jednom místě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3000" dirty="0"/>
              <a:t> jediná databáze českých odborných časopisů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3000" dirty="0"/>
              <a:t> propojení s Citace PRO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3000" dirty="0"/>
              <a:t> aplikace pro Android – poznámkový aparát a citáty</a:t>
            </a:r>
          </a:p>
        </p:txBody>
      </p:sp>
    </p:spTree>
    <p:extLst>
      <p:ext uri="{BB962C8B-B14F-4D97-AF65-F5344CB8AC3E}">
        <p14:creationId xmlns:p14="http://schemas.microsoft.com/office/powerpoint/2010/main" val="19730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sací Stroj, Tlačítka, Klíče, Retro, Vinobraní, Star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5" b="7857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7531" y="516835"/>
            <a:ext cx="6339840" cy="16665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</a:rPr>
              <a:t>Online </a:t>
            </a:r>
            <a:r>
              <a:rPr lang="cs-CZ" sz="4000" b="1" dirty="0" err="1">
                <a:solidFill>
                  <a:srgbClr val="FFFFFF"/>
                </a:solidFill>
              </a:rPr>
              <a:t>self-publishing</a:t>
            </a:r>
            <a:endParaRPr lang="cs-CZ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4206" y="2240280"/>
            <a:ext cx="6707238" cy="421950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FFFFFF"/>
                </a:solidFill>
              </a:rPr>
              <a:t> vydávání digitálního obsahu jednotlivci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FFFF"/>
                </a:solidFill>
              </a:rPr>
              <a:t>pro akademické pracovníky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FFFF"/>
                </a:solidFill>
              </a:rPr>
              <a:t>pro začínající autory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FFFF"/>
                </a:solidFill>
              </a:rPr>
              <a:t>ale i pro ústavy, kabinety, fakulty, univerzity, vydavatelství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FFFFFF"/>
                </a:solidFill>
              </a:rPr>
              <a:t> vydavatelská činnost knihoven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FFFF"/>
                </a:solidFill>
              </a:rPr>
              <a:t> vydávání regionální literatury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FFFF"/>
                </a:solidFill>
              </a:rPr>
              <a:t> díla méně známých autorů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319136" y="6459785"/>
            <a:ext cx="1312025" cy="365125"/>
          </a:xfrm>
        </p:spPr>
        <p:txBody>
          <a:bodyPr>
            <a:normAutofit/>
          </a:bodyPr>
          <a:lstStyle/>
          <a:p>
            <a:pPr algn="l"/>
            <a:fld id="{6D22F896-40B5-4ADD-8801-0D06FADFA095}" type="slidenum">
              <a:rPr lang="en-US" smtClean="0"/>
              <a:pPr algn="l"/>
              <a:t>54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5052107" y="5967342"/>
            <a:ext cx="6727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chemeClr val="bg1"/>
                </a:solidFill>
              </a:rPr>
              <a:t>Máte zájem u nás publikovat? Kontaktujte nás.</a:t>
            </a:r>
          </a:p>
        </p:txBody>
      </p:sp>
    </p:spTree>
    <p:extLst>
      <p:ext uri="{BB962C8B-B14F-4D97-AF65-F5344CB8AC3E}">
        <p14:creationId xmlns:p14="http://schemas.microsoft.com/office/powerpoint/2010/main" val="31419485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41B6007-97B3-43B7-B053-38069F8802C5}"/>
              </a:ext>
            </a:extLst>
          </p:cNvPr>
          <p:cNvSpPr txBox="1">
            <a:spLocks/>
          </p:cNvSpPr>
          <p:nvPr/>
        </p:nvSpPr>
        <p:spPr>
          <a:xfrm>
            <a:off x="2509024" y="726660"/>
            <a:ext cx="7002966" cy="907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rgbClr val="FFC000"/>
                </a:solidFill>
              </a:rPr>
              <a:t>Děkuji</a:t>
            </a:r>
            <a:r>
              <a:rPr lang="cs-CZ" dirty="0"/>
              <a:t> za pozornost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7FB753-B534-40EE-9ABB-752D45752D17}"/>
              </a:ext>
            </a:extLst>
          </p:cNvPr>
          <p:cNvSpPr txBox="1"/>
          <p:nvPr/>
        </p:nvSpPr>
        <p:spPr>
          <a:xfrm>
            <a:off x="6703343" y="4695698"/>
            <a:ext cx="326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KISK, Filozofická fakulta, </a:t>
            </a:r>
          </a:p>
          <a:p>
            <a:r>
              <a:rPr lang="cs-CZ" dirty="0"/>
              <a:t>Masarykova univerzita</a:t>
            </a:r>
          </a:p>
          <a:p>
            <a:r>
              <a:rPr lang="cs-CZ" dirty="0"/>
              <a:t>e-mail: krcal@phil.muni.cz</a:t>
            </a:r>
          </a:p>
        </p:txBody>
      </p:sp>
      <p:pic>
        <p:nvPicPr>
          <p:cNvPr id="6" name="Picture 2" descr="http://kniha.citace.com/wp-content/uploads/2014/05/martin.png">
            <a:extLst>
              <a:ext uri="{FF2B5EF4-FFF2-40B4-BE49-F238E27FC236}">
                <a16:creationId xmlns:a16="http://schemas.microsoft.com/office/drawing/2014/main" id="{44114BD4-B30A-4954-BE2E-9CB3BB04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3" y="2336261"/>
            <a:ext cx="1193655" cy="13933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94705B4-4929-4412-92B4-C41120F72F5D}"/>
              </a:ext>
            </a:extLst>
          </p:cNvPr>
          <p:cNvSpPr txBox="1"/>
          <p:nvPr/>
        </p:nvSpPr>
        <p:spPr>
          <a:xfrm>
            <a:off x="2400736" y="4694008"/>
            <a:ext cx="350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Citace.com, </a:t>
            </a:r>
            <a:r>
              <a:rPr lang="cs-CZ" dirty="0" err="1"/>
              <a:t>s.r.o</a:t>
            </a:r>
            <a:r>
              <a:rPr lang="cs-CZ" dirty="0"/>
              <a:t> </a:t>
            </a:r>
          </a:p>
          <a:p>
            <a:pPr algn="r"/>
            <a:r>
              <a:rPr lang="cs-CZ" dirty="0"/>
              <a:t>Citace PRO, </a:t>
            </a:r>
            <a:r>
              <a:rPr lang="cs-CZ" dirty="0" err="1"/>
              <a:t>Pablikado</a:t>
            </a:r>
            <a:r>
              <a:rPr lang="cs-CZ" dirty="0"/>
              <a:t>, </a:t>
            </a:r>
            <a:r>
              <a:rPr lang="cs-CZ" dirty="0" err="1"/>
              <a:t>Digitalo</a:t>
            </a:r>
            <a:endParaRPr lang="cs-CZ" dirty="0"/>
          </a:p>
          <a:p>
            <a:pPr algn="r"/>
            <a:r>
              <a:rPr lang="cs-CZ" dirty="0"/>
              <a:t>e-mail: martin.krcal@citace.com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5BEE06F-EA14-4351-8893-D30E7215984A}"/>
              </a:ext>
            </a:extLst>
          </p:cNvPr>
          <p:cNvSpPr txBox="1"/>
          <p:nvPr/>
        </p:nvSpPr>
        <p:spPr>
          <a:xfrm>
            <a:off x="4920906" y="4018550"/>
            <a:ext cx="256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Martin Krčál</a:t>
            </a:r>
          </a:p>
        </p:txBody>
      </p:sp>
    </p:spTree>
    <p:extLst>
      <p:ext uri="{BB962C8B-B14F-4D97-AF65-F5344CB8AC3E}">
        <p14:creationId xmlns:p14="http://schemas.microsoft.com/office/powerpoint/2010/main" val="157261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AE6E22A-D704-4454-9A34-0AD2EAD3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k diskuzi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33D8BB-E7C8-4375-ADBC-E0F97629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Používáte citační software?</a:t>
            </a:r>
          </a:p>
          <a:p>
            <a:r>
              <a:rPr lang="cs-CZ" dirty="0"/>
              <a:t>Jaké manažery používáte?</a:t>
            </a:r>
          </a:p>
          <a:p>
            <a:r>
              <a:rPr lang="cs-CZ" dirty="0"/>
              <a:t>Jak často je používáte?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6CC4C06-9EBC-49BA-B57A-CE43A4D2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 descr="Související obrázek">
            <a:extLst>
              <a:ext uri="{FF2B5EF4-FFF2-40B4-BE49-F238E27FC236}">
                <a16:creationId xmlns:a16="http://schemas.microsoft.com/office/drawing/2014/main" id="{2BD856FF-22E0-4C87-A097-D83D636E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38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04" y="2226605"/>
            <a:ext cx="2857500" cy="32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6244D-29E9-48DB-8727-4E875ABC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software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0D392B-4DD2-464C-8C98-2ECF9F7A9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odborná práce musí obsahovat citace</a:t>
            </a:r>
          </a:p>
          <a:p>
            <a:r>
              <a:rPr lang="cs-CZ" dirty="0"/>
              <a:t>nástroje usnadňující citování</a:t>
            </a:r>
          </a:p>
          <a:p>
            <a:r>
              <a:rPr lang="cs-CZ" dirty="0"/>
              <a:t>pomáhají</a:t>
            </a:r>
          </a:p>
          <a:p>
            <a:pPr lvl="1"/>
            <a:r>
              <a:rPr lang="cs-CZ" dirty="0"/>
              <a:t>spravovat zdroje</a:t>
            </a:r>
          </a:p>
          <a:p>
            <a:pPr lvl="1"/>
            <a:r>
              <a:rPr lang="cs-CZ" dirty="0"/>
              <a:t>generovat seznamy literatury</a:t>
            </a:r>
          </a:p>
          <a:p>
            <a:pPr lvl="1"/>
            <a:r>
              <a:rPr lang="cs-CZ" dirty="0"/>
              <a:t>vytvářet citace dle různých citačních stylů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F64C83-28E0-4616-ADEE-C00BD041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7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15750-F265-419C-9109-A2BDB8F2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citačního softwaru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B5FCEF16-9071-4802-8911-2E833AACB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70296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665682-B648-4D51-8DC1-426D28AE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3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65FCC-8874-4354-B252-B629892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Generátory citací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00CB68-D225-4530-9A3A-D9CCB15B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 descr="EasyBib Logo">
            <a:hlinkClick r:id="rId2"/>
            <a:extLst>
              <a:ext uri="{FF2B5EF4-FFF2-40B4-BE49-F238E27FC236}">
                <a16:creationId xmlns:a16="http://schemas.microsoft.com/office/drawing/2014/main" id="{334CF0D2-1186-4D62-A0CD-0320A635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67" y="2693559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artinkrcal.citace.com/wp-content/uploads/2013/10/aplikace-citationmachine.png">
            <a:hlinkClick r:id="rId4"/>
            <a:extLst>
              <a:ext uri="{FF2B5EF4-FFF2-40B4-BE49-F238E27FC236}">
                <a16:creationId xmlns:a16="http://schemas.microsoft.com/office/drawing/2014/main" id="{E414A3A4-59DC-4F9B-BF69-C82D3FB06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1691680" y="3281683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B012C51-E9AB-4E9B-ACE4-ABDFC409EB3A}"/>
              </a:ext>
            </a:extLst>
          </p:cNvPr>
          <p:cNvSpPr txBox="1"/>
          <p:nvPr/>
        </p:nvSpPr>
        <p:spPr>
          <a:xfrm>
            <a:off x="8170583" y="3084085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MLA, APA, Chicago a 1000+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7A73FEA-37E8-48E4-BAF3-CBF3A8F842E2}"/>
              </a:ext>
            </a:extLst>
          </p:cNvPr>
          <p:cNvSpPr txBox="1"/>
          <p:nvPr/>
        </p:nvSpPr>
        <p:spPr>
          <a:xfrm>
            <a:off x="1923536" y="3765991"/>
            <a:ext cx="2792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MLA, APA, Chicago a 1000+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65AC578-539A-4153-BC86-89C5560560A2}"/>
              </a:ext>
            </a:extLst>
          </p:cNvPr>
          <p:cNvSpPr txBox="1"/>
          <p:nvPr/>
        </p:nvSpPr>
        <p:spPr>
          <a:xfrm>
            <a:off x="4133822" y="2777577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ISO 690, ACS</a:t>
            </a:r>
          </a:p>
        </p:txBody>
      </p:sp>
      <p:pic>
        <p:nvPicPr>
          <p:cNvPr id="14" name="Picture 14" descr="http://blog.mpl.org/nowatmpl/bibme-banner.jpg">
            <a:hlinkClick r:id="rId6"/>
            <a:extLst>
              <a:ext uri="{FF2B5EF4-FFF2-40B4-BE49-F238E27FC236}">
                <a16:creationId xmlns:a16="http://schemas.microsoft.com/office/drawing/2014/main" id="{BA84CC3A-4EAF-4D5B-8110-A715D4EB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61" y="3552768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>
            <a:hlinkClick r:id="rId8"/>
            <a:extLst>
              <a:ext uri="{FF2B5EF4-FFF2-40B4-BE49-F238E27FC236}">
                <a16:creationId xmlns:a16="http://schemas.microsoft.com/office/drawing/2014/main" id="{BB782872-8886-4571-A1B0-1C06E4D0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06" y="3881678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C63250A-F5F9-4537-A903-C2B1E2CDA208}"/>
              </a:ext>
            </a:extLst>
          </p:cNvPr>
          <p:cNvSpPr txBox="1"/>
          <p:nvPr/>
        </p:nvSpPr>
        <p:spPr>
          <a:xfrm>
            <a:off x="7372008" y="4363432"/>
            <a:ext cx="216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APA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8A72EAF-06BC-480D-8375-5434851BDD3F}"/>
              </a:ext>
            </a:extLst>
          </p:cNvPr>
          <p:cNvSpPr txBox="1"/>
          <p:nvPr/>
        </p:nvSpPr>
        <p:spPr>
          <a:xfrm>
            <a:off x="4680053" y="4043254"/>
            <a:ext cx="1821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MLA, APA, Chicago a 1000+</a:t>
            </a:r>
          </a:p>
        </p:txBody>
      </p:sp>
      <p:pic>
        <p:nvPicPr>
          <p:cNvPr id="18" name="Picture 18">
            <a:hlinkClick r:id="rId10"/>
            <a:extLst>
              <a:ext uri="{FF2B5EF4-FFF2-40B4-BE49-F238E27FC236}">
                <a16:creationId xmlns:a16="http://schemas.microsoft.com/office/drawing/2014/main" id="{E7DA6399-18B2-42CE-A375-110BE992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76" y="4982786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9D3DCB0-412A-4473-A57D-20F09F434AE8}"/>
              </a:ext>
            </a:extLst>
          </p:cNvPr>
          <p:cNvSpPr txBox="1"/>
          <p:nvPr/>
        </p:nvSpPr>
        <p:spPr>
          <a:xfrm>
            <a:off x="5494976" y="5510297"/>
            <a:ext cx="216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</p:txBody>
      </p:sp>
      <p:pic>
        <p:nvPicPr>
          <p:cNvPr id="20" name="Picture 19">
            <a:hlinkClick r:id="rId12"/>
            <a:extLst>
              <a:ext uri="{FF2B5EF4-FFF2-40B4-BE49-F238E27FC236}">
                <a16:creationId xmlns:a16="http://schemas.microsoft.com/office/drawing/2014/main" id="{869AA6CA-8EBE-4A3E-BAF0-DF896FBF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97" y="2492934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>
            <a:hlinkClick r:id="rId14"/>
            <a:extLst>
              <a:ext uri="{FF2B5EF4-FFF2-40B4-BE49-F238E27FC236}">
                <a16:creationId xmlns:a16="http://schemas.microsoft.com/office/drawing/2014/main" id="{4B239357-8D54-4253-B1BC-C2E656FF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65" y="4630366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52215FD1-84AA-410C-B2DE-859CDD3B1009}"/>
              </a:ext>
            </a:extLst>
          </p:cNvPr>
          <p:cNvSpPr txBox="1"/>
          <p:nvPr/>
        </p:nvSpPr>
        <p:spPr>
          <a:xfrm>
            <a:off x="2449965" y="4932619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MLA, APA, Chicago, Harvard a 1000+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1123811-4217-4DD6-8F70-ED449A81C1F2}"/>
              </a:ext>
            </a:extLst>
          </p:cNvPr>
          <p:cNvSpPr txBox="1"/>
          <p:nvPr/>
        </p:nvSpPr>
        <p:spPr>
          <a:xfrm>
            <a:off x="3098037" y="4630366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Citethisforme.com</a:t>
            </a:r>
          </a:p>
        </p:txBody>
      </p:sp>
      <p:pic>
        <p:nvPicPr>
          <p:cNvPr id="24" name="Picture 22">
            <a:extLst>
              <a:ext uri="{FF2B5EF4-FFF2-40B4-BE49-F238E27FC236}">
                <a16:creationId xmlns:a16="http://schemas.microsoft.com/office/drawing/2014/main" id="{75AA625C-AF5B-409D-B0AF-CCE3E6FD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79" y="498139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3C310461-453E-48F6-B4FA-9C47B82D2A67}"/>
              </a:ext>
            </a:extLst>
          </p:cNvPr>
          <p:cNvSpPr txBox="1"/>
          <p:nvPr/>
        </p:nvSpPr>
        <p:spPr>
          <a:xfrm>
            <a:off x="8264710" y="5616908"/>
            <a:ext cx="216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Turabian</a:t>
            </a:r>
            <a:r>
              <a:rPr lang="cs-CZ" sz="1050" dirty="0"/>
              <a:t>, MLA, APA</a:t>
            </a:r>
          </a:p>
        </p:txBody>
      </p:sp>
      <p:pic>
        <p:nvPicPr>
          <p:cNvPr id="5122" name="Picture 2" descr="Výsledek obrázku pro citace pro">
            <a:hlinkClick r:id="rId17"/>
            <a:extLst>
              <a:ext uri="{FF2B5EF4-FFF2-40B4-BE49-F238E27FC236}">
                <a16:creationId xmlns:a16="http://schemas.microsoft.com/office/drawing/2014/main" id="{FD7DD214-6B86-47F8-9C83-6FEE9692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44" y="2186233"/>
            <a:ext cx="1721346" cy="5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1E6DF4D-E229-4CD0-8480-D5E7E7AFFA15}"/>
              </a:ext>
            </a:extLst>
          </p:cNvPr>
          <p:cNvSpPr txBox="1"/>
          <p:nvPr/>
        </p:nvSpPr>
        <p:spPr>
          <a:xfrm>
            <a:off x="1553082" y="265487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289185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6c8fc822bc348b20f0dac24c1568c47d1ee2a5"/>
</p:tagLst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2243</TotalTime>
  <Words>1794</Words>
  <Application>Microsoft Office PowerPoint</Application>
  <PresentationFormat>Širokoúhlá obrazovka</PresentationFormat>
  <Paragraphs>401</Paragraphs>
  <Slides>55</Slides>
  <Notes>0</Notes>
  <HiddenSlides>0</HiddenSlides>
  <MMClips>3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Freestyle Script</vt:lpstr>
      <vt:lpstr>Wingdings</vt:lpstr>
      <vt:lpstr>Retrospektiva</vt:lpstr>
      <vt:lpstr>Image</vt:lpstr>
      <vt:lpstr>Citační software</vt:lpstr>
      <vt:lpstr>Obsah přednášky</vt:lpstr>
      <vt:lpstr>Vytváříme citace</vt:lpstr>
      <vt:lpstr>Prezentace aplikace PowerPoint</vt:lpstr>
      <vt:lpstr>Prezentace aplikace PowerPoint</vt:lpstr>
      <vt:lpstr>Otázka k diskuzi</vt:lpstr>
      <vt:lpstr>Citační software</vt:lpstr>
      <vt:lpstr>Druhy citačního softwaru</vt:lpstr>
      <vt:lpstr>Generátory citací</vt:lpstr>
      <vt:lpstr>Citační manažery</vt:lpstr>
      <vt:lpstr>Další citační manažery</vt:lpstr>
      <vt:lpstr>Výhody citačních manažerů</vt:lpstr>
      <vt:lpstr>Základní funkcionalita</vt:lpstr>
      <vt:lpstr>Ruční vkládání</vt:lpstr>
      <vt:lpstr>Importy záznamů</vt:lpstr>
      <vt:lpstr>Přímý importy záznamů</vt:lpstr>
      <vt:lpstr>Citace v katalogu</vt:lpstr>
      <vt:lpstr>Formát RIS</vt:lpstr>
      <vt:lpstr>Import přes formát RIS v DB EBSCO</vt:lpstr>
      <vt:lpstr>Importy přes interní vyhledávání</vt:lpstr>
      <vt:lpstr>Importy přes interní vyhledávání</vt:lpstr>
      <vt:lpstr>Zdroje pro získávání záznamů</vt:lpstr>
      <vt:lpstr>Mendeley doplněk v prohlížeči</vt:lpstr>
      <vt:lpstr>Citace PRO – doplněk do Chrome a FF</vt:lpstr>
      <vt:lpstr>Správa citací</vt:lpstr>
      <vt:lpstr>Otázka k diskuzi</vt:lpstr>
      <vt:lpstr>Složky</vt:lpstr>
      <vt:lpstr>Sdílení složek a citací</vt:lpstr>
      <vt:lpstr>Obohacený obsah</vt:lpstr>
      <vt:lpstr>Linkování a získávání plného textu</vt:lpstr>
      <vt:lpstr>Mobilní aplikace Pablikado</vt:lpstr>
      <vt:lpstr>Import citátů – videoukázka</vt:lpstr>
      <vt:lpstr>Exporty a generování seznamů literatury</vt:lpstr>
      <vt:lpstr>Exporty</vt:lpstr>
      <vt:lpstr>Propojení s textovými editory</vt:lpstr>
      <vt:lpstr>Analytika</vt:lpstr>
      <vt:lpstr>Přehled citačních manažerů</vt:lpstr>
      <vt:lpstr>Prezentace aplikace PowerPoint</vt:lpstr>
      <vt:lpstr>Prezentace aplikace PowerPoint</vt:lpstr>
      <vt:lpstr>Prezentace aplikace PowerPoint</vt:lpstr>
      <vt:lpstr>Prezentace aplikace PowerPoint</vt:lpstr>
      <vt:lpstr>Citace PRO citační manažer</vt:lpstr>
      <vt:lpstr>Ukázky práce  v Citace PRO</vt:lpstr>
      <vt:lpstr>Pablikado</vt:lpstr>
      <vt:lpstr>Digitální obsah na Pablikadu?</vt:lpstr>
      <vt:lpstr>Aktuální nabídka pro knihovny?</vt:lpstr>
      <vt:lpstr>Tituly v Pablikadu zdarma</vt:lpstr>
      <vt:lpstr>Nákup komerčních titulů</vt:lpstr>
      <vt:lpstr>Prezentace aplikace PowerPoint</vt:lpstr>
      <vt:lpstr>Prezentace aplikace PowerPoint</vt:lpstr>
      <vt:lpstr>Prezentace aplikace PowerPoint</vt:lpstr>
      <vt:lpstr>Mobilní aplikace Pablikado</vt:lpstr>
      <vt:lpstr>Výhody systému Pablikado</vt:lpstr>
      <vt:lpstr>Online self-publishing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Pablikado</dc:title>
  <dc:creator>Martin</dc:creator>
  <cp:lastModifiedBy>Martin</cp:lastModifiedBy>
  <cp:revision>114</cp:revision>
  <dcterms:created xsi:type="dcterms:W3CDTF">2016-11-10T10:44:21Z</dcterms:created>
  <dcterms:modified xsi:type="dcterms:W3CDTF">2017-11-02T12:57:15Z</dcterms:modified>
</cp:coreProperties>
</file>