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38"/>
  </p:notesMasterIdLst>
  <p:handoutMasterIdLst>
    <p:handoutMasterId r:id="rId39"/>
  </p:handoutMasterIdLst>
  <p:sldIdLst>
    <p:sldId id="269" r:id="rId3"/>
    <p:sldId id="257" r:id="rId4"/>
    <p:sldId id="267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5" r:id="rId19"/>
    <p:sldId id="264" r:id="rId20"/>
    <p:sldId id="280" r:id="rId21"/>
    <p:sldId id="281" r:id="rId22"/>
    <p:sldId id="282" r:id="rId23"/>
    <p:sldId id="283" r:id="rId24"/>
    <p:sldId id="292" r:id="rId25"/>
    <p:sldId id="293" r:id="rId26"/>
    <p:sldId id="294" r:id="rId27"/>
    <p:sldId id="295" r:id="rId28"/>
    <p:sldId id="266" r:id="rId29"/>
    <p:sldId id="287" r:id="rId30"/>
    <p:sldId id="286" r:id="rId31"/>
    <p:sldId id="289" r:id="rId32"/>
    <p:sldId id="288" r:id="rId33"/>
    <p:sldId id="296" r:id="rId34"/>
    <p:sldId id="297" r:id="rId35"/>
    <p:sldId id="291" r:id="rId36"/>
    <p:sldId id="258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69"/>
            <p14:sldId id="257"/>
            <p14:sldId id="267"/>
            <p14:sldId id="260"/>
            <p14:sldId id="261"/>
            <p14:sldId id="262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65"/>
            <p14:sldId id="264"/>
            <p14:sldId id="280"/>
            <p14:sldId id="281"/>
            <p14:sldId id="282"/>
            <p14:sldId id="283"/>
            <p14:sldId id="292"/>
            <p14:sldId id="293"/>
            <p14:sldId id="294"/>
            <p14:sldId id="295"/>
            <p14:sldId id="266"/>
            <p14:sldId id="287"/>
            <p14:sldId id="286"/>
            <p14:sldId id="289"/>
            <p14:sldId id="288"/>
            <p14:sldId id="296"/>
            <p14:sldId id="297"/>
            <p14:sldId id="291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2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73856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92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0485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09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18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84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4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0190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5352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635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82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89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783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adobe.com/digitalpublishing/supported-device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9485" y="278092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23728" y="4221088"/>
            <a:ext cx="5256584" cy="1800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cs-CZ" altLang="cs-CZ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Dana Mazancová,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940152" y="6237312"/>
            <a:ext cx="3952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15. 12.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2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Seznam dostupných časopisů a knih na MU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Umožňuje </a:t>
            </a:r>
            <a:r>
              <a:rPr lang="cs-CZ" altLang="cs-CZ" sz="3000" dirty="0">
                <a:latin typeface="Calibri" panose="020F0502020204030204" pitchFamily="34" charset="0"/>
              </a:rPr>
              <a:t>zjistit, zda má MU přístup k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elektronické </a:t>
            </a:r>
            <a:r>
              <a:rPr lang="cs-CZ" altLang="cs-CZ" sz="3000" dirty="0">
                <a:latin typeface="Calibri" panose="020F0502020204030204" pitchFamily="34" charset="0"/>
              </a:rPr>
              <a:t>verzi zadaného časopisu nebo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knihy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000" dirty="0" smtClean="0">
                <a:latin typeface="Calibri" panose="020F0502020204030204" pitchFamily="34" charset="0"/>
              </a:rPr>
              <a:t> Je </a:t>
            </a:r>
            <a:r>
              <a:rPr lang="cs-CZ" altLang="cs-CZ" sz="3000" dirty="0">
                <a:latin typeface="Calibri" panose="020F0502020204030204" pitchFamily="34" charset="0"/>
              </a:rPr>
              <a:t>propojen s technologií A-to-Z Link </a:t>
            </a:r>
            <a:r>
              <a:rPr lang="cs-CZ" altLang="cs-CZ" sz="3000" dirty="0" err="1">
                <a:latin typeface="Calibri" panose="020F0502020204030204" pitchFamily="34" charset="0"/>
              </a:rPr>
              <a:t>Resolver</a:t>
            </a: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 smtClean="0">
                <a:latin typeface="Calibri" panose="020F0502020204030204" pitchFamily="34" charset="0"/>
              </a:rPr>
              <a:t>     (</a:t>
            </a:r>
            <a:r>
              <a:rPr lang="cs-CZ" altLang="cs-CZ" sz="3000" dirty="0">
                <a:latin typeface="Calibri" panose="020F0502020204030204" pitchFamily="34" charset="0"/>
              </a:rPr>
              <a:t>EBSCO Full Text </a:t>
            </a:r>
            <a:r>
              <a:rPr lang="cs-CZ" altLang="cs-CZ" sz="3000" dirty="0" err="1">
                <a:latin typeface="Calibri" panose="020F0502020204030204" pitchFamily="34" charset="0"/>
              </a:rPr>
              <a:t>Finder</a:t>
            </a:r>
            <a:r>
              <a:rPr lang="cs-CZ" altLang="cs-CZ" sz="3000" dirty="0">
                <a:latin typeface="Calibri" panose="020F0502020204030204" pitchFamily="34" charset="0"/>
              </a:rPr>
              <a:t>)</a:t>
            </a:r>
            <a:endParaRPr lang="en-US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9147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2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sz="29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67266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51520" y="3068960"/>
            <a:ext cx="2376264" cy="805879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647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cs-CZ" altLang="cs-CZ" sz="2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sz="29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363"/>
            <a:ext cx="9144000" cy="637404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6093296"/>
            <a:ext cx="827584" cy="805879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1628800"/>
            <a:ext cx="1403648" cy="805879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2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sz="29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7" y="692696"/>
            <a:ext cx="8023066" cy="616530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83568" y="3140968"/>
            <a:ext cx="1728192" cy="1008112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2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sz="29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" y="692696"/>
            <a:ext cx="8734425" cy="516255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-1452" y="791752"/>
            <a:ext cx="2995613" cy="288703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496354" y="1687006"/>
            <a:ext cx="5093657" cy="864096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514983"/>
            <a:ext cx="4248150" cy="434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565" y="-17140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2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sz="29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" y="620688"/>
            <a:ext cx="8297801" cy="623731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79512" y="2996952"/>
            <a:ext cx="1728192" cy="1224136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0373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2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sz="29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87152" y="566924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dirty="0" err="1">
                <a:solidFill>
                  <a:srgbClr val="FF0000"/>
                </a:solidFill>
              </a:rPr>
              <a:t>Prolinkování</a:t>
            </a:r>
            <a:r>
              <a:rPr lang="cs-CZ" altLang="cs-CZ" sz="2700" dirty="0">
                <a:solidFill>
                  <a:srgbClr val="FF0000"/>
                </a:solidFill>
              </a:rPr>
              <a:t> k plnému textu do databáze EBSCO </a:t>
            </a:r>
            <a:r>
              <a:rPr lang="cs-CZ" altLang="cs-CZ" sz="2700" dirty="0" err="1">
                <a:solidFill>
                  <a:srgbClr val="FF0000"/>
                </a:solidFill>
              </a:rPr>
              <a:t>eBook</a:t>
            </a:r>
            <a:r>
              <a:rPr lang="cs-CZ" altLang="cs-CZ" sz="2700" dirty="0">
                <a:solidFill>
                  <a:srgbClr val="FF0000"/>
                </a:solidFill>
              </a:rPr>
              <a:t> </a:t>
            </a:r>
            <a:r>
              <a:rPr lang="cs-CZ" altLang="cs-CZ" sz="2700" dirty="0" err="1">
                <a:solidFill>
                  <a:srgbClr val="FF0000"/>
                </a:solidFill>
              </a:rPr>
              <a:t>Academic</a:t>
            </a:r>
            <a:r>
              <a:rPr lang="cs-CZ" altLang="cs-CZ" sz="2700" dirty="0">
                <a:solidFill>
                  <a:srgbClr val="FF0000"/>
                </a:solidFill>
              </a:rPr>
              <a:t> </a:t>
            </a:r>
            <a:r>
              <a:rPr lang="cs-CZ" altLang="cs-CZ" sz="2700" dirty="0" err="1">
                <a:solidFill>
                  <a:srgbClr val="FF0000"/>
                </a:solidFill>
              </a:rPr>
              <a:t>Collection</a:t>
            </a:r>
            <a:endParaRPr lang="cs-CZ" altLang="cs-CZ" sz="27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5731"/>
            <a:ext cx="8382000" cy="46767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58988"/>
            <a:ext cx="10191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Elektronické knihy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2092197"/>
            <a:ext cx="8686800" cy="377728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Multioborová kolekce e-</a:t>
            </a:r>
            <a:r>
              <a:rPr lang="cs-CZ" altLang="cs-CZ" dirty="0" err="1" smtClean="0">
                <a:latin typeface="Calibri" panose="020F0502020204030204" pitchFamily="34" charset="0"/>
              </a:rPr>
              <a:t>books</a:t>
            </a:r>
            <a:r>
              <a:rPr lang="cs-CZ" altLang="cs-CZ" dirty="0" smtClean="0">
                <a:latin typeface="Calibri" panose="020F0502020204030204" pitchFamily="34" charset="0"/>
              </a:rPr>
              <a:t> pro MU na rok 2017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 Více než 160.000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Ukládání do složky (pro trvalé uložení je zapotřebí si  </a:t>
            </a:r>
          </a:p>
          <a:p>
            <a:pPr marL="457200" lvl="1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založit účet v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db</a:t>
            </a:r>
            <a:r>
              <a:rPr lang="cs-CZ" altLang="cs-CZ" sz="3000" dirty="0" smtClean="0">
                <a:latin typeface="Calibri" panose="020F0502020204030204" pitchFamily="34" charset="0"/>
              </a:rPr>
              <a:t> EBSCO)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Offline</a:t>
            </a:r>
            <a:r>
              <a:rPr lang="cs-CZ" altLang="cs-CZ" sz="3000" dirty="0" smtClean="0">
                <a:latin typeface="Calibri" panose="020F0502020204030204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Editions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Sdílení s dalšími uživateli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Import do Citace.com a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sz="3000" dirty="0" smtClean="0">
                <a:latin typeface="Calibri" panose="020F0502020204030204" pitchFamily="34" charset="0"/>
              </a:rPr>
              <a:t> Web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cs-CZ" altLang="cs-CZ" sz="3600" b="1" dirty="0"/>
              <a:t>Osnova lekce</a:t>
            </a:r>
            <a:r>
              <a:rPr lang="cs-CZ" altLang="cs-CZ" sz="3600" b="1" dirty="0" smtClean="0"/>
              <a:t>:</a:t>
            </a:r>
            <a:endParaRPr lang="cs-CZ" altLang="cs-CZ" sz="36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 Praktické úkoly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 EBSCO </a:t>
            </a:r>
            <a:r>
              <a:rPr lang="cs-CZ" altLang="cs-CZ" dirty="0" err="1">
                <a:latin typeface="Calibri" panose="020F0502020204030204" pitchFamily="34" charset="0"/>
              </a:rPr>
              <a:t>Discovery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Service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 Elektronické </a:t>
            </a:r>
            <a:r>
              <a:rPr lang="cs-CZ" altLang="cs-CZ" dirty="0">
                <a:latin typeface="Calibri" panose="020F0502020204030204" pitchFamily="34" charset="0"/>
              </a:rPr>
              <a:t>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8399"/>
            <a:ext cx="8229600" cy="495296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Ke </a:t>
            </a:r>
            <a:r>
              <a:rPr lang="cs-CZ" altLang="cs-CZ" sz="3500" dirty="0">
                <a:latin typeface="Calibri" panose="020F0502020204030204" pitchFamily="34" charset="0"/>
              </a:rPr>
              <a:t>stažení (vypůjčení) e-knih je potřebné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nainstalovat </a:t>
            </a:r>
            <a:r>
              <a:rPr lang="cs-CZ" altLang="cs-CZ" sz="3500" dirty="0">
                <a:latin typeface="Calibri" panose="020F0502020204030204" pitchFamily="34" charset="0"/>
              </a:rPr>
              <a:t>do počítače </a:t>
            </a:r>
            <a:r>
              <a:rPr lang="cs-CZ" altLang="cs-CZ" sz="3500" dirty="0" smtClean="0">
                <a:latin typeface="Calibri" panose="020F0502020204030204" pitchFamily="34" charset="0"/>
                <a:hlinkClick r:id="rId3"/>
              </a:rPr>
              <a:t>Adobe® Digital </a:t>
            </a:r>
            <a:r>
              <a:rPr lang="cs-CZ" altLang="cs-CZ" sz="3500" dirty="0" err="1" smtClean="0">
                <a:latin typeface="Calibri" panose="020F0502020204030204" pitchFamily="34" charset="0"/>
                <a:hlinkClick r:id="rId3"/>
              </a:rPr>
              <a:t>Editions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a aktivovat </a:t>
            </a:r>
            <a:r>
              <a:rPr lang="cs-CZ" altLang="cs-CZ" sz="3500" dirty="0" err="1" smtClean="0">
                <a:latin typeface="Calibri" panose="020F0502020204030204" pitchFamily="34" charset="0"/>
              </a:rPr>
              <a:t>AdobeID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endParaRPr lang="cs-CZ" altLang="cs-CZ" sz="35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E-knihy </a:t>
            </a:r>
            <a:r>
              <a:rPr lang="cs-CZ" altLang="cs-CZ" sz="3500" dirty="0">
                <a:latin typeface="Calibri" panose="020F0502020204030204" pitchFamily="34" charset="0"/>
              </a:rPr>
              <a:t>lze stáhnout do kteréhokoliv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zařízení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, </a:t>
            </a: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 které 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podporuje Adobe® Digital </a:t>
            </a:r>
            <a:r>
              <a:rPr lang="cs-CZ" altLang="cs-CZ" sz="3500" dirty="0" err="1">
                <a:latin typeface="Calibri" panose="020F0502020204030204" pitchFamily="34" charset="0"/>
                <a:hlinkClick r:id="rId4"/>
              </a:rPr>
              <a:t>Editions</a:t>
            </a:r>
            <a:r>
              <a:rPr lang="cs-CZ" altLang="cs-CZ" sz="3500" b="1" dirty="0">
                <a:latin typeface="Calibri" panose="020F0502020204030204" pitchFamily="34" charset="0"/>
                <a:hlinkClick r:id="rId4"/>
              </a:rPr>
              <a:t> </a:t>
            </a:r>
            <a:endParaRPr lang="cs-CZ" altLang="cs-CZ" sz="3500" b="1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cs-CZ" altLang="cs-CZ" sz="35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Možnost </a:t>
            </a:r>
            <a:r>
              <a:rPr lang="cs-CZ" altLang="cs-CZ" sz="3500" dirty="0">
                <a:latin typeface="Calibri" panose="020F0502020204030204" pitchFamily="34" charset="0"/>
              </a:rPr>
              <a:t>číst knihy na zařízení s OS Android 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    (Android </a:t>
            </a:r>
            <a:r>
              <a:rPr lang="cs-CZ" altLang="cs-CZ" sz="3500" dirty="0">
                <a:latin typeface="Calibri" panose="020F0502020204030204" pitchFamily="34" charset="0"/>
              </a:rPr>
              <a:t>market) a </a:t>
            </a:r>
            <a:r>
              <a:rPr lang="cs-CZ" altLang="cs-CZ" sz="3500" dirty="0" err="1">
                <a:latin typeface="Calibri" panose="020F0502020204030204" pitchFamily="34" charset="0"/>
              </a:rPr>
              <a:t>iPad</a:t>
            </a:r>
            <a:endParaRPr lang="cs-CZ" altLang="cs-CZ" sz="3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5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003232" cy="55892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1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 otevrena knih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936105"/>
            <a:ext cx="8215312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Taylor </a:t>
            </a:r>
            <a:r>
              <a:rPr lang="en-US" altLang="cs-CZ" sz="3200" smtClean="0"/>
              <a:t>&amp; Francis</a:t>
            </a: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Odborné e-knihy zaměřené na žurnalistiku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4795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eReading.cz – trvalá výpůjčka e-knih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České </a:t>
            </a:r>
            <a:r>
              <a:rPr lang="cs-CZ" altLang="cs-CZ" dirty="0">
                <a:latin typeface="Calibri" panose="020F0502020204030204" pitchFamily="34" charset="0"/>
              </a:rPr>
              <a:t>odborné e-knihy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Seznam dostupných českých </a:t>
            </a:r>
            <a:r>
              <a:rPr lang="cs-CZ" altLang="cs-CZ" sz="3000" dirty="0" err="1">
                <a:latin typeface="Calibri" panose="020F0502020204030204" pitchFamily="34" charset="0"/>
              </a:rPr>
              <a:t>eknih</a:t>
            </a:r>
            <a:r>
              <a:rPr lang="cs-CZ" altLang="cs-CZ" sz="3000" dirty="0">
                <a:latin typeface="Calibri" panose="020F0502020204030204" pitchFamily="34" charset="0"/>
              </a:rPr>
              <a:t> a návod na využití služby naleznete na stránkách </a:t>
            </a:r>
            <a:r>
              <a:rPr lang="cs-CZ" altLang="cs-CZ" sz="3000" dirty="0">
                <a:latin typeface="Calibri" panose="020F0502020204030204" pitchFamily="34" charset="0"/>
                <a:hlinkClick r:id="rId3"/>
              </a:rPr>
              <a:t>knihovny FSS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Podmínka pro využití je registrace čtenáře na portálu eReading.cz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Podporované formáty knih: </a:t>
            </a:r>
            <a:r>
              <a:rPr lang="cs-CZ" altLang="cs-CZ" sz="3000" dirty="0" err="1">
                <a:latin typeface="Calibri" panose="020F0502020204030204" pitchFamily="34" charset="0"/>
              </a:rPr>
              <a:t>pdf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kindle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epub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3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885"/>
            <a:ext cx="9144000" cy="48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26377"/>
            <a:ext cx="7058025" cy="68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Gale </a:t>
            </a:r>
            <a:r>
              <a:rPr lang="cs-CZ" altLang="cs-CZ" sz="3200" b="1" dirty="0" err="1"/>
              <a:t>Virtual</a:t>
            </a:r>
            <a:r>
              <a:rPr lang="cs-CZ" altLang="cs-CZ" sz="3200" b="1" dirty="0"/>
              <a:t> Reference </a:t>
            </a:r>
            <a:r>
              <a:rPr lang="cs-CZ" altLang="cs-CZ" sz="3200" b="1" dirty="0" err="1"/>
              <a:t>Library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Knihy převážně encyklopedického charakteru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Cca 40 e-knih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9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42"/>
            <a:ext cx="9144000" cy="647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altLang="cs-CZ" sz="6600" b="1" dirty="0" smtClean="0">
                <a:solidFill>
                  <a:schemeClr val="bg1"/>
                </a:solidFill>
              </a:rPr>
              <a:t>Praktické úkoly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/>
              <a:t>EBSCO </a:t>
            </a:r>
            <a:r>
              <a:rPr lang="cs-CZ" altLang="cs-CZ" sz="3600" b="1" dirty="0" err="1"/>
              <a:t>Discovery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Service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3823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</a:t>
            </a:r>
            <a:r>
              <a:rPr lang="cs-CZ" altLang="cs-CZ" dirty="0">
                <a:latin typeface="Calibri" panose="020F0502020204030204" pitchFamily="34" charset="0"/>
              </a:rPr>
              <a:t>vyhledávat ve více zdrojích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současně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cs-CZ" altLang="cs-CZ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Seznam </a:t>
            </a:r>
            <a:r>
              <a:rPr lang="cs-CZ" altLang="cs-CZ" b="1" dirty="0">
                <a:latin typeface="Calibri" panose="020F0502020204030204" pitchFamily="34" charset="0"/>
              </a:rPr>
              <a:t>dostupných časopisů a knih na MU </a:t>
            </a:r>
            <a:r>
              <a:rPr lang="cs-CZ" altLang="cs-CZ" dirty="0">
                <a:latin typeface="Calibri" panose="020F0502020204030204" pitchFamily="34" charset="0"/>
              </a:rPr>
              <a:t>- </a:t>
            </a:r>
            <a:r>
              <a:rPr lang="cs-CZ" altLang="cs-CZ" dirty="0" smtClean="0"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ověření</a:t>
            </a:r>
            <a:r>
              <a:rPr lang="cs-CZ" altLang="cs-CZ" dirty="0">
                <a:latin typeface="Calibri" panose="020F0502020204030204" pitchFamily="34" charset="0"/>
              </a:rPr>
              <a:t>, zda MU má přístup k zadanému 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titulu </a:t>
            </a:r>
            <a:r>
              <a:rPr lang="cs-CZ" altLang="cs-CZ" dirty="0">
                <a:latin typeface="Calibri" panose="020F0502020204030204" pitchFamily="34" charset="0"/>
              </a:rPr>
              <a:t>časopisu 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EBSCO </a:t>
            </a:r>
            <a:r>
              <a:rPr lang="cs-CZ" altLang="cs-CZ" b="1" dirty="0">
                <a:latin typeface="Calibri" panose="020F0502020204030204" pitchFamily="34" charset="0"/>
              </a:rPr>
              <a:t>Full Text </a:t>
            </a:r>
            <a:r>
              <a:rPr lang="cs-CZ" altLang="cs-CZ" b="1" dirty="0" err="1">
                <a:latin typeface="Calibri" panose="020F0502020204030204" pitchFamily="34" charset="0"/>
              </a:rPr>
              <a:t>Finder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- umožňuje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</a:t>
            </a:r>
            <a:r>
              <a:rPr lang="cs-CZ" altLang="cs-CZ" dirty="0" err="1" smtClean="0">
                <a:latin typeface="Calibri" panose="020F0502020204030204" pitchFamily="34" charset="0"/>
              </a:rPr>
              <a:t>prolinkování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k plnému 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3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567737" cy="62150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smtClean="0">
                <a:latin typeface="Calibri" pitchFamily="34" charset="0"/>
              </a:rPr>
              <a:t>EBSCO </a:t>
            </a:r>
            <a:r>
              <a:rPr lang="cs-CZ" altLang="cs-CZ" sz="2600" b="1" dirty="0" err="1" smtClean="0">
                <a:latin typeface="Calibri" pitchFamily="34" charset="0"/>
              </a:rPr>
              <a:t>eBook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Academic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Collection</a:t>
            </a:r>
            <a:endParaRPr lang="cs-CZ" altLang="cs-CZ" sz="26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Multioborová databáze, více jak 140.000 e-knih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err="1" smtClean="0">
                <a:latin typeface="Calibri" pitchFamily="34" charset="0"/>
              </a:rPr>
              <a:t>Taylor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en-US" altLang="cs-CZ" sz="2600" b="1" dirty="0" smtClean="0">
                <a:latin typeface="Calibri" pitchFamily="34" charset="0"/>
              </a:rPr>
              <a:t>&amp;</a:t>
            </a:r>
            <a:r>
              <a:rPr lang="cs-CZ" altLang="cs-CZ" sz="2600" b="1" dirty="0" smtClean="0">
                <a:latin typeface="Calibri" pitchFamily="34" charset="0"/>
              </a:rPr>
              <a:t> Francis</a:t>
            </a: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E-knihy zaměřené na mediální studia a žurnalistiku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err="1" smtClean="0">
                <a:latin typeface="Calibri" pitchFamily="34" charset="0"/>
              </a:rPr>
              <a:t>Sage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Knowledge</a:t>
            </a:r>
            <a:endParaRPr lang="cs-CZ" altLang="cs-CZ" sz="26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Více než 800 e-knih od vydavatele </a:t>
            </a:r>
            <a:r>
              <a:rPr lang="cs-CZ" altLang="cs-CZ" sz="2600" dirty="0" err="1" smtClean="0">
                <a:latin typeface="Calibri" pitchFamily="34" charset="0"/>
              </a:rPr>
              <a:t>Sage</a:t>
            </a:r>
            <a:r>
              <a:rPr lang="cs-CZ" altLang="cs-CZ" sz="2600" dirty="0" smtClean="0">
                <a:latin typeface="Calibri" pitchFamily="34" charset="0"/>
              </a:rPr>
              <a:t> </a:t>
            </a:r>
            <a:r>
              <a:rPr lang="cs-CZ" altLang="cs-CZ" sz="2600" dirty="0" err="1" smtClean="0">
                <a:latin typeface="Calibri" pitchFamily="34" charset="0"/>
              </a:rPr>
              <a:t>Publications</a:t>
            </a:r>
            <a:endParaRPr lang="cs-CZ" altLang="cs-CZ" sz="2600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9731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7929562" cy="6215062"/>
          </a:xfrm>
        </p:spPr>
        <p:txBody>
          <a:bodyPr/>
          <a:lstStyle/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400" b="1" dirty="0" smtClean="0"/>
              <a:t>Gale </a:t>
            </a:r>
            <a:r>
              <a:rPr lang="cs-CZ" altLang="cs-CZ" sz="2400" b="1" dirty="0" err="1" smtClean="0"/>
              <a:t>Virtual</a:t>
            </a:r>
            <a:r>
              <a:rPr lang="cs-CZ" altLang="cs-CZ" sz="2400" b="1" dirty="0" smtClean="0"/>
              <a:t> Reference </a:t>
            </a:r>
            <a:r>
              <a:rPr lang="cs-CZ" altLang="cs-CZ" sz="2400" b="1" dirty="0" err="1" smtClean="0"/>
              <a:t>Library</a:t>
            </a:r>
            <a:endParaRPr lang="cs-CZ" altLang="cs-CZ" sz="2400" b="1" dirty="0" smtClean="0"/>
          </a:p>
          <a:p>
            <a:pPr lvl="1">
              <a:lnSpc>
                <a:spcPct val="130000"/>
              </a:lnSpc>
            </a:pPr>
            <a:r>
              <a:rPr lang="cs-CZ" altLang="cs-CZ" dirty="0" smtClean="0"/>
              <a:t>Multioborová databáze, cca 40 e-knih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400" b="1" dirty="0" smtClean="0"/>
              <a:t>eReading.cz</a:t>
            </a:r>
          </a:p>
          <a:p>
            <a:pPr lvl="1">
              <a:lnSpc>
                <a:spcPct val="130000"/>
              </a:lnSpc>
            </a:pPr>
            <a:r>
              <a:rPr lang="cs-CZ" altLang="cs-CZ" dirty="0" smtClean="0"/>
              <a:t>e-knihy v češtině</a:t>
            </a:r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1416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039355"/>
            <a:ext cx="8229600" cy="4680520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endParaRPr lang="cs-CZ" altLang="cs-CZ" sz="2800" dirty="0"/>
          </a:p>
          <a:p>
            <a:pPr>
              <a:buNone/>
              <a:defRPr/>
            </a:pPr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STEINEROVÁ</a:t>
            </a:r>
            <a:r>
              <a:rPr lang="cs-CZ" altLang="cs-CZ" dirty="0"/>
              <a:t>, Jela; GREŠKOVÁ, Mirka; ILAVSKÁ, Jana. </a:t>
            </a:r>
            <a:r>
              <a:rPr lang="cs-CZ" altLang="cs-CZ" i="1" dirty="0" err="1"/>
              <a:t>Informačné</a:t>
            </a:r>
            <a:r>
              <a:rPr lang="cs-CZ" altLang="cs-CZ" i="1" dirty="0"/>
              <a:t> </a:t>
            </a:r>
            <a:r>
              <a:rPr lang="cs-CZ" altLang="cs-CZ" i="1" dirty="0" err="1"/>
              <a:t>stratégie</a:t>
            </a:r>
            <a:r>
              <a:rPr lang="cs-CZ" altLang="cs-CZ" i="1" dirty="0"/>
              <a:t> v </a:t>
            </a:r>
            <a:r>
              <a:rPr lang="cs-CZ" altLang="cs-CZ" i="1" dirty="0" err="1"/>
              <a:t>elektronickom</a:t>
            </a:r>
            <a:r>
              <a:rPr lang="cs-CZ" altLang="cs-CZ" i="1" dirty="0"/>
              <a:t> </a:t>
            </a:r>
            <a:r>
              <a:rPr lang="cs-CZ" altLang="cs-CZ" i="1" dirty="0" err="1"/>
              <a:t>prostredí</a:t>
            </a:r>
            <a:r>
              <a:rPr lang="cs-CZ" altLang="cs-CZ" dirty="0"/>
              <a:t>. 1. vyd. Bratislava: Univerzita Komenského v Bratislavě, 2010, 190 s. ISBN 9788022328487.</a:t>
            </a:r>
            <a:endParaRPr lang="cs-CZ" altLang="cs-CZ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Návod eReading.cz [online]. [cit. </a:t>
            </a:r>
            <a:r>
              <a:rPr lang="cs-CZ" altLang="cs-CZ" dirty="0" smtClean="0"/>
              <a:t>14-12-2017]. </a:t>
            </a:r>
            <a:r>
              <a:rPr lang="cs-CZ" altLang="cs-CZ" dirty="0"/>
              <a:t>Dostupný z: http://knihovna.fss.muni.cz/ezdroje.php?podsekce=&amp;ukol=2&amp;subukol=1&amp;id=53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 Informace </a:t>
            </a:r>
            <a:r>
              <a:rPr lang="cs-CZ" altLang="cs-CZ" dirty="0"/>
              <a:t>z portálu ezdroje.muni.cz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273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za 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Mgr. Dana Mazancová, </a:t>
            </a:r>
            <a:r>
              <a:rPr lang="cs-CZ" altLang="cs-CZ" dirty="0" err="1" smtClean="0">
                <a:solidFill>
                  <a:schemeClr val="bg1"/>
                </a:solidFill>
              </a:rPr>
              <a:t>DiS</a:t>
            </a:r>
            <a:r>
              <a:rPr lang="cs-CZ" altLang="cs-CZ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err="1" smtClean="0">
                <a:solidFill>
                  <a:schemeClr val="bg1"/>
                </a:solidFill>
              </a:rPr>
              <a:t>mazancov</a:t>
            </a:r>
            <a:r>
              <a:rPr lang="en-US" altLang="cs-CZ" b="1" dirty="0" smtClean="0">
                <a:solidFill>
                  <a:schemeClr val="bg1"/>
                </a:solidFill>
              </a:rPr>
              <a:t>@fss.muni.cz</a:t>
            </a: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4000" b="1" dirty="0" err="1" smtClean="0">
                <a:solidFill>
                  <a:schemeClr val="bg1"/>
                </a:solidFill>
              </a:rPr>
              <a:t>infozdroje</a:t>
            </a:r>
            <a:r>
              <a:rPr lang="en-US" sz="4000" b="1" dirty="0" smtClean="0">
                <a:solidFill>
                  <a:schemeClr val="bg1"/>
                </a:solidFill>
              </a:rPr>
              <a:t>@</a:t>
            </a:r>
            <a:r>
              <a:rPr lang="cs-CZ" sz="4000" b="1" dirty="0" smtClean="0">
                <a:solidFill>
                  <a:schemeClr val="bg1"/>
                </a:solidFill>
              </a:rPr>
              <a:t>fss.muni.cz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126713" y="5157192"/>
            <a:ext cx="48967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5000" b="1" dirty="0">
                <a:solidFill>
                  <a:srgbClr val="0070C0"/>
                </a:solidFill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Na </a:t>
            </a:r>
            <a:r>
              <a:rPr lang="cs-CZ" altLang="cs-CZ" dirty="0">
                <a:latin typeface="Calibri" panose="020F0502020204030204" pitchFamily="34" charset="0"/>
              </a:rPr>
              <a:t>základě jednoho vyhledávacího  dotazu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umožňuje </a:t>
            </a:r>
            <a:r>
              <a:rPr lang="cs-CZ" altLang="cs-CZ" dirty="0">
                <a:latin typeface="Calibri" panose="020F0502020204030204" pitchFamily="34" charset="0"/>
              </a:rPr>
              <a:t>prohledávat více zdrojů současně v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rámci </a:t>
            </a:r>
            <a:r>
              <a:rPr lang="cs-CZ" altLang="cs-CZ" dirty="0">
                <a:latin typeface="Calibri" panose="020F0502020204030204" pitchFamily="34" charset="0"/>
              </a:rPr>
              <a:t>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Podpora </a:t>
            </a:r>
            <a:r>
              <a:rPr lang="cs-CZ" altLang="cs-CZ" dirty="0">
                <a:latin typeface="Calibri" panose="020F0502020204030204" pitchFamily="34" charset="0"/>
              </a:rPr>
              <a:t>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Producent </a:t>
            </a:r>
            <a:r>
              <a:rPr lang="cs-CZ" altLang="cs-CZ" dirty="0">
                <a:latin typeface="Calibri" panose="020F0502020204030204" pitchFamily="34" charset="0"/>
              </a:rPr>
              <a:t>fa EBSCO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9144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Umožňuje prohledávání: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u</a:t>
            </a:r>
            <a:r>
              <a:rPr lang="cs-CZ" altLang="cs-CZ" sz="3000" dirty="0" smtClean="0">
                <a:latin typeface="Calibri" panose="020F0502020204030204" pitchFamily="34" charset="0"/>
              </a:rPr>
              <a:t>niverzitních </a:t>
            </a:r>
            <a:r>
              <a:rPr lang="cs-CZ" altLang="cs-CZ" sz="3000" dirty="0">
                <a:latin typeface="Calibri" panose="020F0502020204030204" pitchFamily="34" charset="0"/>
              </a:rPr>
              <a:t>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databází </a:t>
            </a:r>
            <a:r>
              <a:rPr lang="cs-CZ" altLang="cs-CZ" sz="3000" dirty="0">
                <a:latin typeface="Calibri" panose="020F0502020204030204" pitchFamily="34" charset="0"/>
              </a:rPr>
              <a:t>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závěrečných </a:t>
            </a:r>
            <a:r>
              <a:rPr lang="cs-CZ" altLang="cs-CZ" sz="3000" dirty="0">
                <a:latin typeface="Calibri" panose="020F0502020204030204" pitchFamily="34" charset="0"/>
              </a:rPr>
              <a:t>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volně </a:t>
            </a:r>
            <a:r>
              <a:rPr lang="cs-CZ" altLang="cs-CZ" sz="3000" dirty="0">
                <a:latin typeface="Calibri" panose="020F0502020204030204" pitchFamily="34" charset="0"/>
              </a:rPr>
              <a:t>dostupných zdrojů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Můžete </a:t>
            </a:r>
            <a:r>
              <a:rPr lang="cs-CZ" altLang="cs-CZ" dirty="0">
                <a:latin typeface="Calibri" panose="020F0502020204030204" pitchFamily="34" charset="0"/>
              </a:rPr>
              <a:t>využít např. tento </a:t>
            </a:r>
            <a:r>
              <a:rPr lang="cs-CZ" altLang="cs-CZ" dirty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Pokud </a:t>
            </a:r>
            <a:r>
              <a:rPr lang="cs-CZ" altLang="cs-CZ" sz="3000" dirty="0">
                <a:latin typeface="Calibri" panose="020F0502020204030204" pitchFamily="34" charset="0"/>
              </a:rPr>
              <a:t>v databázi není obsažen plný text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dokumentu</a:t>
            </a:r>
            <a:r>
              <a:rPr lang="cs-CZ" altLang="cs-CZ" sz="3000" dirty="0">
                <a:latin typeface="Calibri" panose="020F0502020204030204" pitchFamily="34" charset="0"/>
              </a:rPr>
              <a:t>, tak je prostřednictvím této 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služby </a:t>
            </a:r>
            <a:r>
              <a:rPr lang="cs-CZ" altLang="cs-CZ" sz="3000" dirty="0">
                <a:latin typeface="Calibri" panose="020F0502020204030204" pitchFamily="34" charset="0"/>
              </a:rPr>
              <a:t>nabídnuto jeho dohledání v jiném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zdroji </a:t>
            </a:r>
            <a:r>
              <a:rPr lang="cs-CZ" altLang="cs-CZ" sz="3000" dirty="0">
                <a:latin typeface="Calibri" panose="020F0502020204030204" pitchFamily="34" charset="0"/>
              </a:rPr>
              <a:t>(databázi, katalogu, vyhledávači)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9961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427</TotalTime>
  <Words>580</Words>
  <Application>Microsoft Office PowerPoint</Application>
  <PresentationFormat>Předvádění na obrazovce (4:3)</PresentationFormat>
  <Paragraphs>133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Základy práce s informačními zdroji pro bc. studenty ZUR</vt:lpstr>
      <vt:lpstr>Prezentace aplikace PowerPoint</vt:lpstr>
      <vt:lpstr>Prezentace aplikace PowerPoint</vt:lpstr>
      <vt:lpstr>Prezentace aplikace PowerPoint</vt:lpstr>
      <vt:lpstr>EBSCO Discovery Service</vt:lpstr>
      <vt:lpstr>Prezentace aplikace PowerPoint</vt:lpstr>
      <vt:lpstr>EBSCO Discovery Service</vt:lpstr>
      <vt:lpstr>Více informací o EDS</vt:lpstr>
      <vt:lpstr>EBSCO Full Text Finder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Taylor &amp; Francis</vt:lpstr>
      <vt:lpstr>Prezentace aplikace PowerPoint</vt:lpstr>
      <vt:lpstr>eReading.cz – trvalá výpůjčka e-knih</vt:lpstr>
      <vt:lpstr>Prezentace aplikace PowerPoint</vt:lpstr>
      <vt:lpstr>Prezentace aplikace PowerPoint</vt:lpstr>
      <vt:lpstr>Gale Virtual Reference Library</vt:lpstr>
      <vt:lpstr>Prezentace aplikace PowerPoint</vt:lpstr>
      <vt:lpstr>Shrnutí</vt:lpstr>
      <vt:lpstr>EBSCO Discovery Service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Dana Mazancová</cp:lastModifiedBy>
  <cp:revision>38</cp:revision>
  <dcterms:created xsi:type="dcterms:W3CDTF">2017-08-02T08:11:17Z</dcterms:created>
  <dcterms:modified xsi:type="dcterms:W3CDTF">2017-12-15T13:21:07Z</dcterms:modified>
</cp:coreProperties>
</file>