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30" r:id="rId10"/>
    <p:sldMasterId id="2147483842" r:id="rId11"/>
    <p:sldMasterId id="2147483854" r:id="rId12"/>
    <p:sldMasterId id="2147483878" r:id="rId13"/>
    <p:sldMasterId id="2147483890" r:id="rId14"/>
    <p:sldMasterId id="2147483902" r:id="rId15"/>
    <p:sldMasterId id="2147483962" r:id="rId16"/>
    <p:sldMasterId id="2147483974" r:id="rId17"/>
    <p:sldMasterId id="2147483986" r:id="rId18"/>
    <p:sldMasterId id="2147484046" r:id="rId19"/>
    <p:sldMasterId id="2147484058" r:id="rId20"/>
    <p:sldMasterId id="2147484070" r:id="rId21"/>
    <p:sldMasterId id="2147484130" r:id="rId22"/>
    <p:sldMasterId id="2147484166" r:id="rId23"/>
    <p:sldMasterId id="2147484202" r:id="rId24"/>
    <p:sldMasterId id="2147484214" r:id="rId25"/>
    <p:sldMasterId id="2147484238" r:id="rId26"/>
    <p:sldMasterId id="2147484250" r:id="rId27"/>
  </p:sldMasterIdLst>
  <p:sldIdLst>
    <p:sldId id="256" r:id="rId28"/>
    <p:sldId id="257" r:id="rId29"/>
    <p:sldId id="258" r:id="rId30"/>
    <p:sldId id="259" r:id="rId31"/>
    <p:sldId id="270" r:id="rId32"/>
    <p:sldId id="271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339" r:id="rId41"/>
    <p:sldId id="340" r:id="rId42"/>
    <p:sldId id="268" r:id="rId43"/>
    <p:sldId id="317" r:id="rId44"/>
    <p:sldId id="295" r:id="rId45"/>
    <p:sldId id="274" r:id="rId46"/>
    <p:sldId id="275" r:id="rId47"/>
    <p:sldId id="341" r:id="rId48"/>
    <p:sldId id="344" r:id="rId49"/>
    <p:sldId id="318" r:id="rId50"/>
    <p:sldId id="278" r:id="rId51"/>
    <p:sldId id="279" r:id="rId52"/>
    <p:sldId id="322" r:id="rId53"/>
    <p:sldId id="281" r:id="rId54"/>
    <p:sldId id="280" r:id="rId55"/>
    <p:sldId id="282" r:id="rId56"/>
    <p:sldId id="283" r:id="rId57"/>
    <p:sldId id="284" r:id="rId58"/>
    <p:sldId id="286" r:id="rId59"/>
    <p:sldId id="288" r:id="rId60"/>
    <p:sldId id="289" r:id="rId61"/>
    <p:sldId id="330" r:id="rId62"/>
    <p:sldId id="321" r:id="rId63"/>
    <p:sldId id="319" r:id="rId64"/>
    <p:sldId id="345" r:id="rId65"/>
    <p:sldId id="346" r:id="rId66"/>
    <p:sldId id="290" r:id="rId67"/>
    <p:sldId id="291" r:id="rId68"/>
    <p:sldId id="293" r:id="rId69"/>
    <p:sldId id="298" r:id="rId70"/>
    <p:sldId id="299" r:id="rId71"/>
    <p:sldId id="300" r:id="rId72"/>
    <p:sldId id="302" r:id="rId73"/>
    <p:sldId id="303" r:id="rId74"/>
    <p:sldId id="305" r:id="rId75"/>
    <p:sldId id="306" r:id="rId76"/>
    <p:sldId id="333" r:id="rId77"/>
    <p:sldId id="307" r:id="rId7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4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5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7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4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0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0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2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9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65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5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6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6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6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8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6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45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796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4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6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0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75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2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3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70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8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5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6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55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4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6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1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8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82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751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3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28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0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1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2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53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0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4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117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71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86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43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50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0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30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05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76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31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2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9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8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705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1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30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40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91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89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26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08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26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408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1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32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8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654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18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23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41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1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11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88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27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1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67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3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94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22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23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29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63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49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0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63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46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81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0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36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00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21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5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5.11.2018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9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0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5.11.2018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>
                <a:solidFill>
                  <a:schemeClr val="bg1"/>
                </a:solidFill>
              </a:rPr>
              <a:t>Komparativní metoda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>
                <a:solidFill>
                  <a:schemeClr val="bg1"/>
                </a:solidFill>
              </a:rPr>
              <a:t>25.10.2018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/>
          </a:p>
          <a:p>
            <a:r>
              <a:rPr lang="sk-SK" sz="2400" dirty="0"/>
              <a:t>Výzkumník manipuluje s nezávislou proměnnou</a:t>
            </a:r>
          </a:p>
          <a:p>
            <a:r>
              <a:rPr lang="sk-SK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/>
              <a:t>Příklad 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třetích proměnných</a:t>
            </a:r>
          </a:p>
          <a:p>
            <a:r>
              <a:rPr lang="sk-SK" sz="2400" b="1" dirty="0"/>
              <a:t>Problém</a:t>
            </a:r>
            <a:r>
              <a:rPr lang="sk-SK" sz="2400" dirty="0"/>
              <a:t> – limitované využití v politologii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Pracují s velkým počtem případů</a:t>
            </a:r>
          </a:p>
          <a:p>
            <a:endParaRPr lang="sk-SK" dirty="0"/>
          </a:p>
          <a:p>
            <a:r>
              <a:rPr lang="sk-SK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304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sk-SK" i="1" dirty="0"/>
              <a:t>„Komparativní metoda není ekvivalent experimentu, pouze jeho nedokonalá náhrada“ </a:t>
            </a:r>
            <a:r>
              <a:rPr lang="sk-SK" dirty="0"/>
              <a:t>(Lijphart)</a:t>
            </a:r>
          </a:p>
          <a:p>
            <a:endParaRPr lang="sk-SK" dirty="0"/>
          </a:p>
          <a:p>
            <a:r>
              <a:rPr lang="sk-SK" dirty="0"/>
              <a:t>KM a statistické metody:</a:t>
            </a:r>
          </a:p>
          <a:p>
            <a:pPr lvl="1"/>
            <a:r>
              <a:rPr lang="sk-SK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86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 druhé světové válce politologie často jako synonymum pro </a:t>
            </a:r>
            <a:r>
              <a:rPr lang="sk-SK" i="1" dirty="0"/>
              <a:t>comparative politics</a:t>
            </a:r>
          </a:p>
          <a:p>
            <a:endParaRPr lang="sk-SK" i="1" dirty="0"/>
          </a:p>
          <a:p>
            <a:r>
              <a:rPr lang="sk-SK" dirty="0"/>
              <a:t>50. léta a referenční příklady:</a:t>
            </a:r>
          </a:p>
          <a:p>
            <a:pPr lvl="1"/>
            <a:r>
              <a:rPr lang="sk-SK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jiný příklad pro potvrzení vlastní argumentace</a:t>
            </a:r>
          </a:p>
          <a:p>
            <a:pPr lvl="1"/>
            <a:r>
              <a:rPr lang="sk-SK" dirty="0"/>
              <a:t>Ideová zabarvenost</a:t>
            </a:r>
          </a:p>
          <a:p>
            <a:pPr lvl="1"/>
            <a:r>
              <a:rPr lang="sk-SK" dirty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sk-SK" dirty="0"/>
              <a:t>Příklady: </a:t>
            </a:r>
            <a:r>
              <a:rPr lang="sk-SK" dirty="0" err="1"/>
              <a:t>Margaret</a:t>
            </a:r>
            <a:r>
              <a:rPr lang="sk-SK" dirty="0"/>
              <a:t> </a:t>
            </a:r>
            <a:r>
              <a:rPr lang="sk-SK" dirty="0" err="1"/>
              <a:t>Thatcher</a:t>
            </a:r>
            <a:r>
              <a:rPr lang="sk-SK" dirty="0"/>
              <a:t>, </a:t>
            </a:r>
            <a:r>
              <a:rPr lang="sk-SK" dirty="0" err="1"/>
              <a:t>Tarja</a:t>
            </a:r>
            <a:r>
              <a:rPr lang="sk-SK" dirty="0"/>
              <a:t> </a:t>
            </a:r>
            <a:r>
              <a:rPr lang="sk-SK" dirty="0" err="1"/>
              <a:t>Halonen</a:t>
            </a:r>
            <a:r>
              <a:rPr lang="sk-SK" dirty="0"/>
              <a:t>, Angela </a:t>
            </a:r>
            <a:r>
              <a:rPr lang="sk-SK" dirty="0" err="1"/>
              <a:t>Merkel</a:t>
            </a:r>
            <a:r>
              <a:rPr lang="sk-SK" dirty="0"/>
              <a:t>, </a:t>
            </a:r>
            <a:r>
              <a:rPr lang="sk-SK" dirty="0" err="1"/>
              <a:t>Julia</a:t>
            </a:r>
            <a:r>
              <a:rPr lang="sk-SK" dirty="0"/>
              <a:t> </a:t>
            </a:r>
            <a:r>
              <a:rPr lang="sk-SK" dirty="0" err="1"/>
              <a:t>Gillard</a:t>
            </a:r>
            <a:r>
              <a:rPr lang="sk-SK" dirty="0"/>
              <a:t>, </a:t>
            </a:r>
            <a:r>
              <a:rPr lang="sk-SK" dirty="0" err="1"/>
              <a:t>Nicola</a:t>
            </a:r>
            <a:r>
              <a:rPr lang="sk-SK" dirty="0"/>
              <a:t> </a:t>
            </a:r>
            <a:r>
              <a:rPr lang="sk-SK" dirty="0" err="1"/>
              <a:t>Sturgeon</a:t>
            </a:r>
            <a:endParaRPr lang="sk-SK" dirty="0"/>
          </a:p>
          <a:p>
            <a:endParaRPr lang="sk-SK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81282" name="Picture 2" descr="Výsledek obrázku pro kim čong 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348347" cy="2895600"/>
          </a:xfrm>
          <a:prstGeom prst="rect">
            <a:avLst/>
          </a:prstGeom>
          <a:noFill/>
        </p:spPr>
      </p:pic>
      <p:pic>
        <p:nvPicPr>
          <p:cNvPr id="481284" name="Picture 4" descr="Výsledek obrázku pro mug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sk-SK" dirty="0"/>
          </a:p>
          <a:p>
            <a:r>
              <a:rPr lang="sk-SK" dirty="0"/>
              <a:t>Blondel:</a:t>
            </a:r>
          </a:p>
          <a:p>
            <a:pPr lvl="1"/>
            <a:r>
              <a:rPr lang="sk-SK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899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Porovnání určitých aspektů 2 a </a:t>
            </a:r>
            <a:r>
              <a:rPr lang="sk-SK" sz="2800" dirty="0" err="1"/>
              <a:t>více</a:t>
            </a:r>
            <a:r>
              <a:rPr lang="sk-SK" sz="2800"/>
              <a:t> zemí</a:t>
            </a:r>
            <a:endParaRPr lang="sk-SK" sz="2800" dirty="0"/>
          </a:p>
          <a:p>
            <a:pPr marL="393700" lvl="1" indent="0">
              <a:buNone/>
            </a:pPr>
            <a:endParaRPr lang="sk-SK" sz="2800" dirty="0"/>
          </a:p>
          <a:p>
            <a:pPr lvl="1"/>
            <a:r>
              <a:rPr lang="sk-SK" dirty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/>
              <a:t>Používání komparativní metody</a:t>
            </a:r>
          </a:p>
          <a:p>
            <a:pPr marL="393700" lvl="1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68553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Základní (nepřekvapující) fakt:</a:t>
            </a:r>
          </a:p>
          <a:p>
            <a:pPr lvl="1"/>
            <a:r>
              <a:rPr lang="sk-SK" dirty="0"/>
              <a:t>Komparativní metoda je metoda</a:t>
            </a:r>
          </a:p>
          <a:p>
            <a:endParaRPr lang="sk-SK" dirty="0"/>
          </a:p>
          <a:p>
            <a:r>
              <a:rPr lang="sk-SK" dirty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/>
              <a:t>Klíčový aspekt KM – výběr případů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09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/>
              <a:t>Maximalizovat výzkumné pokrytí:</a:t>
            </a:r>
          </a:p>
          <a:p>
            <a:pPr lvl="1"/>
            <a:r>
              <a:rPr lang="cs-CZ" dirty="0"/>
              <a:t>Případy mají izolovat zkoumaný vztah mezi proměnnými</a:t>
            </a:r>
          </a:p>
          <a:p>
            <a:endParaRPr lang="cs-CZ" dirty="0"/>
          </a:p>
          <a:p>
            <a:r>
              <a:rPr lang="cs-CZ" b="1" dirty="0"/>
              <a:t>Minimalizovat pokrytí chyb:</a:t>
            </a:r>
          </a:p>
          <a:p>
            <a:pPr lvl="1"/>
            <a:r>
              <a:rPr lang="cs-CZ" dirty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/>
          </a:p>
          <a:p>
            <a:r>
              <a:rPr lang="cs-CZ" b="1" dirty="0"/>
              <a:t>Kontrolovat vnější vlivy:</a:t>
            </a:r>
          </a:p>
          <a:p>
            <a:pPr lvl="1"/>
            <a:r>
              <a:rPr lang="cs-CZ" dirty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val="211074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Dva případy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bylo přítomné v </a:t>
            </a:r>
            <a:r>
              <a:rPr lang="sk-SK" b="1" dirty="0"/>
              <a:t>A</a:t>
            </a:r>
            <a:r>
              <a:rPr lang="sk-SK" dirty="0"/>
              <a:t>, ale ne v </a:t>
            </a:r>
            <a:r>
              <a:rPr lang="sk-SK" b="1" dirty="0"/>
              <a:t>B</a:t>
            </a:r>
          </a:p>
          <a:p>
            <a:pPr lvl="1"/>
            <a:r>
              <a:rPr lang="sk-SK" dirty="0"/>
              <a:t>v </a:t>
            </a:r>
            <a:r>
              <a:rPr lang="sk-SK" b="1" dirty="0"/>
              <a:t>A</a:t>
            </a:r>
            <a:r>
              <a:rPr lang="sk-SK" dirty="0"/>
              <a:t> došlo k </a:t>
            </a:r>
            <a:r>
              <a:rPr lang="sk-SK" b="1" i="1" dirty="0"/>
              <a:t>y</a:t>
            </a:r>
            <a:r>
              <a:rPr lang="sk-SK" dirty="0"/>
              <a:t>, zatímco v </a:t>
            </a:r>
            <a:r>
              <a:rPr lang="sk-SK" b="1" dirty="0"/>
              <a:t>B</a:t>
            </a:r>
            <a:r>
              <a:rPr lang="sk-SK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takovou shodu není možné najít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val="312928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05225" cy="3352801"/>
          </a:xfrm>
          <a:prstGeom prst="rect">
            <a:avLst/>
          </a:prstGeom>
          <a:noFill/>
        </p:spPr>
      </p:pic>
      <p:pic>
        <p:nvPicPr>
          <p:cNvPr id="7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448300" cy="3268980"/>
          </a:xfrm>
          <a:prstGeom prst="rect">
            <a:avLst/>
          </a:prstGeom>
          <a:noFill/>
        </p:spPr>
      </p:pic>
      <p:pic>
        <p:nvPicPr>
          <p:cNvPr id="495622" name="Picture 6" descr="Výsledek obrázku pro 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95624" name="Picture 8" descr="Výsledek obrázku pro no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5448300" cy="3268980"/>
          </a:xfrm>
          <a:prstGeom prst="rect">
            <a:avLst/>
          </a:prstGeom>
          <a:noFill/>
        </p:spPr>
      </p:pic>
      <p:pic>
        <p:nvPicPr>
          <p:cNvPr id="7" name="Picture 2" descr="Výsledek obrázku pro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3260" y="1219200"/>
            <a:ext cx="542340" cy="4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400" dirty="0"/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36937691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/>
              <a:t>Do výzkumu je vybráno 15 případů, jenž vedly k vojenskému konfliktu</a:t>
            </a:r>
          </a:p>
          <a:p>
            <a:endParaRPr lang="sk-SK" sz="2800" dirty="0"/>
          </a:p>
          <a:p>
            <a:r>
              <a:rPr lang="sk-SK" sz="2800" dirty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val="298210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sk-SK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53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 shody (</a:t>
            </a:r>
            <a:r>
              <a:rPr lang="sk-SK" i="1" dirty="0"/>
              <a:t>Most similar case selection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největšího rozdílu (</a:t>
            </a:r>
            <a:r>
              <a:rPr lang="sk-SK" i="1" dirty="0"/>
              <a:t>Most different case selection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49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– druhy (2)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2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similar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Odlišují</a:t>
            </a:r>
            <a:r>
              <a:rPr lang="sk-SK" sz="2200" dirty="0"/>
              <a:t> se co možná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si co nejvíc podobné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/>
              <a:t>Jediný rozdílný efekt tak může vyvolat pouze nezávislá proměnná</a:t>
            </a:r>
          </a:p>
          <a:p>
            <a:endParaRPr lang="sk-SK" sz="2400" dirty="0"/>
          </a:p>
          <a:p>
            <a:r>
              <a:rPr lang="sk-SK" sz="2400" dirty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394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rozdílným </a:t>
            </a:r>
            <a:r>
              <a:rPr lang="sk-SK" sz="2400" b="1" i="1" dirty="0"/>
              <a:t>x</a:t>
            </a:r>
            <a:r>
              <a:rPr lang="sk-SK" sz="2400" dirty="0"/>
              <a:t> a nejvíce podobnými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0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Kompetence: …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13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VB (většinový systém) a např. Belgie (poměrný)</a:t>
            </a:r>
          </a:p>
          <a:p>
            <a:pPr lvl="1"/>
            <a:r>
              <a:rPr lang="sk-SK" sz="2200" dirty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 </a:t>
            </a:r>
            <a:r>
              <a:rPr lang="cs-CZ" sz="2400" dirty="0"/>
              <a:t>Části</a:t>
            </a:r>
            <a:r>
              <a:rPr lang="sk-SK" sz="2400" dirty="0"/>
              <a:t> VB navzájem</a:t>
            </a:r>
          </a:p>
          <a:p>
            <a:pPr lvl="1"/>
            <a:r>
              <a:rPr lang="sk-SK" sz="2200" dirty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/>
              <a:t>Velká</a:t>
            </a:r>
            <a:r>
              <a:rPr lang="sk-SK" sz="2200" dirty="0"/>
              <a:t> podobnost třetích proměnných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80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different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Podobají</a:t>
            </a:r>
            <a:r>
              <a:rPr lang="sk-SK" sz="2200" dirty="0"/>
              <a:t> se co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co nejvíc odlišné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Přesný opak </a:t>
            </a:r>
            <a:r>
              <a:rPr lang="sk-SK" sz="2400" i="1" dirty="0"/>
              <a:t>Most similar case selection</a:t>
            </a:r>
          </a:p>
          <a:p>
            <a:endParaRPr lang="sk-SK" sz="2400" dirty="0"/>
          </a:p>
          <a:p>
            <a:r>
              <a:rPr lang="sk-SK" sz="2400" dirty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308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podobným </a:t>
            </a:r>
            <a:r>
              <a:rPr lang="sk-SK" sz="2400" b="1" i="1" dirty="0"/>
              <a:t>x</a:t>
            </a:r>
            <a:r>
              <a:rPr lang="sk-SK" sz="2400" dirty="0"/>
              <a:t> a nejvíce rozdílnými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509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Skotsko a Wales:</a:t>
            </a:r>
          </a:p>
          <a:p>
            <a:pPr lvl="1"/>
            <a:r>
              <a:rPr lang="sk-SK" sz="2000" dirty="0" err="1"/>
              <a:t>Smíšený</a:t>
            </a:r>
            <a:r>
              <a:rPr lang="sk-SK" sz="2000" dirty="0"/>
              <a:t> volební systém</a:t>
            </a:r>
          </a:p>
          <a:p>
            <a:pPr lvl="1"/>
            <a:r>
              <a:rPr lang="sk-SK" sz="2000" dirty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Odlišné státy s listinným poměrným systémem (výběr „nejméně zlých“):</a:t>
            </a:r>
          </a:p>
          <a:p>
            <a:pPr lvl="1"/>
            <a:r>
              <a:rPr lang="sk-SK" sz="2200" dirty="0"/>
              <a:t>Švédsko a Portugalsko</a:t>
            </a:r>
          </a:p>
          <a:p>
            <a:pPr lvl="1"/>
            <a:r>
              <a:rPr lang="sk-SK" sz="2200" dirty="0"/>
              <a:t>Holandsko a Izrael</a:t>
            </a:r>
          </a:p>
          <a:p>
            <a:pPr lvl="1"/>
            <a:r>
              <a:rPr lang="sk-SK" sz="2200" dirty="0"/>
              <a:t>Česká republika, </a:t>
            </a:r>
            <a:r>
              <a:rPr lang="sk-SK" sz="2200" dirty="0" err="1"/>
              <a:t>Belgie</a:t>
            </a:r>
            <a:r>
              <a:rPr lang="sk-SK" sz="2200" dirty="0"/>
              <a:t> a </a:t>
            </a:r>
            <a:r>
              <a:rPr lang="sk-SK" sz="2200" dirty="0" err="1"/>
              <a:t>Norsko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0951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similar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Co nejvíc podobné zkoušky v odlišném čase</a:t>
            </a:r>
          </a:p>
          <a:p>
            <a:pPr lvl="1"/>
            <a:r>
              <a:rPr lang="cs-CZ" sz="2200" dirty="0"/>
              <a:t>Např. všechny písemné zkoušky </a:t>
            </a:r>
            <a:r>
              <a:rPr lang="cs-CZ" sz="2200" dirty="0" err="1"/>
              <a:t>bc.</a:t>
            </a:r>
            <a:r>
              <a:rPr lang="cs-CZ" sz="2200" dirty="0"/>
              <a:t> stupně, volitelné kurzy s nákladem 250 stran textu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(uvěřitelné/jako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different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(uvěřitelné/jako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Různé typy upírů, proti kterým je použit stejný druh česneku (španělský)</a:t>
            </a:r>
          </a:p>
          <a:p>
            <a:pPr lvl="1"/>
            <a:r>
              <a:rPr lang="cs-CZ" sz="2200" dirty="0"/>
              <a:t>Např. staří i mladí upíři, z Transylvánie i odjinud, žízniví i bez pocitu žízně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/>
              <a:t>Jednoduché srovnání </a:t>
            </a:r>
            <a:r>
              <a:rPr lang="cs-CZ" sz="3200" b="1" dirty="0"/>
              <a:t>≠</a:t>
            </a:r>
            <a:r>
              <a:rPr lang="cs-CZ" sz="3200" dirty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28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Most similar anebo most different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Nevybírat</a:t>
            </a:r>
            <a:r>
              <a:rPr lang="sk-SK" dirty="0"/>
              <a:t> případy podle hodnot závislé proměnné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sz="3600" b="1" dirty="0"/>
              <a:t>Vždy</a:t>
            </a:r>
            <a:r>
              <a:rPr lang="sk-SK" dirty="0"/>
              <a:t> </a:t>
            </a:r>
            <a:r>
              <a:rPr lang="sk-SK" sz="2800" dirty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72706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/>
              <a:t>V praxi nejednou náročné najít dostatek případů </a:t>
            </a:r>
            <a:r>
              <a:rPr lang="sk-SK" dirty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72085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v kontextu</a:t>
            </a:r>
          </a:p>
          <a:p>
            <a:endParaRPr lang="cs-CZ" dirty="0"/>
          </a:p>
          <a:p>
            <a:r>
              <a:rPr lang="cs-CZ" dirty="0"/>
              <a:t>Zlepšení klasifikací</a:t>
            </a:r>
          </a:p>
          <a:p>
            <a:endParaRPr lang="cs-CZ" dirty="0"/>
          </a:p>
          <a:p>
            <a:r>
              <a:rPr lang="cs-CZ" dirty="0"/>
              <a:t>Formulace a testování hypotéz</a:t>
            </a:r>
          </a:p>
          <a:p>
            <a:endParaRPr lang="cs-CZ" dirty="0"/>
          </a:p>
          <a:p>
            <a:r>
              <a:rPr lang="cs-CZ" dirty="0"/>
              <a:t>Predikce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Informace v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Komparace je implicitně obsažena v každodenních činnostech i ve výzkumu</a:t>
            </a:r>
          </a:p>
          <a:p>
            <a:endParaRPr lang="sk-SK" dirty="0"/>
          </a:p>
          <a:p>
            <a:r>
              <a:rPr lang="sk-SK" dirty="0"/>
              <a:t>I výzkumu jedné události anebo případu pomáhá zasazení do kontextu anebo komparování</a:t>
            </a:r>
          </a:p>
          <a:p>
            <a:endParaRPr lang="sk-SK" dirty="0"/>
          </a:p>
          <a:p>
            <a:r>
              <a:rPr lang="sk-SK" dirty="0"/>
              <a:t>Kontext potlačuje etnocentrismus a umožňuje pochopit diverzitu politického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07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Nevyhnutně propojené s komparováním</a:t>
            </a:r>
          </a:p>
          <a:p>
            <a:endParaRPr lang="sk-SK" dirty="0"/>
          </a:p>
          <a:p>
            <a:r>
              <a:rPr lang="sk-SK" dirty="0"/>
              <a:t>Komparace vychází z existujících klasifikací a její zjištění mohou přispět k jejich zlepšení</a:t>
            </a:r>
          </a:p>
          <a:p>
            <a:endParaRPr lang="sk-SK" dirty="0"/>
          </a:p>
          <a:p>
            <a:r>
              <a:rPr lang="sk-SK" dirty="0"/>
              <a:t>Příklad – národ a stát:</a:t>
            </a:r>
          </a:p>
          <a:p>
            <a:pPr lvl="1"/>
            <a:r>
              <a:rPr lang="sk-SK" dirty="0"/>
              <a:t>Původní chápání: národ = stát</a:t>
            </a:r>
          </a:p>
          <a:p>
            <a:pPr lvl="1"/>
            <a:r>
              <a:rPr lang="sk-SK" dirty="0"/>
              <a:t>Identifikace různých modelů vztahu národa a státu vytvořila pobídku k </a:t>
            </a:r>
            <a:r>
              <a:rPr lang="sk-SK" dirty="0" err="1"/>
              <a:t>vytvoření</a:t>
            </a:r>
            <a:r>
              <a:rPr lang="sk-SK" dirty="0"/>
              <a:t> jejich klasifikace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20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Formulace a test hypotéz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Izolace vlivu třetích proměnných umožňuje testovat kauzální vztahy</a:t>
            </a:r>
          </a:p>
          <a:p>
            <a:endParaRPr lang="sk-SK" dirty="0"/>
          </a:p>
          <a:p>
            <a:r>
              <a:rPr lang="sk-SK" dirty="0"/>
              <a:t>Vliv volebních systémů na stranické systémy není možné testovat na jednom případu</a:t>
            </a:r>
          </a:p>
          <a:p>
            <a:endParaRPr lang="sk-SK" dirty="0"/>
          </a:p>
          <a:p>
            <a:r>
              <a:rPr lang="sk-SK" dirty="0"/>
              <a:t>Deviantní případy jako ukázka nesprávných hypotéz a důvod pro jejich úpravu a tvorbu nových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5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Mnoho proměnných, málo případů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Cestovatelský problém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Galtonův</a:t>
            </a:r>
            <a:r>
              <a:rPr lang="sk-SK" dirty="0"/>
              <a:t> problém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6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Rozmanitost politického světa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06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Jak to řešit? (Lijphart)</a:t>
            </a:r>
          </a:p>
          <a:p>
            <a:endParaRPr lang="sk-SK" dirty="0"/>
          </a:p>
          <a:p>
            <a:r>
              <a:rPr lang="sk-SK" dirty="0"/>
              <a:t>Zvýšení počtu případů</a:t>
            </a:r>
          </a:p>
          <a:p>
            <a:endParaRPr lang="sk-SK" dirty="0"/>
          </a:p>
          <a:p>
            <a:r>
              <a:rPr lang="sk-SK" dirty="0"/>
              <a:t>Sloučení více proměnných do jedné</a:t>
            </a:r>
          </a:p>
          <a:p>
            <a:endParaRPr lang="sk-SK" dirty="0"/>
          </a:p>
          <a:p>
            <a:r>
              <a:rPr lang="sk-SK" dirty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18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/>
              <a:t>Odlišné </a:t>
            </a:r>
            <a:r>
              <a:rPr lang="sk-SK" b="1" dirty="0"/>
              <a:t>chápání</a:t>
            </a:r>
            <a:r>
              <a:rPr lang="sk-SK" dirty="0"/>
              <a:t> konceptů v čase a prostoru</a:t>
            </a:r>
          </a:p>
          <a:p>
            <a:endParaRPr lang="sk-SK" dirty="0"/>
          </a:p>
          <a:p>
            <a:r>
              <a:rPr lang="sk-SK" dirty="0"/>
              <a:t>Odlišná </a:t>
            </a:r>
            <a:r>
              <a:rPr lang="sk-SK" b="1" dirty="0"/>
              <a:t>operacionalizace</a:t>
            </a:r>
            <a:r>
              <a:rPr lang="sk-SK" dirty="0"/>
              <a:t> totožně chápaných konceptů</a:t>
            </a:r>
          </a:p>
          <a:p>
            <a:endParaRPr lang="sk-SK" dirty="0"/>
          </a:p>
          <a:p>
            <a:r>
              <a:rPr lang="sk-SK" dirty="0"/>
              <a:t>Volba podle stranické identifikace:</a:t>
            </a:r>
          </a:p>
          <a:p>
            <a:pPr lvl="1"/>
            <a:r>
              <a:rPr lang="sk-SK" b="1" dirty="0"/>
              <a:t>USA</a:t>
            </a:r>
            <a:r>
              <a:rPr lang="sk-SK" dirty="0"/>
              <a:t> – měřené názory voličů registrovaných k primárkám</a:t>
            </a:r>
          </a:p>
          <a:p>
            <a:pPr lvl="1"/>
            <a:r>
              <a:rPr lang="sk-SK" b="1" dirty="0"/>
              <a:t>Evropa</a:t>
            </a:r>
            <a:r>
              <a:rPr lang="sk-SK" dirty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0597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katelevize.cz/ct24/sites/default/files/styles/scale_1180/public/images/1112566-512786.jpg?itok=meVspw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19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Galtonův problém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Přítomnost </a:t>
            </a:r>
            <a:r>
              <a:rPr lang="sk-SK" sz="2400" b="1" dirty="0"/>
              <a:t>externích</a:t>
            </a:r>
            <a:r>
              <a:rPr lang="sk-SK" sz="2400" dirty="0"/>
              <a:t> faktorů majících vliv na zkoumané případy</a:t>
            </a:r>
          </a:p>
          <a:p>
            <a:endParaRPr lang="sk-SK" sz="2400" dirty="0"/>
          </a:p>
          <a:p>
            <a:r>
              <a:rPr lang="sk-SK" sz="2400" dirty="0"/>
              <a:t>Pokud jsou příčiny vztahu externí (mezinárodní, globální), komparace nemusí poskytovat adekvátní zjištění </a:t>
            </a:r>
            <a:r>
              <a:rPr lang="sk-SK" sz="2400" dirty="0">
                <a:sym typeface="Wingdings" panose="05000000000000000000" pitchFamily="2" charset="2"/>
              </a:rPr>
              <a:t> případy nejsou navzájem nezávislé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Výběr volebního systému v bývalých koloniích – vliv jejich bývalé mocnosti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Legislativa států EU</a:t>
            </a:r>
            <a:endParaRPr lang="en-US" sz="2400" dirty="0"/>
          </a:p>
        </p:txBody>
      </p:sp>
      <p:pic>
        <p:nvPicPr>
          <p:cNvPr id="3074" name="Picture 2" descr="http://www.duthie.net.au/wp-content/uploads/2012/04/International-Travel-Agency-262545-262545-1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2136"/>
            <a:ext cx="20003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1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Debata o její podstatě</a:t>
            </a:r>
          </a:p>
          <a:p>
            <a:endParaRPr lang="sk-SK" dirty="0"/>
          </a:p>
          <a:p>
            <a:r>
              <a:rPr lang="sk-SK" dirty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/>
              <a:t>Patří mezi základní metody</a:t>
            </a:r>
          </a:p>
          <a:p>
            <a:endParaRPr lang="sk-SK" dirty="0"/>
          </a:p>
          <a:p>
            <a:r>
              <a:rPr lang="sk-SK" dirty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/>
              <a:t>Všechny mají shodné cíle: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sk-SK" dirty="0"/>
              <a:t>Nejsilnější je experiment, problém je v možnostech jeho reálného využití</a:t>
            </a:r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54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1496</TotalTime>
  <Words>1862</Words>
  <Application>Microsoft Office PowerPoint</Application>
  <PresentationFormat>Prezentácia na obrazovke (4:3)</PresentationFormat>
  <Paragraphs>403</Paragraphs>
  <Slides>51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27</vt:i4>
      </vt:variant>
      <vt:variant>
        <vt:lpstr>Nadpisy snímok</vt:lpstr>
      </vt:variant>
      <vt:variant>
        <vt:i4>51</vt:i4>
      </vt:variant>
    </vt:vector>
  </HeadingPairs>
  <TitlesOfParts>
    <vt:vector size="83" baseType="lpstr">
      <vt:lpstr>Arial</vt:lpstr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12_Tok</vt:lpstr>
      <vt:lpstr>13_Tok</vt:lpstr>
      <vt:lpstr>14_Tok</vt:lpstr>
      <vt:lpstr>16_Tok</vt:lpstr>
      <vt:lpstr>17_Tok</vt:lpstr>
      <vt:lpstr>18_Tok</vt:lpstr>
      <vt:lpstr>23_Tok</vt:lpstr>
      <vt:lpstr>24_Tok</vt:lpstr>
      <vt:lpstr>25_Tok</vt:lpstr>
      <vt:lpstr>20_Tok</vt:lpstr>
      <vt:lpstr>28_Tok</vt:lpstr>
      <vt:lpstr>15_Tok</vt:lpstr>
      <vt:lpstr>29_Tok</vt:lpstr>
      <vt:lpstr>31_Tok</vt:lpstr>
      <vt:lpstr>19_Tok</vt:lpstr>
      <vt:lpstr>33_Tok</vt:lpstr>
      <vt:lpstr>35_Tok</vt:lpstr>
      <vt:lpstr>36_Tok</vt:lpstr>
      <vt:lpstr>Komparativní metoda</vt:lpstr>
      <vt:lpstr>Příklad z praxe</vt:lpstr>
      <vt:lpstr>Příklad z praxe</vt:lpstr>
      <vt:lpstr>Základní bod</vt:lpstr>
      <vt:lpstr>Komparace</vt:lpstr>
      <vt:lpstr>Prezentácia programu PowerPoint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Prezentácia programu PowerPoint</vt:lpstr>
      <vt:lpstr>Prezentácia programu PowerPoint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– druhy (2) 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Informace v kontextu</vt:lpstr>
      <vt:lpstr>Klasifikace</vt:lpstr>
      <vt:lpstr>Formulace a test hypotéz</vt:lpstr>
      <vt:lpstr>Limity komparativní metody</vt:lpstr>
      <vt:lpstr>Mnoho proměnných, málo případů</vt:lpstr>
      <vt:lpstr>Mnoho proměnných, málo případů</vt:lpstr>
      <vt:lpstr>Cestovatelský problém</vt:lpstr>
      <vt:lpstr>Prezentácia programu PowerPoint</vt:lpstr>
      <vt:lpstr>Galtonův problém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Peter</cp:lastModifiedBy>
  <cp:revision>216</cp:revision>
  <dcterms:created xsi:type="dcterms:W3CDTF">2012-11-13T13:34:57Z</dcterms:created>
  <dcterms:modified xsi:type="dcterms:W3CDTF">2018-11-05T20:44:17Z</dcterms:modified>
</cp:coreProperties>
</file>