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4" r:id="rId5"/>
    <p:sldId id="265" r:id="rId6"/>
    <p:sldId id="258" r:id="rId7"/>
    <p:sldId id="259" r:id="rId8"/>
    <p:sldId id="261" r:id="rId9"/>
    <p:sldId id="270" r:id="rId10"/>
    <p:sldId id="269" r:id="rId11"/>
    <p:sldId id="268" r:id="rId12"/>
    <p:sldId id="263" r:id="rId13"/>
    <p:sldId id="271" r:id="rId14"/>
    <p:sldId id="272" r:id="rId15"/>
    <p:sldId id="290" r:id="rId16"/>
    <p:sldId id="273" r:id="rId17"/>
    <p:sldId id="274" r:id="rId18"/>
    <p:sldId id="275" r:id="rId19"/>
    <p:sldId id="277" r:id="rId20"/>
    <p:sldId id="278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1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43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7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7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88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8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71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35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61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18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9B9B-035A-455C-B3BA-1E56641FD248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8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Výsledek obrázku pro research question">
            <a:extLst>
              <a:ext uri="{FF2B5EF4-FFF2-40B4-BE49-F238E27FC236}">
                <a16:creationId xmlns:a16="http://schemas.microsoft.com/office/drawing/2014/main" id="{E0FE6F3E-83ED-40A8-97DE-EDE2C931E5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8" r="30197"/>
          <a:stretch/>
        </p:blipFill>
        <p:spPr bwMode="auto">
          <a:xfrm>
            <a:off x="1" y="10"/>
            <a:ext cx="914377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FF36D6E8-79EC-45BF-966F-CE9EA9160AB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1938130"/>
            <a:ext cx="6219780" cy="3615369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CE1F229-2211-4876-9F16-249F8056632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5393" y="4666480"/>
            <a:ext cx="5121783" cy="0"/>
          </a:xfrm>
          <a:prstGeom prst="line">
            <a:avLst/>
          </a:prstGeom>
          <a:ln>
            <a:solidFill>
              <a:srgbClr val="D6A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200D9F44-FB5C-4474-888C-65334170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94" y="2067340"/>
            <a:ext cx="5121783" cy="2421732"/>
          </a:xfrm>
        </p:spPr>
        <p:txBody>
          <a:bodyPr>
            <a:normAutofit/>
          </a:bodyPr>
          <a:lstStyle/>
          <a:p>
            <a:pPr algn="r"/>
            <a:r>
              <a:rPr lang="cs-CZ" sz="3500" dirty="0">
                <a:solidFill>
                  <a:schemeClr val="accent2">
                    <a:lumMod val="75000"/>
                  </a:schemeClr>
                </a:solidFill>
              </a:rPr>
              <a:t>Výzkumné otázky</a:t>
            </a:r>
            <a:br>
              <a:rPr lang="cs-CZ" sz="35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500" dirty="0">
                <a:solidFill>
                  <a:schemeClr val="accent2">
                    <a:lumMod val="75000"/>
                  </a:schemeClr>
                </a:solidFill>
              </a:rPr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C3896F-60A5-4014-B4F6-1B334F459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5393" y="4669144"/>
            <a:ext cx="5121783" cy="716529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10000"/>
              </a:lnSpc>
            </a:pPr>
            <a:r>
              <a:rPr lang="cs-CZ" sz="1400" dirty="0">
                <a:solidFill>
                  <a:srgbClr val="FFFFFE"/>
                </a:solidFill>
              </a:rPr>
              <a:t>Metodologie </a:t>
            </a:r>
            <a:r>
              <a:rPr lang="cs-CZ" sz="1400" dirty="0" err="1">
                <a:solidFill>
                  <a:srgbClr val="FFFFFE"/>
                </a:solidFill>
              </a:rPr>
              <a:t>bss</a:t>
            </a:r>
            <a:r>
              <a:rPr lang="cs-CZ" sz="1400" dirty="0">
                <a:solidFill>
                  <a:srgbClr val="FFFFFE"/>
                </a:solidFill>
              </a:rPr>
              <a:t>, 19-20. listopadu 2018</a:t>
            </a:r>
          </a:p>
          <a:p>
            <a:pPr algn="r">
              <a:lnSpc>
                <a:spcPct val="110000"/>
              </a:lnSpc>
            </a:pPr>
            <a:r>
              <a:rPr lang="cs-CZ" sz="1400" dirty="0">
                <a:solidFill>
                  <a:srgbClr val="FFFFFE"/>
                </a:solidFill>
              </a:rPr>
              <a:t>Vendula Divišová</a:t>
            </a:r>
          </a:p>
        </p:txBody>
      </p:sp>
    </p:spTree>
    <p:extLst>
      <p:ext uri="{BB962C8B-B14F-4D97-AF65-F5344CB8AC3E}">
        <p14:creationId xmlns:p14="http://schemas.microsoft.com/office/powerpoint/2010/main" val="406161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6CC59-B8CA-498B-A34B-9048A7C4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F00A7-203A-4E7D-A1E2-429418067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900" dirty="0"/>
              <a:t>Píšu o </a:t>
            </a:r>
            <a:r>
              <a:rPr lang="cs-CZ" sz="1900" dirty="0" err="1"/>
              <a:t>džihádistické</a:t>
            </a:r>
            <a:r>
              <a:rPr lang="cs-CZ" sz="1900" dirty="0"/>
              <a:t> video propagandě v zemích Západu,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/>
              <a:t>protože mě zajímá jaké ideje potenciálním rekrutům nabízí,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/>
              <a:t>abych pomohl/a čtenáři lépe pochopit, proč se mladí muži v západním světě radikalizují.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i="1" dirty="0"/>
              <a:t>Jaké typy argumentů jsou využívány v </a:t>
            </a:r>
            <a:r>
              <a:rPr lang="cs-CZ" sz="1900" i="1" dirty="0" err="1"/>
              <a:t>džihádistické</a:t>
            </a:r>
            <a:r>
              <a:rPr lang="cs-CZ" sz="1900" i="1" dirty="0"/>
              <a:t> video propagandě za účelem </a:t>
            </a:r>
            <a:r>
              <a:rPr lang="cs-CZ" sz="1900" i="1" dirty="0" err="1"/>
              <a:t>rekrutace</a:t>
            </a:r>
            <a:r>
              <a:rPr lang="cs-CZ" sz="1900" i="1" dirty="0"/>
              <a:t> v západních zemích?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64C19E14-6CC3-4DEE-A3A0-A773D93859CC}"/>
              </a:ext>
            </a:extLst>
          </p:cNvPr>
          <p:cNvSpPr/>
          <p:nvPr/>
        </p:nvSpPr>
        <p:spPr>
          <a:xfrm>
            <a:off x="4142308" y="3741039"/>
            <a:ext cx="586854" cy="7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32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BFF743-5A1F-4334-8935-38CE286B9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88" y="491321"/>
            <a:ext cx="8544423" cy="610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94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 výzkumnou otázku: KRITÉRIA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cs-CZ" sz="1800" dirty="0"/>
              <a:t>splňuje </a:t>
            </a:r>
            <a:r>
              <a:rPr lang="cs-CZ" sz="1800" u="sng" dirty="0"/>
              <a:t>empirické kritérium </a:t>
            </a:r>
            <a:r>
              <a:rPr lang="cs-CZ" sz="1800" dirty="0"/>
              <a:t>- je jasné, jaká data jsou potřebí k jejímu zodpovězení (jednoznačná a zaměřená)</a:t>
            </a:r>
          </a:p>
          <a:p>
            <a:pPr>
              <a:spcBef>
                <a:spcPts val="600"/>
              </a:spcBef>
            </a:pPr>
            <a:r>
              <a:rPr lang="cs-CZ" sz="1800" u="sng" dirty="0"/>
              <a:t>krátká</a:t>
            </a:r>
            <a:r>
              <a:rPr lang="cs-CZ" sz="1800" dirty="0"/>
              <a:t> (obvykle jedna věta, pokud víc, pak pravděpodobně bude třeba více otázek)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ptá se přesně na to, </a:t>
            </a:r>
            <a:r>
              <a:rPr lang="cs-CZ" sz="1800" u="sng" dirty="0"/>
              <a:t>co chce zodpovědět </a:t>
            </a:r>
            <a:r>
              <a:rPr lang="cs-CZ" sz="1800" dirty="0"/>
              <a:t>(ani méně, ani více)</a:t>
            </a:r>
          </a:p>
          <a:p>
            <a:pPr>
              <a:spcBef>
                <a:spcPts val="600"/>
              </a:spcBef>
            </a:pPr>
            <a:r>
              <a:rPr lang="cs-CZ" sz="1800" u="sng" dirty="0"/>
              <a:t>není normativní </a:t>
            </a:r>
            <a:r>
              <a:rPr lang="cs-CZ" sz="1800" dirty="0"/>
              <a:t>(Má se... / Je dobré... / Je spravedlivé... ?)</a:t>
            </a:r>
          </a:p>
          <a:p>
            <a:pPr>
              <a:spcBef>
                <a:spcPts val="600"/>
              </a:spcBef>
            </a:pPr>
            <a:r>
              <a:rPr lang="cs-CZ" sz="1800" u="sng" dirty="0"/>
              <a:t>nedá se </a:t>
            </a:r>
            <a:r>
              <a:rPr lang="cs-CZ" sz="1800" dirty="0"/>
              <a:t>na ni </a:t>
            </a:r>
            <a:r>
              <a:rPr lang="cs-CZ" sz="1800" u="sng" dirty="0"/>
              <a:t>odpovědět ANO / NE </a:t>
            </a:r>
            <a:r>
              <a:rPr lang="cs-CZ" sz="1800" dirty="0"/>
              <a:t>(výjimky - explorativní výzkum)</a:t>
            </a:r>
          </a:p>
          <a:p>
            <a:pPr>
              <a:spcBef>
                <a:spcPts val="600"/>
              </a:spcBef>
            </a:pPr>
            <a:r>
              <a:rPr lang="cs-CZ" sz="1800" u="sng" dirty="0"/>
              <a:t>odpověď</a:t>
            </a:r>
            <a:r>
              <a:rPr lang="cs-CZ" sz="1800" dirty="0"/>
              <a:t> na ni </a:t>
            </a:r>
            <a:r>
              <a:rPr lang="cs-CZ" sz="1800" u="sng" dirty="0"/>
              <a:t>není</a:t>
            </a:r>
            <a:r>
              <a:rPr lang="cs-CZ" sz="1800" dirty="0"/>
              <a:t> dopředu </a:t>
            </a:r>
            <a:r>
              <a:rPr lang="cs-CZ" sz="1800" u="sng" dirty="0"/>
              <a:t>známá</a:t>
            </a:r>
            <a:r>
              <a:rPr lang="cs-CZ" sz="1800" dirty="0"/>
              <a:t> / </a:t>
            </a:r>
            <a:r>
              <a:rPr lang="cs-CZ" sz="1800" u="sng" dirty="0"/>
              <a:t>banální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je </a:t>
            </a:r>
            <a:r>
              <a:rPr lang="cs-CZ" sz="1800" u="sng" dirty="0"/>
              <a:t>zakotvená v</a:t>
            </a:r>
            <a:r>
              <a:rPr lang="cs-CZ" sz="1800" dirty="0"/>
              <a:t> existující </a:t>
            </a:r>
            <a:r>
              <a:rPr lang="cs-CZ" sz="1800" u="sng" dirty="0"/>
              <a:t>literatuře</a:t>
            </a:r>
            <a:r>
              <a:rPr lang="cs-CZ" sz="1800" dirty="0"/>
              <a:t> (výzkumu)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obstojí </a:t>
            </a:r>
            <a:r>
              <a:rPr lang="cs-CZ" sz="1800" u="sng" dirty="0"/>
              <a:t>„So </a:t>
            </a:r>
            <a:r>
              <a:rPr lang="cs-CZ" sz="1800" u="sng" dirty="0" err="1"/>
              <a:t>What</a:t>
            </a:r>
            <a:r>
              <a:rPr lang="cs-CZ" sz="1800" u="sng" dirty="0"/>
              <a:t>?“ </a:t>
            </a:r>
            <a:r>
              <a:rPr lang="cs-CZ" sz="1800" u="sng" dirty="0" err="1"/>
              <a:t>kritérieum</a:t>
            </a:r>
            <a:endParaRPr lang="cs-CZ" sz="1800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47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835536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cíle semináře:</a:t>
            </a:r>
          </a:p>
          <a:p>
            <a:r>
              <a:rPr lang="cs-CZ" dirty="0" smtClean="0"/>
              <a:t>naučit se </a:t>
            </a:r>
            <a:r>
              <a:rPr lang="cs-CZ" dirty="0"/>
              <a:t>definovat výzkumnou otázku vzhledem k tématu / cíli</a:t>
            </a:r>
          </a:p>
          <a:p>
            <a:r>
              <a:rPr lang="cs-CZ" dirty="0"/>
              <a:t>posoudit vhodnost / kvalitu výzkumné otázky</a:t>
            </a:r>
          </a:p>
          <a:p>
            <a:r>
              <a:rPr lang="cs-CZ" dirty="0"/>
              <a:t>redefinovat nevhodně položenou výzkumnou otázku</a:t>
            </a:r>
          </a:p>
          <a:p>
            <a:r>
              <a:rPr lang="cs-CZ" dirty="0"/>
              <a:t>stanovit základní linii výzkumu v souladu s výzkumnou otázkou (jaký design, typ dat... 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866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téma</a:t>
            </a:r>
            <a:r>
              <a:rPr lang="cs-CZ" sz="2400" dirty="0"/>
              <a:t>: motivace osob pro vstup armády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výzkumná otázka</a:t>
            </a:r>
            <a:r>
              <a:rPr lang="cs-CZ" sz="2400" dirty="0"/>
              <a:t>: ?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metoda</a:t>
            </a:r>
            <a:r>
              <a:rPr lang="cs-CZ" sz="2400" dirty="0"/>
              <a:t>: ?</a:t>
            </a:r>
          </a:p>
        </p:txBody>
      </p:sp>
    </p:spTree>
    <p:extLst>
      <p:ext uri="{BB962C8B-B14F-4D97-AF65-F5344CB8AC3E}">
        <p14:creationId xmlns:p14="http://schemas.microsoft.com/office/powerpoint/2010/main" val="3519897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téma</a:t>
            </a:r>
            <a:r>
              <a:rPr lang="cs-CZ" sz="2400" dirty="0"/>
              <a:t>: podpora krajní pravice v kontextu migrační krize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výzkumná otázka</a:t>
            </a:r>
            <a:r>
              <a:rPr lang="cs-CZ" sz="2400" dirty="0"/>
              <a:t>: ?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metoda</a:t>
            </a:r>
            <a:r>
              <a:rPr lang="cs-CZ" sz="2400" dirty="0"/>
              <a:t>: ?</a:t>
            </a:r>
          </a:p>
        </p:txBody>
      </p:sp>
    </p:spTree>
    <p:extLst>
      <p:ext uri="{BB962C8B-B14F-4D97-AF65-F5344CB8AC3E}">
        <p14:creationId xmlns:p14="http://schemas.microsoft.com/office/powerpoint/2010/main" val="92385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„Je liberální demokracie nejlepší režim k nastolení světového míru?“</a:t>
            </a:r>
          </a:p>
        </p:txBody>
      </p:sp>
    </p:spTree>
    <p:extLst>
      <p:ext uri="{BB962C8B-B14F-4D97-AF65-F5344CB8AC3E}">
        <p14:creationId xmlns:p14="http://schemas.microsoft.com/office/powerpoint/2010/main" val="2310369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„Měli bychom znovu zavést plošné odvody do armády?“</a:t>
            </a:r>
          </a:p>
        </p:txBody>
      </p:sp>
    </p:spTree>
    <p:extLst>
      <p:ext uri="{BB962C8B-B14F-4D97-AF65-F5344CB8AC3E}">
        <p14:creationId xmlns:p14="http://schemas.microsoft.com/office/powerpoint/2010/main" val="3819016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„Jakého výsledku dosáhla SPD v posledních parlamentních volbách?“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6874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„Jaké jsou stěžejní krajně pravicové politické strany v Belgii?“ </a:t>
            </a:r>
          </a:p>
        </p:txBody>
      </p:sp>
    </p:spTree>
    <p:extLst>
      <p:ext uri="{BB962C8B-B14F-4D97-AF65-F5344CB8AC3E}">
        <p14:creationId xmlns:p14="http://schemas.microsoft.com/office/powerpoint/2010/main" val="380259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95F4B-86ED-486D-A70B-2B6FCD83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výzkumná otázka důležitá?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E1CECD-2A5A-4045-9A29-DD3CEE3E7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udává směřování výzkumu (všechny fáze)</a:t>
            </a:r>
          </a:p>
          <a:p>
            <a:r>
              <a:rPr lang="cs-CZ" sz="1900" dirty="0"/>
              <a:t>ukazuje jaká data sbírat</a:t>
            </a:r>
          </a:p>
          <a:p>
            <a:r>
              <a:rPr lang="cs-CZ" sz="1900" dirty="0"/>
              <a:t>vede k výběru metody (otázka CO předchází otázku JAK)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kvantitativní x kvalitativní - rozhoduje o tom VO, ne téma!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před formulací VO třeba vědět, jaký přístup použiji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68183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„Můžeme aplikovat teorii populistické radikální pravice C. </a:t>
            </a:r>
            <a:r>
              <a:rPr lang="cs-CZ" sz="2400" dirty="0" err="1"/>
              <a:t>Muddeho</a:t>
            </a:r>
            <a:r>
              <a:rPr lang="cs-CZ" sz="2400" dirty="0"/>
              <a:t> na SPD?“ </a:t>
            </a:r>
          </a:p>
        </p:txBody>
      </p:sp>
    </p:spTree>
    <p:extLst>
      <p:ext uri="{BB962C8B-B14F-4D97-AF65-F5344CB8AC3E}">
        <p14:creationId xmlns:p14="http://schemas.microsoft.com/office/powerpoint/2010/main" val="3742459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„Je Ruská federace hrozba?“</a:t>
            </a:r>
          </a:p>
        </p:txBody>
      </p:sp>
    </p:spTree>
    <p:extLst>
      <p:ext uri="{BB962C8B-B14F-4D97-AF65-F5344CB8AC3E}">
        <p14:creationId xmlns:p14="http://schemas.microsoft.com/office/powerpoint/2010/main" val="2141224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„Jak se liší reakce veřejnosti v různých státech na terorismus?“</a:t>
            </a:r>
          </a:p>
        </p:txBody>
      </p:sp>
    </p:spTree>
    <p:extLst>
      <p:ext uri="{BB962C8B-B14F-4D97-AF65-F5344CB8AC3E}">
        <p14:creationId xmlns:p14="http://schemas.microsoft.com/office/powerpoint/2010/main" val="3123050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„Ovlivňuje minulost teroristů negativním způsobem získání nové práce po propuštění z vězení?“</a:t>
            </a:r>
          </a:p>
        </p:txBody>
      </p:sp>
    </p:spTree>
    <p:extLst>
      <p:ext uri="{BB962C8B-B14F-4D97-AF65-F5344CB8AC3E}">
        <p14:creationId xmlns:p14="http://schemas.microsoft.com/office/powerpoint/2010/main" val="1018904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„Liší se protiteroristické politiky jednotlivých západních států ve svých výsledcích?“</a:t>
            </a:r>
          </a:p>
        </p:txBody>
      </p:sp>
    </p:spTree>
    <p:extLst>
      <p:ext uri="{BB962C8B-B14F-4D97-AF65-F5344CB8AC3E}">
        <p14:creationId xmlns:p14="http://schemas.microsoft.com/office/powerpoint/2010/main" val="827066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„Narušují nová opatření spojená s terorismem lidská práva aneb je společnost ochotná vzdát se části své svobody pro bezpečnost?“</a:t>
            </a:r>
          </a:p>
        </p:txBody>
      </p:sp>
    </p:spTree>
    <p:extLst>
      <p:ext uri="{BB962C8B-B14F-4D97-AF65-F5344CB8AC3E}">
        <p14:creationId xmlns:p14="http://schemas.microsoft.com/office/powerpoint/2010/main" val="2775620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„Jaký </a:t>
            </a:r>
            <a:r>
              <a:rPr lang="cs-CZ" sz="2400" dirty="0"/>
              <a:t>vliv mají bývalí teroristé na boj proti terorismu?“</a:t>
            </a:r>
          </a:p>
        </p:txBody>
      </p:sp>
    </p:spTree>
    <p:extLst>
      <p:ext uri="{BB962C8B-B14F-4D97-AF65-F5344CB8AC3E}">
        <p14:creationId xmlns:p14="http://schemas.microsoft.com/office/powerpoint/2010/main" val="3609668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„Jak se bránit proti šíření extremistických ideologií na internetu?“</a:t>
            </a:r>
          </a:p>
        </p:txBody>
      </p:sp>
    </p:spTree>
    <p:extLst>
      <p:ext uri="{BB962C8B-B14F-4D97-AF65-F5344CB8AC3E}">
        <p14:creationId xmlns:p14="http://schemas.microsoft.com/office/powerpoint/2010/main" val="1039072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„Jaké </a:t>
            </a:r>
            <a:r>
              <a:rPr lang="cs-CZ" sz="2400" dirty="0"/>
              <a:t>jsou současné trendy v oblasti terorismu a jaký vývoj můžeme očekávat v budoucnu?“</a:t>
            </a:r>
          </a:p>
        </p:txBody>
      </p:sp>
    </p:spTree>
    <p:extLst>
      <p:ext uri="{BB962C8B-B14F-4D97-AF65-F5344CB8AC3E}">
        <p14:creationId xmlns:p14="http://schemas.microsoft.com/office/powerpoint/2010/main" val="2059129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„Na cíle jakého charakteru směřují teroristické útoky?“</a:t>
            </a:r>
          </a:p>
        </p:txBody>
      </p:sp>
    </p:spTree>
    <p:extLst>
      <p:ext uri="{BB962C8B-B14F-4D97-AF65-F5344CB8AC3E}">
        <p14:creationId xmlns:p14="http://schemas.microsoft.com/office/powerpoint/2010/main" val="203275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5A184-3C27-4084-81E0-EAFD4ABA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r>
              <a:rPr lang="cs-CZ"/>
              <a:t>plánování výzkumného procesu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013E3-A072-4453-BA98-02B64151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72784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výzkumná oblast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dirty="0"/>
              <a:t> výzkumné téma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dirty="0"/>
              <a:t> specifické téma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/>
              <a:t>výzkumná otázka (obr.)</a:t>
            </a:r>
          </a:p>
          <a:p>
            <a:r>
              <a:rPr lang="cs-CZ" dirty="0"/>
              <a:t>výzkumný problém x výzkumná otázka (obr.)</a:t>
            </a:r>
          </a:p>
          <a:p>
            <a:r>
              <a:rPr lang="cs-CZ" dirty="0"/>
              <a:t>praktický (nežádoucí důsledky) x výzkumný problém (něco nevíme, něčemu nerozumíme)</a:t>
            </a:r>
          </a:p>
          <a:p>
            <a:r>
              <a:rPr lang="cs-CZ" dirty="0"/>
              <a:t>základní otázky vedoucí výzkum: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CO? </a:t>
            </a:r>
            <a:r>
              <a:rPr lang="cs-CZ" sz="2000" dirty="0"/>
              <a:t>(jakou otázku/y výzkum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JAK? </a:t>
            </a:r>
            <a:r>
              <a:rPr lang="cs-CZ" sz="2000" dirty="0"/>
              <a:t>(jak výzkum otázku/y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PROČ? </a:t>
            </a:r>
            <a:r>
              <a:rPr lang="cs-CZ" sz="2000" dirty="0"/>
              <a:t>(za jakým účelem provádíme výzkum)</a:t>
            </a:r>
          </a:p>
        </p:txBody>
      </p:sp>
    </p:spTree>
    <p:extLst>
      <p:ext uri="{BB962C8B-B14F-4D97-AF65-F5344CB8AC3E}">
        <p14:creationId xmlns:p14="http://schemas.microsoft.com/office/powerpoint/2010/main" val="917526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„Na jaký typ cílů teroristé v Evropě útočí v 21. století nejčastěji?“</a:t>
            </a:r>
          </a:p>
        </p:txBody>
      </p:sp>
    </p:spTree>
    <p:extLst>
      <p:ext uri="{BB962C8B-B14F-4D97-AF65-F5344CB8AC3E}">
        <p14:creationId xmlns:p14="http://schemas.microsoft.com/office/powerpoint/2010/main" val="2302277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679783" cy="392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„Jak velký důraz dávají jednotlivé země Evropské unie na vytváření programů na boj proti terorismu? “</a:t>
            </a:r>
          </a:p>
        </p:txBody>
      </p:sp>
    </p:spTree>
    <p:extLst>
      <p:ext uri="{BB962C8B-B14F-4D97-AF65-F5344CB8AC3E}">
        <p14:creationId xmlns:p14="http://schemas.microsoft.com/office/powerpoint/2010/main" val="344351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/>
          </a:bodyPr>
          <a:lstStyle/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téma</a:t>
            </a:r>
            <a:r>
              <a:rPr lang="cs-CZ" sz="2400" dirty="0"/>
              <a:t>: únosy kvůli výkupnému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</a:rPr>
              <a:t>výzkumná otázka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cs-CZ" sz="2400" dirty="0"/>
              <a:t>„Je návratnost unesených občanů zpět do své země vyšší v případě české či australské politiky?“</a:t>
            </a:r>
          </a:p>
        </p:txBody>
      </p:sp>
    </p:spTree>
    <p:extLst>
      <p:ext uri="{BB962C8B-B14F-4D97-AF65-F5344CB8AC3E}">
        <p14:creationId xmlns:p14="http://schemas.microsoft.com/office/powerpoint/2010/main" val="408455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46B364E-98BD-4561-9BBB-75D48926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35" y="960240"/>
            <a:ext cx="6905621" cy="493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1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lh5.googleusercontent.com/i6I0mDAWnJtfGq_IiYElHH2IMNJ4swGWHlDg2wHEYAR2gLhtE_kk7IvUx3A_zXS7VhhMHR57FoF296GWp0_LqGiIJ3XmTq_6qYVqJd8VIs4ITSZ_9HXTnTLN9w">
            <a:extLst>
              <a:ext uri="{FF2B5EF4-FFF2-40B4-BE49-F238E27FC236}">
                <a16:creationId xmlns:a16="http://schemas.microsoft.com/office/drawing/2014/main" id="{ABEB246C-84FF-4F5F-AEFF-9C4343F4D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4" y="1927803"/>
            <a:ext cx="7698443" cy="300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97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44B2-4601-4799-A204-367F86FC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4CFB0A-DC48-4AB5-AFE2-079EAB06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3497477" cy="3450613"/>
          </a:xfrm>
        </p:spPr>
        <p:txBody>
          <a:bodyPr>
            <a:normAutofit/>
          </a:bodyPr>
          <a:lstStyle/>
          <a:p>
            <a:r>
              <a:rPr lang="cs-CZ" sz="1900" dirty="0"/>
              <a:t>5 úrovní konceptů a otázek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900" dirty="0"/>
              <a:t>výzkumná oblast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900" dirty="0"/>
              <a:t>výzkumné téma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900" dirty="0"/>
              <a:t>obecné výzkumné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900" dirty="0"/>
              <a:t>specifické výzkumné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900" dirty="0"/>
              <a:t>otázky při sběru dat</a:t>
            </a:r>
          </a:p>
          <a:p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0D4432F-C87A-40B9-B5D4-BDDE4C885ED3}"/>
              </a:ext>
            </a:extLst>
          </p:cNvPr>
          <p:cNvSpPr txBox="1"/>
          <p:nvPr/>
        </p:nvSpPr>
        <p:spPr>
          <a:xfrm>
            <a:off x="5373387" y="2179982"/>
            <a:ext cx="29217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abstraktní</a:t>
            </a:r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r>
              <a:rPr lang="cs-CZ" sz="1900" dirty="0"/>
              <a:t>konkrétní</a:t>
            </a:r>
          </a:p>
        </p:txBody>
      </p:sp>
      <p:sp>
        <p:nvSpPr>
          <p:cNvPr id="6" name="Šipka: obousměrná svislá 5">
            <a:extLst>
              <a:ext uri="{FF2B5EF4-FFF2-40B4-BE49-F238E27FC236}">
                <a16:creationId xmlns:a16="http://schemas.microsoft.com/office/drawing/2014/main" id="{1A7D88E9-C3B0-461F-9208-801C4FB6029C}"/>
              </a:ext>
            </a:extLst>
          </p:cNvPr>
          <p:cNvSpPr/>
          <p:nvPr/>
        </p:nvSpPr>
        <p:spPr>
          <a:xfrm>
            <a:off x="5785751" y="2549826"/>
            <a:ext cx="336884" cy="137962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41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A67BB-91FB-4139-B283-90546289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výzkumných otázek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9DB407-9C55-460B-8AE9-3EF809CB8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889767"/>
          </a:xfrm>
        </p:spPr>
        <p:txBody>
          <a:bodyPr>
            <a:normAutofit fontScale="92500" lnSpcReduction="10000"/>
          </a:bodyPr>
          <a:lstStyle/>
          <a:p>
            <a:r>
              <a:rPr lang="cs-CZ" sz="2100" i="1" dirty="0">
                <a:solidFill>
                  <a:schemeClr val="accent1">
                    <a:lumMod val="75000"/>
                  </a:schemeClr>
                </a:solidFill>
              </a:rPr>
              <a:t>obecná výzkumná otázka</a:t>
            </a:r>
            <a:r>
              <a:rPr lang="cs-CZ" sz="2100" dirty="0"/>
              <a:t> (max. 3-4)</a:t>
            </a:r>
            <a:endParaRPr lang="cs-CZ" sz="2100" i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obsáhlejší, abstraktnější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může být potřebné ji rozložit na více specifických otázek (možné až v průběhu rešerše tématu</a:t>
            </a:r>
            <a:r>
              <a:rPr lang="cs-CZ" sz="2100" dirty="0"/>
              <a:t>)</a:t>
            </a:r>
          </a:p>
          <a:p>
            <a:r>
              <a:rPr lang="cs-CZ" sz="2100" i="1" dirty="0">
                <a:solidFill>
                  <a:schemeClr val="accent1">
                    <a:lumMod val="75000"/>
                  </a:schemeClr>
                </a:solidFill>
              </a:rPr>
              <a:t>specifická výzkumná otázka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lze ji přímo zodpovědět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ukazuje na data potřebná k jejich zodpovězení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0"/>
              <a:t>integrace odpovědí na stanovené specifické VO </a:t>
            </a:r>
            <a:r>
              <a:rPr lang="cs-CZ" sz="1900" dirty="0">
                <a:latin typeface="Calibri" panose="020F0502020204030204" pitchFamily="34" charset="0"/>
              </a:rPr>
              <a:t>→</a:t>
            </a:r>
            <a:r>
              <a:rPr lang="cs-CZ" sz="1900" dirty="0"/>
              <a:t> odpověď na obecnou VO</a:t>
            </a:r>
          </a:p>
          <a:p>
            <a:pPr marL="230400" lvl="1"/>
            <a:r>
              <a:rPr lang="cs-CZ" sz="2100" i="1" dirty="0">
                <a:solidFill>
                  <a:schemeClr val="accent1">
                    <a:lumMod val="75000"/>
                  </a:schemeClr>
                </a:solidFill>
              </a:rPr>
              <a:t>otázka při sběru dat </a:t>
            </a:r>
            <a:r>
              <a:rPr lang="cs-CZ" sz="2100" dirty="0"/>
              <a:t>(např. otázky v dotazníku)</a:t>
            </a:r>
            <a:endParaRPr lang="cs-CZ" sz="21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4053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AA2C5-3DDC-4067-BE40-01486DF2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 výzkumnou otázku?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CC47F-E7A8-4851-93FD-14F4EFF3C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75634"/>
          </a:xfrm>
        </p:spPr>
        <p:txBody>
          <a:bodyPr>
            <a:normAutofit/>
          </a:bodyPr>
          <a:lstStyle/>
          <a:p>
            <a:r>
              <a:rPr lang="cs-CZ" sz="1900" i="1" dirty="0">
                <a:solidFill>
                  <a:schemeClr val="accent1">
                    <a:lumMod val="75000"/>
                  </a:schemeClr>
                </a:solidFill>
              </a:rPr>
              <a:t>Jak</a:t>
            </a:r>
            <a:r>
              <a:rPr lang="cs-CZ" sz="1900" dirty="0"/>
              <a:t> / </a:t>
            </a:r>
            <a:r>
              <a:rPr lang="cs-CZ" sz="1900" i="1" dirty="0">
                <a:solidFill>
                  <a:schemeClr val="accent1">
                    <a:lumMod val="75000"/>
                  </a:schemeClr>
                </a:solidFill>
              </a:rPr>
              <a:t>Jaký? </a:t>
            </a:r>
            <a:r>
              <a:rPr lang="cs-CZ" sz="1900" dirty="0"/>
              <a:t>(většinou cílem deskripce, ale může být i vysvětlení - např.  </a:t>
            </a:r>
            <a:r>
              <a:rPr lang="cs-CZ" sz="1900" i="1" dirty="0"/>
              <a:t>jaký</a:t>
            </a:r>
            <a:r>
              <a:rPr lang="cs-CZ" sz="1900" dirty="0"/>
              <a:t> je vztah mezi proměnnými)</a:t>
            </a:r>
          </a:p>
          <a:p>
            <a:r>
              <a:rPr lang="cs-CZ" sz="1900" i="1" dirty="0">
                <a:solidFill>
                  <a:schemeClr val="accent1">
                    <a:lumMod val="75000"/>
                  </a:schemeClr>
                </a:solidFill>
              </a:rPr>
              <a:t>Proč? </a:t>
            </a:r>
            <a:r>
              <a:rPr lang="cs-CZ" sz="1900" dirty="0"/>
              <a:t>(cílem vysvětlení, kauzální vztah - tvorba/testování teorie)</a:t>
            </a:r>
            <a:br>
              <a:rPr lang="cs-CZ" sz="1900" dirty="0"/>
            </a:br>
            <a:endParaRPr lang="cs-CZ" sz="1900" dirty="0"/>
          </a:p>
          <a:p>
            <a:r>
              <a:rPr lang="cs-CZ" sz="1900" i="1" dirty="0">
                <a:solidFill>
                  <a:schemeClr val="accent1">
                    <a:lumMod val="75000"/>
                  </a:schemeClr>
                </a:solidFill>
              </a:rPr>
              <a:t>kvalitativní</a:t>
            </a:r>
            <a:r>
              <a:rPr lang="cs-CZ" sz="1900" dirty="0"/>
              <a:t> VO - prozkoumaní fenoménu x </a:t>
            </a:r>
            <a:r>
              <a:rPr lang="cs-CZ" sz="1900" i="1" dirty="0">
                <a:solidFill>
                  <a:schemeClr val="accent1">
                    <a:lumMod val="75000"/>
                  </a:schemeClr>
                </a:solidFill>
              </a:rPr>
              <a:t>kvantitativní</a:t>
            </a:r>
            <a:r>
              <a:rPr lang="cs-CZ" sz="1900" dirty="0"/>
              <a:t> - vztah mezi proměnnými</a:t>
            </a:r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80382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AA2C5-3DDC-4067-BE40-01486DF2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 výzkumnou otázku?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CC47F-E7A8-4851-93FD-14F4EFF3C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75634"/>
          </a:xfrm>
        </p:spPr>
        <p:txBody>
          <a:bodyPr>
            <a:normAutofit/>
          </a:bodyPr>
          <a:lstStyle/>
          <a:p>
            <a:r>
              <a:rPr lang="cs-CZ" sz="1900" dirty="0"/>
              <a:t>3 kroky k vytvoření výzkumné otázky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/>
              <a:t>o čem píšete (pojmenování projektu) - Píšu o tématu </a:t>
            </a:r>
            <a:r>
              <a:rPr lang="cs-CZ" sz="1900" dirty="0" err="1"/>
              <a:t>xxx</a:t>
            </a:r>
            <a:r>
              <a:rPr lang="cs-CZ" sz="1900" dirty="0"/>
              <a:t>...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/>
              <a:t>co o něm nevíte - ... protože chci zjistit </a:t>
            </a:r>
            <a:r>
              <a:rPr lang="cs-CZ" sz="1900" dirty="0" err="1"/>
              <a:t>xxx</a:t>
            </a:r>
            <a:endParaRPr lang="cs-CZ" sz="1900" dirty="0"/>
          </a:p>
          <a:p>
            <a:pPr marL="342900" indent="-342900">
              <a:buFont typeface="+mj-lt"/>
              <a:buAutoNum type="arabicPeriod"/>
            </a:pPr>
            <a:r>
              <a:rPr lang="cs-CZ" sz="1900" dirty="0"/>
              <a:t>co chcete, aby čtenář věděl a zajímalo ho to (motivace - „So </a:t>
            </a:r>
            <a:r>
              <a:rPr lang="cs-CZ" sz="1900" dirty="0" err="1"/>
              <a:t>What</a:t>
            </a:r>
            <a:r>
              <a:rPr lang="cs-CZ" sz="1900" dirty="0"/>
              <a:t>?“ otázka) - „abych pomohl čtenáři lépe pochopit...“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800" dirty="0"/>
              <a:t>- otázka vysvětlující, proč se ptáme na otázku č. 2</a:t>
            </a:r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48678292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2313</TotalTime>
  <Words>591</Words>
  <Application>Microsoft Office PowerPoint</Application>
  <PresentationFormat>Předvádění na obrazovce (4:3)</PresentationFormat>
  <Paragraphs>119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 New</vt:lpstr>
      <vt:lpstr>Gill Sans MT</vt:lpstr>
      <vt:lpstr>Wingdings</vt:lpstr>
      <vt:lpstr>Galerie</vt:lpstr>
      <vt:lpstr>Výzkumné otázky seminář</vt:lpstr>
      <vt:lpstr>proč je výzkumná otázka důležitá?</vt:lpstr>
      <vt:lpstr>plánování výzkumného procesu</vt:lpstr>
      <vt:lpstr>Prezentace aplikace PowerPoint</vt:lpstr>
      <vt:lpstr>Prezentace aplikace PowerPoint</vt:lpstr>
      <vt:lpstr>hierarchie konceptů</vt:lpstr>
      <vt:lpstr>typy výzkumných otázek</vt:lpstr>
      <vt:lpstr>jak napsat Dobrou výzkumnou otázku?</vt:lpstr>
      <vt:lpstr>jak napsat Dobrou výzkumnou otázku?</vt:lpstr>
      <vt:lpstr>příklad</vt:lpstr>
      <vt:lpstr>Prezentace aplikace PowerPoint</vt:lpstr>
      <vt:lpstr>jak napsat dobrou výzkumnou otázku: KRITÉRIA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otázky: seminář</dc:title>
  <dc:creator>Vendula Divisova</dc:creator>
  <cp:lastModifiedBy>Divišová Vendula</cp:lastModifiedBy>
  <cp:revision>62</cp:revision>
  <dcterms:created xsi:type="dcterms:W3CDTF">2017-11-18T11:41:47Z</dcterms:created>
  <dcterms:modified xsi:type="dcterms:W3CDTF">2018-11-19T08:13:47Z</dcterms:modified>
</cp:coreProperties>
</file>