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1" r:id="rId2"/>
    <p:sldId id="295" r:id="rId3"/>
    <p:sldId id="261" r:id="rId4"/>
    <p:sldId id="268" r:id="rId5"/>
    <p:sldId id="272" r:id="rId6"/>
    <p:sldId id="273" r:id="rId7"/>
    <p:sldId id="266" r:id="rId8"/>
    <p:sldId id="256" r:id="rId9"/>
    <p:sldId id="274" r:id="rId10"/>
    <p:sldId id="275" r:id="rId11"/>
    <p:sldId id="276" r:id="rId12"/>
    <p:sldId id="292" r:id="rId13"/>
    <p:sldId id="297" r:id="rId14"/>
    <p:sldId id="298" r:id="rId15"/>
    <p:sldId id="291" r:id="rId16"/>
    <p:sldId id="279" r:id="rId17"/>
    <p:sldId id="281" r:id="rId18"/>
    <p:sldId id="285" r:id="rId19"/>
    <p:sldId id="293" r:id="rId20"/>
    <p:sldId id="278" r:id="rId21"/>
    <p:sldId id="280" r:id="rId22"/>
    <p:sldId id="282" r:id="rId23"/>
    <p:sldId id="283" r:id="rId24"/>
    <p:sldId id="286" r:id="rId25"/>
    <p:sldId id="287" r:id="rId26"/>
    <p:sldId id="296" r:id="rId27"/>
    <p:sldId id="288" r:id="rId28"/>
    <p:sldId id="290" r:id="rId29"/>
    <p:sldId id="289" r:id="rId30"/>
    <p:sldId id="29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116" autoAdjust="0"/>
  </p:normalViewPr>
  <p:slideViewPr>
    <p:cSldViewPr snapToGrid="0">
      <p:cViewPr varScale="1">
        <p:scale>
          <a:sx n="80" d="100"/>
          <a:sy n="80" d="100"/>
        </p:scale>
        <p:origin x="58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5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59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43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8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5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0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4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6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77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3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521BF-D613-4AD3-B0AE-78516A9FBCB2}" type="datetimeFigureOut">
              <a:rPr lang="en-US" smtClean="0"/>
              <a:t>21-Nov-18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7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or.justice.cz/ias/ui/rejstrik-firma.vysledky?subjektId=737495&amp;typ=UPLNY&amp;full=true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cs.google.com/spreadsheets/d/1dbp2RGs16I9MfoPnYEMmuNlqFwtvvqwTYFou3dxgRs0/edit#gid=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hyperlink" Target="https://docs.google.com/spreadsheets/d/1dbp2RGs16I9MfoPnYEMmuNlqFwtvvqwTYFou3dxgRs0/edit#gid=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4000">
              <a:schemeClr val="bg1">
                <a:tint val="98000"/>
                <a:satMod val="130000"/>
                <a:shade val="90000"/>
                <a:lumMod val="103000"/>
              </a:schemeClr>
            </a:gs>
            <a:gs pos="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328" y="1435608"/>
            <a:ext cx="4352544" cy="4352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139" y="164123"/>
            <a:ext cx="11418276" cy="903717"/>
          </a:xfrm>
        </p:spPr>
        <p:txBody>
          <a:bodyPr>
            <a:noAutofit/>
          </a:bodyPr>
          <a:lstStyle/>
          <a:p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 rot="10800000" flipV="1">
            <a:off x="566926" y="5788152"/>
            <a:ext cx="11226488" cy="393192"/>
          </a:xfrm>
        </p:spPr>
        <p:txBody>
          <a:bodyPr>
            <a:normAutofit lnSpcReduction="10000"/>
          </a:bodyPr>
          <a:lstStyle/>
          <a:p>
            <a:pPr algn="l"/>
            <a:r>
              <a:rPr lang="cs-CZ" dirty="0"/>
              <a:t>Miloslav Řezáč									     21.11.2018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1067840"/>
            <a:ext cx="9144000" cy="88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cs-CZ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99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9" r="6645" b="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0" r="9094" b="-1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3" r="2871" b="-1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96" y="4571216"/>
            <a:ext cx="10906008" cy="1115415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cs-CZ" sz="4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4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42996" y="5859140"/>
            <a:ext cx="10906008" cy="497210"/>
          </a:xfrm>
        </p:spPr>
        <p:txBody>
          <a:bodyPr>
            <a:normAutofit/>
          </a:bodyPr>
          <a:lstStyle/>
          <a:p>
            <a:r>
              <a:rPr lang="en-US" b="1" dirty="0"/>
              <a:t>Sport a volnočasové aktivity pro dospělé i mládež.</a:t>
            </a:r>
            <a:endParaRPr lang="en-US" dirty="0"/>
          </a:p>
          <a:p>
            <a:endParaRPr lang="cs-CZ" b="1" dirty="0"/>
          </a:p>
          <a:p>
            <a:endParaRPr lang="en-US" b="1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737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 fontScale="92500" lnSpcReduction="10000"/>
          </a:bodyPr>
          <a:lstStyle/>
          <a:p>
            <a:pPr algn="l"/>
            <a:endParaRPr lang="cs-CZ" b="1" dirty="0"/>
          </a:p>
          <a:p>
            <a:pPr algn="l"/>
            <a:r>
              <a:rPr lang="en-US" b="1" dirty="0"/>
              <a:t>Komplexní vzdělávací řád záchranářů – od juniorů po specialisty na určité typy vodního prostředí a složky IZS</a:t>
            </a:r>
            <a:endParaRPr lang="en-US" dirty="0"/>
          </a:p>
          <a:p>
            <a:pPr algn="l"/>
            <a:r>
              <a:rPr lang="cs-CZ" dirty="0"/>
              <a:t>Ve své práci může VZS jako jediná v ČR těžit z členství v ILS (International Life Saving Federation), což je největší celosvětová asociace vodní záchrany.</a:t>
            </a:r>
          </a:p>
          <a:p>
            <a:pPr algn="l"/>
            <a:r>
              <a:rPr lang="cs-CZ" dirty="0"/>
              <a:t>VZS je garantem vzdělávání příslušníků HZS (výcviky v oblasti ovládání motorových plavidel, hladinové služby, divoké vody a zásahu v povodních a velmi specializované záchrany na ledě) </a:t>
            </a:r>
          </a:p>
          <a:p>
            <a:pPr algn="l"/>
            <a:r>
              <a:rPr lang="cs-CZ" dirty="0"/>
              <a:t>VZS připravuje vzdělávací rámce pro další složky IZS (PČR, Městská a obecní policie, SDH, AČR apod.)</a:t>
            </a:r>
          </a:p>
          <a:p>
            <a:pPr algn="l"/>
            <a:r>
              <a:rPr lang="cs-CZ" dirty="0"/>
              <a:t>Na základě usnesení Evropského parlamentu ze dne 23. 4. 2008 o Evropském kvalifikačním rámci pro celoživotní vzdělávání, který má za cíl podpořit mobilitu pracovní síly a zpřístupnit celoživotní vzdělávání širší veřejnosti, se zařazujeme do Evropského kvalifikačního rámce s návazností na Národní soustavu kvalifikací České republiky (kvalifikace ILS Pool Lifeguard, resp. Inland Open Water Lifeguard).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52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Vzdělávací program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r>
              <a:rPr lang="cs-CZ" b="1" u="sng" dirty="0">
                <a:solidFill>
                  <a:prstClr val="black"/>
                </a:solidFill>
              </a:rPr>
              <a:t>Kvalifikace mládeže:</a:t>
            </a:r>
          </a:p>
          <a:p>
            <a:pPr algn="l"/>
            <a:endParaRPr lang="cs-CZ" u="sng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Mladý záchranář 7 / Z7 (6-10 let)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Mladý záchranář 6 / Z6 (10-14 let)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Mladý záchranář 5 / Z5 (14-18 let)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54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Vzdělávací program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r>
              <a:rPr lang="en-US" b="1" u="sng" dirty="0" err="1"/>
              <a:t>Kvalifikační</a:t>
            </a:r>
            <a:r>
              <a:rPr lang="en-US" b="1" u="sng" dirty="0"/>
              <a:t> minima</a:t>
            </a:r>
            <a:endParaRPr lang="en-US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Záchranářské</a:t>
            </a:r>
            <a:r>
              <a:rPr lang="en-US" b="1" dirty="0"/>
              <a:t> minimum / ZM</a:t>
            </a:r>
            <a:br>
              <a:rPr lang="en-US" dirty="0"/>
            </a:br>
            <a:r>
              <a:rPr lang="en-US" dirty="0" err="1"/>
              <a:t>Minimální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 </a:t>
            </a:r>
            <a:r>
              <a:rPr lang="en-US" dirty="0" err="1"/>
              <a:t>potřebná</a:t>
            </a:r>
            <a:r>
              <a:rPr lang="en-US" dirty="0"/>
              <a:t> pro </a:t>
            </a:r>
            <a:r>
              <a:rPr lang="en-US" dirty="0" err="1"/>
              <a:t>získání</a:t>
            </a:r>
            <a:r>
              <a:rPr lang="en-US" dirty="0"/>
              <a:t> </a:t>
            </a:r>
            <a:r>
              <a:rPr lang="en-US" dirty="0" err="1"/>
              <a:t>statutu</a:t>
            </a:r>
            <a:r>
              <a:rPr lang="en-US" dirty="0"/>
              <a:t> </a:t>
            </a:r>
            <a:r>
              <a:rPr lang="en-US" dirty="0" err="1"/>
              <a:t>řádného</a:t>
            </a:r>
            <a:r>
              <a:rPr lang="en-US" dirty="0"/>
              <a:t> </a:t>
            </a:r>
            <a:r>
              <a:rPr lang="en-US" dirty="0" err="1"/>
              <a:t>člena</a:t>
            </a:r>
            <a:r>
              <a:rPr lang="en-US" dirty="0"/>
              <a:t> VZS.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Minimum VZS pro </a:t>
            </a:r>
            <a:r>
              <a:rPr lang="en-US" b="1" dirty="0" err="1"/>
              <a:t>volnou</a:t>
            </a:r>
            <a:r>
              <a:rPr lang="en-US" b="1" dirty="0"/>
              <a:t> </a:t>
            </a:r>
            <a:r>
              <a:rPr lang="en-US" b="1" dirty="0" err="1"/>
              <a:t>vodu</a:t>
            </a:r>
            <a:r>
              <a:rPr lang="en-US" b="1" dirty="0"/>
              <a:t> / MVV</a:t>
            </a:r>
            <a:br>
              <a:rPr lang="en-US" dirty="0"/>
            </a:br>
            <a:r>
              <a:rPr lang="en-US" dirty="0" err="1"/>
              <a:t>Minimální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 pro </a:t>
            </a:r>
            <a:r>
              <a:rPr lang="en-US" dirty="0" err="1"/>
              <a:t>výkon</a:t>
            </a:r>
            <a:r>
              <a:rPr lang="en-US" dirty="0"/>
              <a:t> </a:t>
            </a:r>
            <a:r>
              <a:rPr lang="en-US" dirty="0" err="1"/>
              <a:t>služby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stanicích</a:t>
            </a:r>
            <a:r>
              <a:rPr lang="en-US" dirty="0"/>
              <a:t> VZS.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Vůdce</a:t>
            </a:r>
            <a:r>
              <a:rPr lang="en-US" b="1" dirty="0"/>
              <a:t> </a:t>
            </a:r>
            <a:r>
              <a:rPr lang="en-US" b="1" dirty="0" err="1"/>
              <a:t>záchranného</a:t>
            </a:r>
            <a:r>
              <a:rPr lang="en-US" b="1" dirty="0"/>
              <a:t> </a:t>
            </a:r>
            <a:r>
              <a:rPr lang="en-US" b="1" dirty="0" err="1"/>
              <a:t>plavidla</a:t>
            </a:r>
            <a:r>
              <a:rPr lang="en-US" b="1" dirty="0"/>
              <a:t> / VZP</a:t>
            </a:r>
            <a:br>
              <a:rPr lang="en-US" dirty="0"/>
            </a:br>
            <a:r>
              <a:rPr lang="en-US" dirty="0" err="1"/>
              <a:t>Minimální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 pro </a:t>
            </a:r>
            <a:r>
              <a:rPr lang="en-US" dirty="0" err="1"/>
              <a:t>vedení</a:t>
            </a:r>
            <a:r>
              <a:rPr lang="en-US" dirty="0"/>
              <a:t> </a:t>
            </a:r>
            <a:r>
              <a:rPr lang="en-US" dirty="0" err="1"/>
              <a:t>záchranářských</a:t>
            </a:r>
            <a:r>
              <a:rPr lang="en-US" dirty="0"/>
              <a:t> </a:t>
            </a:r>
            <a:r>
              <a:rPr lang="en-US" dirty="0" err="1"/>
              <a:t>plavidel</a:t>
            </a:r>
            <a:r>
              <a:rPr lang="en-US" dirty="0"/>
              <a:t> VZS.</a:t>
            </a:r>
          </a:p>
          <a:p>
            <a:pPr algn="l"/>
            <a:endParaRPr lang="cs-CZ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06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Vzdělávací program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r>
              <a:rPr lang="en-US" b="1" u="sng" dirty="0" err="1"/>
              <a:t>Základní</a:t>
            </a:r>
            <a:r>
              <a:rPr lang="en-US" b="1" u="sng" dirty="0"/>
              <a:t> </a:t>
            </a:r>
            <a:r>
              <a:rPr lang="en-US" b="1" u="sng" dirty="0" err="1"/>
              <a:t>kvalifikace</a:t>
            </a:r>
            <a:endParaRPr lang="en-US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</a:t>
            </a:r>
            <a:r>
              <a:rPr lang="en-US" b="1" dirty="0"/>
              <a:t> 3 / Z3</a:t>
            </a:r>
            <a:br>
              <a:rPr lang="en-US" dirty="0"/>
            </a:br>
            <a:r>
              <a:rPr lang="en-US" dirty="0" err="1"/>
              <a:t>Kvalifikace</a:t>
            </a:r>
            <a:r>
              <a:rPr lang="en-US" dirty="0"/>
              <a:t> Z3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podmínkou</a:t>
            </a:r>
            <a:r>
              <a:rPr lang="en-US" dirty="0"/>
              <a:t> </a:t>
            </a:r>
            <a:r>
              <a:rPr lang="en-US" dirty="0" err="1"/>
              <a:t>kurzů</a:t>
            </a:r>
            <a:r>
              <a:rPr lang="en-US" dirty="0"/>
              <a:t> Z2 a </a:t>
            </a:r>
            <a:r>
              <a:rPr lang="en-US" dirty="0" err="1"/>
              <a:t>Záchranář</a:t>
            </a:r>
            <a:r>
              <a:rPr lang="en-US" dirty="0"/>
              <a:t> VZS.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</a:t>
            </a:r>
            <a:r>
              <a:rPr lang="en-US" b="1" dirty="0"/>
              <a:t> 2 / Z2</a:t>
            </a:r>
            <a:br>
              <a:rPr lang="en-US" dirty="0"/>
            </a:br>
            <a:r>
              <a:rPr lang="en-US" dirty="0" err="1"/>
              <a:t>Kvalifikace</a:t>
            </a:r>
            <a:r>
              <a:rPr lang="en-US" dirty="0"/>
              <a:t> Z2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podmínkou</a:t>
            </a:r>
            <a:r>
              <a:rPr lang="en-US" dirty="0"/>
              <a:t> pro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pedagogické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</a:t>
            </a:r>
            <a:r>
              <a:rPr lang="en-US" b="1" dirty="0"/>
              <a:t> VZS</a:t>
            </a:r>
            <a:br>
              <a:rPr lang="en-US" dirty="0"/>
            </a:br>
            <a:r>
              <a:rPr lang="en-US" dirty="0" err="1"/>
              <a:t>Kvalifikace</a:t>
            </a:r>
            <a:r>
              <a:rPr lang="en-US" dirty="0"/>
              <a:t> </a:t>
            </a:r>
            <a:r>
              <a:rPr lang="en-US" dirty="0" err="1"/>
              <a:t>Záchranář</a:t>
            </a:r>
            <a:r>
              <a:rPr lang="en-US" dirty="0"/>
              <a:t> VZS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podmínkou</a:t>
            </a:r>
            <a:r>
              <a:rPr lang="en-US" dirty="0"/>
              <a:t> pro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pedagogické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. Na </a:t>
            </a:r>
            <a:r>
              <a:rPr lang="en-US" dirty="0" err="1"/>
              <a:t>vodních</a:t>
            </a:r>
            <a:r>
              <a:rPr lang="en-US" dirty="0"/>
              <a:t> </a:t>
            </a:r>
            <a:r>
              <a:rPr lang="en-US" dirty="0" err="1"/>
              <a:t>plochách</a:t>
            </a:r>
            <a:r>
              <a:rPr lang="en-US" dirty="0"/>
              <a:t> a </a:t>
            </a:r>
            <a:r>
              <a:rPr lang="en-US" dirty="0" err="1"/>
              <a:t>tocích</a:t>
            </a:r>
            <a:r>
              <a:rPr lang="en-US" dirty="0"/>
              <a:t> </a:t>
            </a:r>
            <a:r>
              <a:rPr lang="en-US" dirty="0" err="1"/>
              <a:t>zajišťuje</a:t>
            </a:r>
            <a:r>
              <a:rPr lang="en-US" dirty="0"/>
              <a:t> </a:t>
            </a:r>
            <a:r>
              <a:rPr lang="en-US" dirty="0" err="1"/>
              <a:t>bezpečnost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uživatelů</a:t>
            </a:r>
            <a:r>
              <a:rPr lang="en-US" dirty="0"/>
              <a:t>, </a:t>
            </a:r>
            <a:r>
              <a:rPr lang="en-US" dirty="0" err="1"/>
              <a:t>usměrňuje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chování</a:t>
            </a:r>
            <a:r>
              <a:rPr lang="en-US" dirty="0"/>
              <a:t> a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aktivity</a:t>
            </a:r>
            <a:r>
              <a:rPr lang="en-US" dirty="0"/>
              <a:t> a </a:t>
            </a:r>
            <a:r>
              <a:rPr lang="en-US" dirty="0" err="1"/>
              <a:t>je</a:t>
            </a:r>
            <a:r>
              <a:rPr lang="en-US" dirty="0"/>
              <a:t>-li </a:t>
            </a:r>
            <a:r>
              <a:rPr lang="en-US" dirty="0" err="1"/>
              <a:t>nezbytné</a:t>
            </a:r>
            <a:r>
              <a:rPr lang="en-US" dirty="0"/>
              <a:t>,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připraven</a:t>
            </a:r>
            <a:r>
              <a:rPr lang="en-US" dirty="0"/>
              <a:t> </a:t>
            </a:r>
            <a:r>
              <a:rPr lang="en-US" dirty="0" err="1"/>
              <a:t>vykonat</a:t>
            </a:r>
            <a:r>
              <a:rPr lang="en-US" dirty="0"/>
              <a:t> </a:t>
            </a:r>
            <a:r>
              <a:rPr lang="en-US" dirty="0" err="1"/>
              <a:t>příslušný</a:t>
            </a:r>
            <a:r>
              <a:rPr lang="en-US" dirty="0"/>
              <a:t> </a:t>
            </a:r>
            <a:r>
              <a:rPr lang="en-US" dirty="0" err="1"/>
              <a:t>záchranný</a:t>
            </a:r>
            <a:r>
              <a:rPr lang="en-US" dirty="0"/>
              <a:t> </a:t>
            </a:r>
            <a:r>
              <a:rPr lang="en-US" dirty="0" err="1"/>
              <a:t>zásah</a:t>
            </a:r>
            <a:r>
              <a:rPr lang="en-US" dirty="0"/>
              <a:t>.</a:t>
            </a:r>
          </a:p>
          <a:p>
            <a:pPr algn="l"/>
            <a:endParaRPr lang="cs-CZ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41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r="8380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4735" y="640081"/>
            <a:ext cx="3377183" cy="3708895"/>
          </a:xfrm>
          <a:noFill/>
        </p:spPr>
        <p:txBody>
          <a:bodyPr>
            <a:normAutofit/>
          </a:bodyPr>
          <a:lstStyle/>
          <a:p>
            <a:pPr algn="l"/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Pobočný spolek </a:t>
            </a:r>
            <a:b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</a:t>
            </a:r>
            <a:b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Mlýny</a:t>
            </a:r>
            <a:b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174735" y="4571999"/>
            <a:ext cx="3377184" cy="1645921"/>
          </a:xfrm>
          <a:noFill/>
        </p:spPr>
        <p:txBody>
          <a:bodyPr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0475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Jak fungujeme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Cca 30 aktivních členů (všichni dobrovolníci, různé kvalifikace)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Financování provozu VZS (</a:t>
            </a:r>
            <a:r>
              <a:rPr lang="cs-CZ" b="1" dirty="0" err="1">
                <a:solidFill>
                  <a:prstClr val="black"/>
                </a:solidFill>
              </a:rPr>
              <a:t>JmK</a:t>
            </a:r>
            <a:r>
              <a:rPr lang="cs-CZ" b="1" dirty="0">
                <a:solidFill>
                  <a:prstClr val="black"/>
                </a:solidFill>
              </a:rPr>
              <a:t>, dotace, sponzorské dary, asistence)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Stanice pod obcí Pavlov v YC Dyje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Vodní nádrž Nové Mlýny - dolní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4. největší přehrada v ČR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plocha 1668 ha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Sezóna od poloviny dubna do poloviny října (</a:t>
            </a:r>
            <a:r>
              <a:rPr lang="en-US" b="1" dirty="0">
                <a:solidFill>
                  <a:prstClr val="black"/>
                </a:solidFill>
              </a:rPr>
              <a:t>&gt;600 </a:t>
            </a:r>
            <a:r>
              <a:rPr lang="cs-CZ" b="1" dirty="0">
                <a:solidFill>
                  <a:prstClr val="black"/>
                </a:solidFill>
              </a:rPr>
              <a:t>zásahů/rok)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Červenec, srpen – služby 24/7 (minimálně 3 záchranáři na stanici)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Zbytek sezóny podobně jako JPO III (výjezd do 10 minut)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62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Výjezdy: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Na základě vlastního zjištění (přímé oznámení, telefonát, kontrolní plavba) – nutno hlásit na KOPIS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PKV z KOPIS (+ poplachové SMS)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Výzva z KZOS (např. použití AED)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Výzva od PČR (pátrání po utonulých a pohřešovaných osobách)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Žádost od </a:t>
            </a:r>
            <a:r>
              <a:rPr lang="cs-CZ" sz="2400" b="1" dirty="0" err="1">
                <a:solidFill>
                  <a:prstClr val="black"/>
                </a:solidFill>
              </a:rPr>
              <a:t>JmK</a:t>
            </a:r>
            <a:r>
              <a:rPr lang="cs-CZ" sz="2400" b="1" dirty="0">
                <a:solidFill>
                  <a:prstClr val="black"/>
                </a:solidFill>
              </a:rPr>
              <a:t> (mimořádné události, evakuace, živelné pohromy, pomoc v zahraničí)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Volací znaky VODNÍK x84 (analog), VODNÍK 130 (Matra)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dirty="0"/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41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Druhy výjezdů a činnost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Záchrana osob a zvířat na vodní ploše (převážně technické)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Pomoc při povodních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Pátrání po utonulých a pohřešovaných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Vyprošťování osob (paraglidisté, rogalisté, snášení pacientů z nepřístupného terénu)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Zajišťování sportovních akcí (vodní sporty, cyklistické závody, běh, triatlon)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Osvěta a školení první pomoci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14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endParaRPr lang="cs-CZ" sz="9600" b="1" dirty="0">
              <a:solidFill>
                <a:prstClr val="black"/>
              </a:solidFill>
            </a:endParaRPr>
          </a:p>
          <a:p>
            <a:pPr algn="l"/>
            <a:r>
              <a:rPr lang="cs-CZ" sz="9600" b="1" dirty="0">
                <a:solidFill>
                  <a:prstClr val="black"/>
                </a:solidFill>
              </a:rPr>
              <a:t>Technika</a:t>
            </a:r>
          </a:p>
          <a:p>
            <a:pPr algn="l"/>
            <a:endParaRPr lang="cs-CZ" sz="9600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03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1067840"/>
            <a:ext cx="9144000" cy="451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cs-CZ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Kdo</a:t>
            </a:r>
            <a:r>
              <a:rPr lang="cs-CZ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jsme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dirty="0">
                <a:solidFill>
                  <a:prstClr val="black"/>
                </a:solidFill>
              </a:rPr>
              <a:t>Občanské sdružení dobrovolníků se zájmem o poskytování neodkladné první pomoci a technické pomoci na otevřených vodních plochách a v jejich blízkosti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prstClr val="black"/>
                </a:solidFill>
              </a:rPr>
              <a:t>Vodní záchranná služba ČČK</a:t>
            </a:r>
            <a:r>
              <a:rPr lang="en-US" sz="2400" dirty="0">
                <a:solidFill>
                  <a:prstClr val="black"/>
                </a:solidFill>
              </a:rPr>
              <a:t> </a:t>
            </a:r>
            <a:endParaRPr lang="cs-CZ" sz="24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black"/>
                </a:solidFill>
              </a:rPr>
              <a:t>založena</a:t>
            </a:r>
            <a:r>
              <a:rPr lang="en-US" sz="2400" dirty="0">
                <a:solidFill>
                  <a:prstClr val="black"/>
                </a:solidFill>
              </a:rPr>
              <a:t> v roce 1968</a:t>
            </a:r>
            <a:endParaRPr lang="cs-CZ" sz="24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black"/>
                </a:solidFill>
              </a:rPr>
              <a:t>největší</a:t>
            </a:r>
            <a:r>
              <a:rPr lang="en-US" sz="2400" dirty="0">
                <a:solidFill>
                  <a:prstClr val="black"/>
                </a:solidFill>
              </a:rPr>
              <a:t> a </a:t>
            </a:r>
            <a:r>
              <a:rPr lang="en-US" sz="2400" dirty="0" err="1">
                <a:solidFill>
                  <a:prstClr val="black"/>
                </a:solidFill>
              </a:rPr>
              <a:t>nejstarší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celostátní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organizací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věnující</a:t>
            </a:r>
            <a:r>
              <a:rPr lang="en-US" sz="2400" dirty="0">
                <a:solidFill>
                  <a:prstClr val="black"/>
                </a:solidFill>
              </a:rPr>
              <a:t> se </a:t>
            </a:r>
            <a:r>
              <a:rPr lang="en-US" sz="2400" dirty="0" err="1">
                <a:solidFill>
                  <a:prstClr val="black"/>
                </a:solidFill>
              </a:rPr>
              <a:t>vodní</a:t>
            </a:r>
            <a:r>
              <a:rPr lang="en-US" sz="2400" dirty="0">
                <a:solidFill>
                  <a:prstClr val="black"/>
                </a:solidFill>
              </a:rPr>
              <a:t> záchraně, </a:t>
            </a:r>
            <a:r>
              <a:rPr lang="en-US" sz="2400" dirty="0" err="1">
                <a:solidFill>
                  <a:prstClr val="black"/>
                </a:solidFill>
              </a:rPr>
              <a:t>vzdělávání</a:t>
            </a:r>
            <a:r>
              <a:rPr lang="en-US" sz="2400" dirty="0">
                <a:solidFill>
                  <a:prstClr val="black"/>
                </a:solidFill>
              </a:rPr>
              <a:t> a </a:t>
            </a:r>
            <a:r>
              <a:rPr lang="en-US" sz="2400" dirty="0" err="1">
                <a:solidFill>
                  <a:prstClr val="black"/>
                </a:solidFill>
              </a:rPr>
              <a:t>záchranářskému</a:t>
            </a:r>
            <a:r>
              <a:rPr lang="en-US" sz="2400" dirty="0">
                <a:solidFill>
                  <a:prstClr val="black"/>
                </a:solidFill>
              </a:rPr>
              <a:t> sportu. 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člen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mezinárodní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organizace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vodní</a:t>
            </a:r>
            <a:r>
              <a:rPr lang="en-US" sz="2400" dirty="0">
                <a:solidFill>
                  <a:prstClr val="black"/>
                </a:solidFill>
              </a:rPr>
              <a:t> záchrany ILS – International Lifesaving Federation</a:t>
            </a:r>
          </a:p>
        </p:txBody>
      </p:sp>
    </p:spTree>
    <p:extLst>
      <p:ext uri="{BB962C8B-B14F-4D97-AF65-F5344CB8AC3E}">
        <p14:creationId xmlns:p14="http://schemas.microsoft.com/office/powerpoint/2010/main" val="2254993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4038" b="8998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Motorový člun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Adventure</a:t>
            </a: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Master M440, M470, 2 ks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07327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2185" b="281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Motorový člun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Adventure</a:t>
            </a: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Vesta V-500,V-550, 3 ks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F62F3-D1CE-40EF-A689-EA737757A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726" y="15273"/>
            <a:ext cx="3686378" cy="17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90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Motorový člun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Multi</a:t>
            </a: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S600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9B195B-4D0F-4316-9F3A-60869D9B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8" y="-53109"/>
            <a:ext cx="12118012" cy="53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37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417" b="15767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RZA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Mazda BT 50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42675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Sanitní automobil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Mercedes Benz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cs-CZ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algn="l"/>
            <a:endParaRPr lang="en-US" sz="2000" dirty="0"/>
          </a:p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37F8B-AD54-425A-A671-D0F028AFD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115" cy="502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73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596" b="21147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Technický automobil</a:t>
            </a:r>
            <a:br>
              <a:rPr lang="cs-CZ" sz="5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Volkswagen LT 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cs-CZ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algn="l"/>
            <a:endParaRPr lang="en-US" sz="2000" dirty="0"/>
          </a:p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0082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br>
              <a:rPr lang="cs-CZ" sz="5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John Deere Gator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cs-CZ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algn="l"/>
            <a:endParaRPr lang="en-US" sz="2000" dirty="0"/>
          </a:p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1E911-ECD2-4163-8C07-01BA37E9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28" y="0"/>
            <a:ext cx="9716378" cy="565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32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4445" b="1238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Vozidlo týlového zabezpečení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LIAZ 101 4x4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328" y="3718262"/>
            <a:ext cx="3841329" cy="307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89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852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Přívěs týlového zabezpečení 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099171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1030" b="17242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Protipovodňový a sanační přívěs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06183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 lnSpcReduction="10000"/>
          </a:bodyPr>
          <a:lstStyle/>
          <a:p>
            <a:pPr algn="l"/>
            <a:r>
              <a:rPr lang="cs-CZ" b="1" dirty="0">
                <a:cs typeface="Arial" panose="020B0604020202020204" pitchFamily="34" charset="0"/>
              </a:rPr>
              <a:t>Základní údaje a struktura</a:t>
            </a:r>
            <a:r>
              <a:rPr lang="cs-CZ" dirty="0">
                <a:cs typeface="Arial" panose="020B0604020202020204" pitchFamily="34" charset="0"/>
              </a:rPr>
              <a:t> </a:t>
            </a:r>
          </a:p>
          <a:p>
            <a:pPr algn="l"/>
            <a:r>
              <a:rPr lang="cs-CZ" b="1" dirty="0"/>
              <a:t>Název: </a:t>
            </a:r>
            <a:r>
              <a:rPr lang="en-US" dirty="0"/>
              <a:t>V</a:t>
            </a:r>
            <a:r>
              <a:rPr lang="cs-CZ" dirty="0" err="1"/>
              <a:t>odní</a:t>
            </a:r>
            <a:r>
              <a:rPr lang="cs-CZ" dirty="0"/>
              <a:t> záchranná služba</a:t>
            </a:r>
            <a:r>
              <a:rPr lang="en-US" dirty="0"/>
              <a:t> ČČK, </a:t>
            </a:r>
            <a:r>
              <a:rPr lang="en-US" dirty="0" err="1"/>
              <a:t>zapsaný</a:t>
            </a:r>
            <a:r>
              <a:rPr lang="en-US" dirty="0"/>
              <a:t> </a:t>
            </a:r>
            <a:r>
              <a:rPr lang="en-US" dirty="0" err="1"/>
              <a:t>spolek</a:t>
            </a:r>
            <a:endParaRPr lang="cs-CZ" dirty="0"/>
          </a:p>
          <a:p>
            <a:pPr algn="l"/>
            <a:r>
              <a:rPr lang="cs-CZ" b="1" dirty="0"/>
              <a:t>Sídlo: </a:t>
            </a:r>
            <a:r>
              <a:rPr lang="en-US" dirty="0" err="1"/>
              <a:t>Lahovská</a:t>
            </a:r>
            <a:r>
              <a:rPr lang="en-US" dirty="0"/>
              <a:t> 25, </a:t>
            </a:r>
            <a:r>
              <a:rPr lang="en-US" dirty="0" err="1"/>
              <a:t>Lahovice</a:t>
            </a:r>
            <a:r>
              <a:rPr lang="en-US" dirty="0"/>
              <a:t>, 159 00 Praha 5</a:t>
            </a:r>
            <a:endParaRPr lang="cs-CZ" dirty="0">
              <a:cs typeface="Arial" panose="020B0604020202020204" pitchFamily="34" charset="0"/>
            </a:endParaRPr>
          </a:p>
          <a:p>
            <a:pPr algn="l"/>
            <a:r>
              <a:rPr lang="cs-CZ" b="1" dirty="0"/>
              <a:t>K</a:t>
            </a:r>
            <a:r>
              <a:rPr lang="en-US" b="1" dirty="0" err="1"/>
              <a:t>olektivní</a:t>
            </a:r>
            <a:r>
              <a:rPr lang="en-US" b="1" dirty="0"/>
              <a:t> </a:t>
            </a:r>
            <a:r>
              <a:rPr lang="en-US" b="1" dirty="0" err="1"/>
              <a:t>člen</a:t>
            </a:r>
            <a:r>
              <a:rPr lang="en-US" b="1" dirty="0"/>
              <a:t> ČČK</a:t>
            </a:r>
            <a:r>
              <a:rPr lang="cs-CZ" b="1" dirty="0"/>
              <a:t> </a:t>
            </a:r>
            <a:r>
              <a:rPr lang="cs-CZ" dirty="0"/>
              <a:t>(stejně jako Horská služba, </a:t>
            </a:r>
            <a:r>
              <a:rPr lang="en-US" dirty="0" err="1"/>
              <a:t>Svaz</a:t>
            </a:r>
            <a:r>
              <a:rPr lang="en-US" dirty="0"/>
              <a:t> </a:t>
            </a:r>
            <a:r>
              <a:rPr lang="en-US" dirty="0" err="1"/>
              <a:t>záchranných</a:t>
            </a:r>
            <a:r>
              <a:rPr lang="en-US" dirty="0"/>
              <a:t> </a:t>
            </a:r>
            <a:r>
              <a:rPr lang="en-US" dirty="0" err="1"/>
              <a:t>brigád</a:t>
            </a:r>
            <a:r>
              <a:rPr lang="en-US" dirty="0"/>
              <a:t> </a:t>
            </a:r>
            <a:r>
              <a:rPr lang="en-US" dirty="0" err="1"/>
              <a:t>kynologů</a:t>
            </a:r>
            <a:r>
              <a:rPr lang="en-US" dirty="0"/>
              <a:t>, </a:t>
            </a:r>
            <a:r>
              <a:rPr lang="en-US" dirty="0" err="1"/>
              <a:t>Skalní</a:t>
            </a:r>
            <a:r>
              <a:rPr lang="en-US" dirty="0"/>
              <a:t> záchranná služba CHKO </a:t>
            </a:r>
            <a:r>
              <a:rPr lang="en-US" dirty="0" err="1"/>
              <a:t>Broumovsko</a:t>
            </a:r>
            <a:r>
              <a:rPr lang="en-US" dirty="0"/>
              <a:t>, </a:t>
            </a:r>
            <a:r>
              <a:rPr lang="en-US" dirty="0" err="1"/>
              <a:t>Speleologická</a:t>
            </a:r>
            <a:r>
              <a:rPr lang="en-US" dirty="0"/>
              <a:t> záchranná služba</a:t>
            </a:r>
            <a:r>
              <a:rPr lang="cs-CZ" dirty="0"/>
              <a:t>)</a:t>
            </a:r>
          </a:p>
          <a:p>
            <a:pPr algn="l"/>
            <a:r>
              <a:rPr lang="cs-CZ" b="1" dirty="0"/>
              <a:t>Ú</a:t>
            </a:r>
            <a:r>
              <a:rPr lang="en-US" b="1" dirty="0" err="1"/>
              <a:t>střední</a:t>
            </a:r>
            <a:r>
              <a:rPr lang="en-US" b="1" dirty="0"/>
              <a:t> </a:t>
            </a:r>
            <a:r>
              <a:rPr lang="en-US" b="1" dirty="0" err="1"/>
              <a:t>orgán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en-US" dirty="0"/>
              <a:t>7členné </a:t>
            </a:r>
            <a:r>
              <a:rPr lang="en-US" dirty="0" err="1"/>
              <a:t>Prezidium</a:t>
            </a:r>
            <a:r>
              <a:rPr lang="en-US" dirty="0"/>
              <a:t> v </a:t>
            </a:r>
            <a:r>
              <a:rPr lang="en-US" dirty="0" err="1"/>
              <a:t>čele</a:t>
            </a:r>
            <a:r>
              <a:rPr lang="en-US" dirty="0"/>
              <a:t> s </a:t>
            </a:r>
            <a:r>
              <a:rPr lang="en-US" dirty="0" err="1"/>
              <a:t>Prezidentem</a:t>
            </a:r>
            <a:r>
              <a:rPr lang="en-US" dirty="0"/>
              <a:t> VZS ČČK</a:t>
            </a:r>
            <a:r>
              <a:rPr lang="cs-CZ" dirty="0"/>
              <a:t> (</a:t>
            </a:r>
            <a:r>
              <a:rPr lang="en-US" dirty="0" err="1"/>
              <a:t>voleni</a:t>
            </a:r>
            <a:r>
              <a:rPr lang="en-US" dirty="0"/>
              <a:t> na </a:t>
            </a:r>
            <a:r>
              <a:rPr lang="en-US" dirty="0" err="1"/>
              <a:t>čtyřleté</a:t>
            </a:r>
            <a:r>
              <a:rPr lang="en-US" dirty="0"/>
              <a:t> </a:t>
            </a:r>
            <a:r>
              <a:rPr lang="en-US" dirty="0" err="1"/>
              <a:t>období</a:t>
            </a:r>
            <a:r>
              <a:rPr lang="en-US" dirty="0"/>
              <a:t> </a:t>
            </a:r>
            <a:r>
              <a:rPr lang="en-US" dirty="0" err="1"/>
              <a:t>republikovou</a:t>
            </a:r>
            <a:r>
              <a:rPr lang="en-US" dirty="0"/>
              <a:t> </a:t>
            </a:r>
            <a:r>
              <a:rPr lang="en-US" dirty="0" err="1"/>
              <a:t>konferencí</a:t>
            </a:r>
            <a:r>
              <a:rPr lang="en-US" dirty="0"/>
              <a:t> s </a:t>
            </a:r>
            <a:r>
              <a:rPr lang="en-US" dirty="0" err="1"/>
              <a:t>účastí</a:t>
            </a:r>
            <a:r>
              <a:rPr lang="en-US" dirty="0"/>
              <a:t> </a:t>
            </a:r>
            <a:r>
              <a:rPr lang="en-US" dirty="0" err="1"/>
              <a:t>zástupců</a:t>
            </a:r>
            <a:r>
              <a:rPr lang="en-US" dirty="0"/>
              <a:t> </a:t>
            </a:r>
            <a:r>
              <a:rPr lang="en-US" dirty="0" err="1"/>
              <a:t>pobočných</a:t>
            </a:r>
            <a:r>
              <a:rPr lang="en-US" dirty="0"/>
              <a:t> </a:t>
            </a:r>
            <a:r>
              <a:rPr lang="en-US" dirty="0" err="1"/>
              <a:t>spolků</a:t>
            </a:r>
            <a:r>
              <a:rPr lang="en-US" dirty="0"/>
              <a:t> VZS ČČK.</a:t>
            </a:r>
            <a:endParaRPr lang="cs-CZ" dirty="0"/>
          </a:p>
          <a:p>
            <a:pPr algn="l"/>
            <a:r>
              <a:rPr lang="cs-CZ" b="1" dirty="0"/>
              <a:t>Prezident: </a:t>
            </a:r>
            <a:r>
              <a:rPr lang="cs-CZ" dirty="0"/>
              <a:t>Mgr. David Smejkal</a:t>
            </a:r>
          </a:p>
          <a:p>
            <a:pPr algn="l"/>
            <a:r>
              <a:rPr lang="cs-CZ" b="1" dirty="0"/>
              <a:t>Pobočné spolky (místní skupiny): </a:t>
            </a:r>
            <a:r>
              <a:rPr lang="cs-CZ" dirty="0"/>
              <a:t>36 spolků (vlastní právní subjektivita)</a:t>
            </a:r>
          </a:p>
          <a:p>
            <a:pPr algn="l"/>
            <a:r>
              <a:rPr lang="cs-CZ" b="1" dirty="0"/>
              <a:t>Orgány PS: </a:t>
            </a:r>
            <a:r>
              <a:rPr lang="cs-CZ" dirty="0"/>
              <a:t>Představenstvo a valná hromada</a:t>
            </a:r>
          </a:p>
          <a:p>
            <a:pPr algn="l"/>
            <a:r>
              <a:rPr lang="cs-CZ" b="1" dirty="0">
                <a:cs typeface="Arial" panose="020B0604020202020204" pitchFamily="34" charset="0"/>
              </a:rPr>
              <a:t>Členská základna: </a:t>
            </a:r>
            <a:r>
              <a:rPr lang="cs-CZ" dirty="0">
                <a:cs typeface="Arial" panose="020B0604020202020204" pitchFamily="34" charset="0"/>
              </a:rPr>
              <a:t>Přibližně</a:t>
            </a:r>
            <a:r>
              <a:rPr lang="cs-CZ" b="1" dirty="0">
                <a:cs typeface="Arial" panose="020B0604020202020204" pitchFamily="34" charset="0"/>
              </a:rPr>
              <a:t> </a:t>
            </a:r>
            <a:r>
              <a:rPr lang="en-US" dirty="0"/>
              <a:t>1400 členů. </a:t>
            </a:r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62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1389888"/>
            <a:ext cx="9604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Zdroje:</a:t>
            </a:r>
          </a:p>
          <a:p>
            <a:r>
              <a:rPr lang="cs-CZ" b="1" dirty="0">
                <a:cs typeface="Arial" panose="020B0604020202020204" pitchFamily="34" charset="0"/>
              </a:rPr>
              <a:t>Základní informace a struktura:</a:t>
            </a:r>
          </a:p>
          <a:p>
            <a:r>
              <a:rPr lang="cs-CZ" dirty="0">
                <a:hlinkClick r:id="rId3"/>
              </a:rPr>
              <a:t>https://or.justice.cz/ias/ui/rejstrik-firma.vysledky?subjektId=737495&amp;typ=UPLNY&amp;full=true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Statistika utonulých: </a:t>
            </a:r>
            <a:r>
              <a:rPr lang="cs-CZ" dirty="0">
                <a:hlinkClick r:id="rId4"/>
              </a:rPr>
              <a:t>https://docs.google.com/spreadsheets/d/1dbp2RGs16I9MfoPnYEMmuNlqFwtvvqwTYFou3dxgRs0/edit#gid=0</a:t>
            </a:r>
            <a:endParaRPr lang="cs-CZ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60520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2105"/>
            <a:ext cx="9144000" cy="612647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0"/>
            <a:ext cx="9144000" cy="4781931"/>
          </a:xfrm>
        </p:spPr>
        <p:txBody>
          <a:bodyPr/>
          <a:lstStyle/>
          <a:p>
            <a:pPr algn="l"/>
            <a:endParaRPr lang="cs-CZ" b="1" dirty="0"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676276"/>
            <a:ext cx="1149096" cy="1149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083C2A-1566-41CE-929D-DC4159D24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47" y="562006"/>
            <a:ext cx="10847305" cy="58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27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6776" y="1600581"/>
            <a:ext cx="9290304" cy="3669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Naše mise: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Záchrana a poskytování neodkladné rozšířené první pomoci na vybraných otevřených vodních plochách a v jejich blízkosti, včetně technické pomoci a záchrany.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Vodní záchranná služba ČČK jako aktivní součást IZS.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Sport a volnočasové aktivity pro dospělé i mládež.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Komplexní vzdělávací řád záchranářů – od juniorů po specialisty na specifické typy vodního prostředí a lektory/instruktory nejen pro složky IZS.</a:t>
            </a:r>
          </a:p>
        </p:txBody>
      </p:sp>
    </p:spTree>
    <p:extLst>
      <p:ext uri="{BB962C8B-B14F-4D97-AF65-F5344CB8AC3E}">
        <p14:creationId xmlns:p14="http://schemas.microsoft.com/office/powerpoint/2010/main" val="2381013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6776" y="1600581"/>
            <a:ext cx="9290304" cy="4057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prstClr val="black"/>
                </a:solidFill>
              </a:rPr>
              <a:t>Záchrana a poskytování neodkladné rozšířené první pomoci na vybraných otevřených vodních plochách a v jejich blízkosti, včetně technické pomoci a záchrany.</a:t>
            </a:r>
            <a:endParaRPr lang="cs-CZ" sz="2400" b="1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Utonutí je v ČR  2. nejčastější příčina náhlého úmrtí po dopravních nehodách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V ČR je evidováno cca 200 utonulých ročně - viz statistika: </a:t>
            </a:r>
          </a:p>
          <a:p>
            <a:pPr lvl="1">
              <a:lnSpc>
                <a:spcPct val="90000"/>
              </a:lnSpc>
              <a:spcBef>
                <a:spcPts val="1000"/>
              </a:spcBef>
            </a:pPr>
            <a:r>
              <a:rPr lang="cs-CZ" sz="2400" dirty="0">
                <a:solidFill>
                  <a:prstClr val="black"/>
                </a:solidFill>
                <a:hlinkClick r:id="rId4"/>
              </a:rPr>
              <a:t>https://docs.google.com/spreadsheets/d/1dbp2RGs16I9MfoPnYEMmuNlqFwtvvqwTYFou3dxgRs0/edit#gid=0</a:t>
            </a:r>
            <a:endParaRPr lang="cs-CZ" sz="24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VZS slouží na vybraných místech v letních měsících 24/7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7D7E879-A8BD-4B7E-BF7D-FA1D7A0393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560051"/>
              </p:ext>
            </p:extLst>
          </p:nvPr>
        </p:nvGraphicFramePr>
        <p:xfrm>
          <a:off x="9883140" y="331489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1" name="Worksheet" showAsIcon="1" r:id="rId5" imgW="914400" imgH="771480" progId="Excel.Sheet.12">
                  <p:embed/>
                </p:oleObj>
              </mc:Choice>
              <mc:Fallback>
                <p:oleObj name="Worksheet" showAsIcon="1" r:id="rId5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83140" y="331489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7970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11481"/>
            <a:ext cx="9144000" cy="704087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55346" y="1483769"/>
            <a:ext cx="3573853" cy="4971669"/>
          </a:xfrm>
        </p:spPr>
        <p:txBody>
          <a:bodyPr>
            <a:normAutofit fontScale="92500"/>
          </a:bodyPr>
          <a:lstStyle/>
          <a:p>
            <a:pPr algn="l"/>
            <a:r>
              <a:rPr lang="cs-CZ" sz="2600" b="1" dirty="0"/>
              <a:t>Hlídané lokality: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Hracholusky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Lipno – Dolní Vltavice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Lipno – ATC Modřín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Nechranice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Slapy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Seč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Pastviny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Rozkoš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Dalešice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Nové Mlýny – Pavlov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Nové Mlýny – ATC Merkur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06896"/>
            <a:ext cx="1149096" cy="11490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29199" y="1869567"/>
            <a:ext cx="257175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Těrlicko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Hlučín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Mšeno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Jesenice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Vranov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Milada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Most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Orlík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Matylda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Vetřkovice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Letovice -Křetinka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00951" y="1869568"/>
            <a:ext cx="328612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Rozkoš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Michal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Skalka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Žermanice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Olšovec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Brněnská přehrada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Máchovo jezero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Medard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Olešná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Slezská Harta Karlovec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Slezská Harta Leskovec</a:t>
            </a:r>
          </a:p>
        </p:txBody>
      </p:sp>
    </p:spTree>
    <p:extLst>
      <p:ext uri="{BB962C8B-B14F-4D97-AF65-F5344CB8AC3E}">
        <p14:creationId xmlns:p14="http://schemas.microsoft.com/office/powerpoint/2010/main" val="617130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91000"/>
                <a:alpha val="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2105"/>
            <a:ext cx="9144000" cy="612647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0"/>
            <a:ext cx="9144000" cy="4781931"/>
          </a:xfrm>
        </p:spPr>
        <p:txBody>
          <a:bodyPr/>
          <a:lstStyle/>
          <a:p>
            <a:pPr algn="l"/>
            <a:r>
              <a:rPr lang="cs-CZ" b="1" dirty="0">
                <a:cs typeface="Arial" panose="020B0604020202020204" pitchFamily="34" charset="0"/>
              </a:rPr>
              <a:t>Hlídané Lokality</a:t>
            </a:r>
          </a:p>
          <a:p>
            <a:pPr algn="l"/>
            <a:endParaRPr lang="cs-CZ" b="1" dirty="0">
              <a:cs typeface="Arial" panose="020B0604020202020204" pitchFamily="34" charset="0"/>
            </a:endParaRPr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676276"/>
            <a:ext cx="1149096" cy="1149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67" y="82297"/>
            <a:ext cx="11749521" cy="6655324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978143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>
                <a:solidFill>
                  <a:prstClr val="black"/>
                </a:solidFill>
              </a:rPr>
              <a:t>Vodní záchranná služba ČČK jako aktivní součást IZS</a:t>
            </a: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Již od katastrofálních povodní v roce 1997 prokázala VZS svojí akceschopnost v nejnáročnějších podmínkách.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VZS a její záchranné týmy se od roku 1997 účastnily všech povodní, ať už většího či lokálního významu.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VZS má specialisty na zásahy na volné a tekoucí vodě, kteří jsou nasazování do náročných podmínek, kde díky svému výcviku a vybavení jsou schopni zajistit bezpečnou evakuaci, nebo záchranu lidí a majetku.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VZS jako ostatní složka IZS je nasazována jako záchranná složka nejen v případě povodní velkého rozsahu, ale i v případě lokálních povodní, nebo při pátracích akcích na vodě, nebo v blízkosti vodních ploch a toků, či při vyhledávání utonulých. VZS je rovněž nasazována při likvidačních pracích a záchraně majetku.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59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3527</TotalTime>
  <Words>846</Words>
  <Application>Microsoft Office PowerPoint</Application>
  <PresentationFormat>Widescreen</PresentationFormat>
  <Paragraphs>358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Microsoft Excel Worksheet</vt:lpstr>
      <vt:lpstr>Vodní záchranná služba ČČK</vt:lpstr>
      <vt:lpstr>VODNÍ ZÁCHRANNÁ SLUŽBA ČČK</vt:lpstr>
      <vt:lpstr>VODNÍ ZÁCHRANNÁ SLUŽBA ČČK</vt:lpstr>
      <vt:lpstr>PowerPoint Presentation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Pobočný spolek  VZS ČČK  Nové Mlýny </vt:lpstr>
      <vt:lpstr>VZS ČČK MS NOVÉ MLÝNY</vt:lpstr>
      <vt:lpstr>VZS ČČK MS NOVÉ MLÝNY</vt:lpstr>
      <vt:lpstr>VZS ČČK MS NOVÉ MLÝNY</vt:lpstr>
      <vt:lpstr>VZS ČČK MS NOVÉ MLÝNY</vt:lpstr>
      <vt:lpstr>Motorový člun  Adventure Master M440, M470, 2 ks</vt:lpstr>
      <vt:lpstr>Motorový člun  Adventure Vesta V-500,V-550, 3 ks</vt:lpstr>
      <vt:lpstr>Motorový člun  Multi S600</vt:lpstr>
      <vt:lpstr>RZA Mazda BT 50</vt:lpstr>
      <vt:lpstr>Sanitní automobil Mercedes Benz</vt:lpstr>
      <vt:lpstr>Technický automobil Volkswagen LT </vt:lpstr>
      <vt:lpstr> John Deere Gator</vt:lpstr>
      <vt:lpstr>Vozidlo týlového zabezpečení  LIAZ 101 4x4</vt:lpstr>
      <vt:lpstr>Přívěs týlového zabezpečení </vt:lpstr>
      <vt:lpstr>Protipovodňový a sanační přívěs</vt:lpstr>
      <vt:lpstr>VODNÍ ZÁCHRANNÁ SLUŽBA ČČK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Vodní záchranná služba ČČK</dc:title>
  <dc:creator>Miloslav Rezac</dc:creator>
  <cp:lastModifiedBy>Slavek Rezac (RWS Moravia)</cp:lastModifiedBy>
  <cp:revision>85</cp:revision>
  <dcterms:created xsi:type="dcterms:W3CDTF">2016-12-04T16:20:31Z</dcterms:created>
  <dcterms:modified xsi:type="dcterms:W3CDTF">2018-11-21T21:11:21Z</dcterms:modified>
</cp:coreProperties>
</file>