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71" r:id="rId10"/>
    <p:sldId id="272" r:id="rId11"/>
    <p:sldId id="273" r:id="rId12"/>
    <p:sldId id="261" r:id="rId13"/>
    <p:sldId id="274" r:id="rId14"/>
    <p:sldId id="266" r:id="rId15"/>
    <p:sldId id="276" r:id="rId16"/>
    <p:sldId id="270" r:id="rId17"/>
    <p:sldId id="268" r:id="rId18"/>
    <p:sldId id="275" r:id="rId19"/>
    <p:sldId id="269" r:id="rId20"/>
    <p:sldId id="26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148CF-52A0-49CA-8161-6B4E43CF7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1918F3-A48D-46B9-85EE-8790F4EA0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1E8567-F27F-4615-9866-5D6C0BB6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398A90-CC30-44BD-A538-6EA13A89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6603C5-FBB5-40A0-A21E-18123E1A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57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D167-8CCB-4ECA-88A2-1488159B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35D7C5-B9DD-4CB8-B38C-EEA77CDF7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63631-1009-48C5-9F9E-227DC18F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AC0FDE-AD2D-474A-B427-A2C95815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99710F-0D96-4A82-9D5B-2DF1A765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34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0C4DE7A-F39D-4409-8BEE-DFF8880B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C0DB9B-A977-4C7C-A395-435DFDF1C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B42C63-DAE8-45F3-A4B2-B07F7F16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07CCB8-3FDE-4D1C-822B-29FFC173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5228C3-8AC7-4ED4-A6A2-318AC6DC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64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EE7D0-A867-4DD7-8CB6-2AC9638A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86E215-CBF3-48B8-9372-86C22589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A36F12-F9FC-48B1-B46B-3F7FF968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05D625-D4CF-4106-A19D-B73CDC12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ED58A7-54EF-44DE-AFD8-64E602DB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50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98222-A5BC-4D84-A22E-E2F0AB2F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5A7705-C599-4D65-80B3-9E1FACE0B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D14DBF-87D2-4072-9037-64C9215A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2B4E3B-4092-4369-A494-FD41BA11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81643D-E4CD-48CF-9B49-784EDE39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42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45973-7A32-4004-A063-158F3C80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399D73-5D59-4041-B455-E7DDB7D1D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F9CF7D-EF1E-44C1-AAA4-46B91961E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1A9406-038C-4BE1-86DA-6C16E3BF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AD89A4-6479-401D-AEF4-31522466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F50B87-138E-402E-9160-CEE3A761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8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8780A-2E80-4E69-92DB-79AF14C0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BDD9E71-B18E-439A-A216-3D3CF142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FE11A9-E676-4C89-9B1E-C652B13FB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1A79208-F0A0-4D6D-8E08-88DD4CDAE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5F0DBE9-CB3F-4187-86D1-9BA85C9A0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F391A9-1F92-4D79-AF75-10F44FBB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EA9A2F-FEEB-416F-8E3F-43A970AC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547D4F-03A6-4B09-BC98-25BCCC15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05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873A3-8C2D-4766-A8F4-5DFB1C52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81BEBC-F945-4F33-97DF-5A31CE80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60D737-3D6D-46C3-B7DF-555BBD21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02157D-EEE1-4026-8A58-7E667D87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8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02D3BF-42D7-43B7-919C-C4B18A78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5DCA70-C9D7-4161-BCCC-4C0755DA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0D1B06-ED43-40D5-A28D-4448D082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86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3D1C8-4208-4BD2-86B9-4C094558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E11AED-D72F-4528-B124-344591EA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298A53-CC53-46D9-8306-580DD9833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326D28-BF1C-425C-816A-46E213FA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484660-ACB4-47D8-88E8-9A9EC555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B7675B-51B3-4194-831C-D95C614A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07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61772-6CA9-45F6-BA8C-0F0DE94A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140BFE-BADA-48E4-A630-1C62B10E7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18C51C5-0554-47F2-AE4E-BBC3FF32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E28338-9EAA-4626-A069-721FABD0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9484BA-E12C-458A-A31F-0925987B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E387D1-1BC8-4F12-BD7D-5072730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41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02EA2F-87C5-44E1-BEC2-288796CF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815E90-C6ED-4F79-8497-B381D4C05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E7D7F3-CC57-4D45-A179-18A39F834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5D9E-4592-43E7-A280-C0B38856AB6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2AE65C-3222-4084-8B87-1944A8C67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ED5301-706B-40B4-BCD6-B4CAA7A7E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DE49-06B5-4C73-8375-EDF51A31EB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93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f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pacereview.com/article/3331/1" TargetMode="External"/><Relationship Id="rId2" Type="http://schemas.openxmlformats.org/officeDocument/2006/relationships/hyperlink" Target="https://www.businessinsider.com/space-race-anti-satellite-china-russia-war-us-2017-07#ampshare=http://www.businessinsider.com/space-race-anti-satellite-china-russia-war-us-2017-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publishing.service.gov.uk/government/uploads/system/uploads/attachment_data/file/33691/SpacePrimerFinalWebVersion.pdf" TargetMode="External"/><Relationship Id="rId5" Type="http://schemas.openxmlformats.org/officeDocument/2006/relationships/hyperlink" Target="https://www.youtube.com/watch?v=xGKdT8oYBX0" TargetMode="External"/><Relationship Id="rId4" Type="http://schemas.openxmlformats.org/officeDocument/2006/relationships/hyperlink" Target="https://www.ted.com/talks/will_marshall_the_mission_to_create_a_searchable_database_of_earth_s_surfa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29458-63ED-4A03-B845-12B83BD3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Moderní technologie a bezpečnost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F699AC-DAA6-4852-B1E6-A8493F53D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334" y="2858611"/>
            <a:ext cx="4015665" cy="399939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Vesmír</a:t>
            </a:r>
          </a:p>
          <a:p>
            <a:pPr algn="l"/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1.10.2018</a:t>
            </a:r>
          </a:p>
          <a:p>
            <a:pPr algn="l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					Marek Dvořáček</a:t>
            </a:r>
          </a:p>
          <a:p>
            <a:pPr algn="l"/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329CD7-F0E7-489A-8BF6-AB417E4C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7" y="1913656"/>
            <a:ext cx="7649680" cy="42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F9303-A746-4134-86F1-E39359E9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EA44B41-3C2E-4632-84CD-B355569B7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" y="272033"/>
            <a:ext cx="6911262" cy="497467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9FA6277-12D7-4125-99B3-A0A85CE1C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9" y="2998452"/>
            <a:ext cx="7135221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744BE-63C0-4BC1-BC16-9AC1EB6B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A5CB6C9-3E80-4A06-8C3E-9F508311A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7" b="7437"/>
          <a:stretch/>
        </p:blipFill>
        <p:spPr>
          <a:xfrm>
            <a:off x="2639485" y="396787"/>
            <a:ext cx="6886256" cy="5613396"/>
          </a:xfrm>
        </p:spPr>
      </p:pic>
    </p:spTree>
    <p:extLst>
      <p:ext uri="{BB962C8B-B14F-4D97-AF65-F5344CB8AC3E}">
        <p14:creationId xmlns:p14="http://schemas.microsoft.com/office/powerpoint/2010/main" val="335831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1E80E-FC0F-4E5A-91D6-B58C3137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Vesmírná bezpečnost: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3A2902-38DB-47ED-9CB0-A9D0B0ED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66" y="3620758"/>
            <a:ext cx="10515600" cy="2593611"/>
          </a:xfrm>
        </p:spPr>
        <p:txBody>
          <a:bodyPr>
            <a:normAutofit/>
          </a:bodyPr>
          <a:lstStyle/>
          <a:p>
            <a:r>
              <a:rPr lang="cs-CZ" dirty="0" err="1"/>
              <a:t>Clay</a:t>
            </a:r>
            <a:r>
              <a:rPr lang="cs-CZ" dirty="0"/>
              <a:t> </a:t>
            </a:r>
            <a:r>
              <a:rPr lang="cs-CZ" dirty="0" err="1"/>
              <a:t>Moltz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vesmírná bezpečnost jako schopnost vynášet a operovat se satelity mimo zemskou atmosféru bez externího rušení, poškozování nebo destrukce</a:t>
            </a:r>
          </a:p>
          <a:p>
            <a:r>
              <a:rPr lang="cs-CZ" dirty="0"/>
              <a:t>Tři dimenze vesmírné bezpečnosti shrnuje Jean-</a:t>
            </a:r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Mayence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00C745-6A25-4D0D-BDC8-FDCE95E3BFCD}"/>
              </a:ext>
            </a:extLst>
          </p:cNvPr>
          <p:cNvSpPr txBox="1"/>
          <p:nvPr/>
        </p:nvSpPr>
        <p:spPr>
          <a:xfrm>
            <a:off x="662866" y="1165763"/>
            <a:ext cx="11339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„Bezpečný a udržitelný přístup k vesmíru a jeho využívání, jakož i svoboda od hrozeb vycházejících z prostoru.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definice vychází z principů v Kosmické smlouvě z roku 1967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vesmír má zůstat volně dostupný pro všechny k mírovému využití nyní i do budoucna </a:t>
            </a:r>
          </a:p>
        </p:txBody>
      </p:sp>
    </p:spTree>
    <p:extLst>
      <p:ext uri="{BB962C8B-B14F-4D97-AF65-F5344CB8AC3E}">
        <p14:creationId xmlns:p14="http://schemas.microsoft.com/office/powerpoint/2010/main" val="20159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0E141-632D-4CA4-B297-9C34A450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Tři dimenze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059F5F-6A0F-456C-AAC1-CC8DA651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410"/>
            <a:ext cx="10515600" cy="5276511"/>
          </a:xfrm>
        </p:spPr>
        <p:txBody>
          <a:bodyPr>
            <a:normAutofit/>
          </a:bodyPr>
          <a:lstStyle/>
          <a:p>
            <a:r>
              <a:rPr lang="cs-CZ" dirty="0"/>
              <a:t>Kosmický prostor pro bezpečnost: </a:t>
            </a:r>
          </a:p>
          <a:p>
            <a:pPr marL="0" indent="0">
              <a:buNone/>
            </a:pPr>
            <a:r>
              <a:rPr lang="cs-CZ" dirty="0"/>
              <a:t>užití vesmírných systémů pro bezpečnostní a obranné účely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Bezpečnost ve vesmíru: </a:t>
            </a:r>
          </a:p>
          <a:p>
            <a:pPr marL="0" lvl="0" indent="0">
              <a:buNone/>
            </a:pPr>
            <a:r>
              <a:rPr lang="cs-CZ" dirty="0"/>
              <a:t>jak chránit vesmírné prostředky a systémy před přírodními a/nebo lidskými hrozbami nebo riziky a zachovat udržitelný rozvoj vesmírných aktivit</a:t>
            </a:r>
            <a:br>
              <a:rPr lang="cs-CZ" dirty="0"/>
            </a:br>
            <a:endParaRPr lang="cs-CZ" dirty="0"/>
          </a:p>
          <a:p>
            <a:pPr lvl="0"/>
            <a:r>
              <a:rPr lang="cs-CZ" dirty="0"/>
              <a:t>Bezpečnost z vesmíru: </a:t>
            </a:r>
          </a:p>
          <a:p>
            <a:pPr marL="0" lvl="0" indent="0">
              <a:buNone/>
            </a:pPr>
            <a:r>
              <a:rPr lang="cs-CZ" dirty="0"/>
              <a:t>jak chránit lidský život a životní prostředí Země před přírodními hrozbami a riziky z vesmíru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8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BE840-8775-4702-95B6-BDDD8F01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Současné trendy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08BE03-7066-4FD9-A403-58D13AF4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05156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Privatizace a komercionalizace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Turismus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Těžba surovin?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Nárůst počtu aktérů i využívání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E89E37-5017-4A04-924D-3ACD0870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75" y="168676"/>
            <a:ext cx="6543365" cy="43513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E36CE4-9D5E-42CD-8527-461910549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3" y="3429000"/>
            <a:ext cx="4354497" cy="326587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D80E943-6356-4E61-9337-FD80D0819F32}"/>
              </a:ext>
            </a:extLst>
          </p:cNvPr>
          <p:cNvSpPr txBox="1"/>
          <p:nvPr/>
        </p:nvSpPr>
        <p:spPr>
          <a:xfrm flipH="1">
            <a:off x="5322162" y="4670434"/>
            <a:ext cx="5934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err="1">
                <a:latin typeface="Arial" panose="020B0604020202020204" pitchFamily="34" charset="0"/>
                <a:cs typeface="Arial" panose="020B0604020202020204" pitchFamily="34" charset="0"/>
              </a:rPr>
              <a:t>NewSpace</a:t>
            </a:r>
            <a:r>
              <a:rPr lang="cs-CZ" sz="6600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</a:p>
          <a:p>
            <a:r>
              <a:rPr lang="cs-CZ" sz="66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cs-CZ" sz="6600" dirty="0">
                <a:latin typeface="Arial" panose="020B0604020202020204" pitchFamily="34" charset="0"/>
                <a:cs typeface="Arial" panose="020B0604020202020204" pitchFamily="34" charset="0"/>
              </a:rPr>
              <a:t> 4.0 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3070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79A9D-9AFF-4872-A9FB-3A989A5D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97C5240-E60D-4779-B5D4-AC5EC45BA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3518244"/>
            <a:ext cx="5718919" cy="321689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05083C-62AB-4066-8405-7AF393B38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5" y="108854"/>
            <a:ext cx="4242169" cy="33201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4DAB8B-7C66-4645-8C1B-2C391E362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50" y="122864"/>
            <a:ext cx="6214369" cy="3192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C8C373-4C8C-47FE-9E02-753C2118A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84" y="3557757"/>
            <a:ext cx="5117052" cy="28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9FFB1C-38D8-42D2-8576-86BECA67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1186"/>
            <a:ext cx="11212497" cy="6115135"/>
          </a:xfrm>
        </p:spPr>
        <p:txBody>
          <a:bodyPr>
            <a:normAutofit/>
          </a:bodyPr>
          <a:lstStyle/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Velký nárůst aktérů díky technologickému postupu </a:t>
            </a:r>
          </a:p>
          <a:p>
            <a:pPr lvl="1"/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Zlevňování vývoje, výroby a operování satelitů a nosných raket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Různorodá odvětví – například technologické IT firmy, investiční a mediální společnosti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Nové přístupy, důraz na inovaci, snižování celkové ceny z důvodu konkurence 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Společnosti vyrábějí produkty, které nejsou perfektní, ale dostatečné </a:t>
            </a:r>
          </a:p>
          <a:p>
            <a:pPr lvl="1"/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Prioritu má nižší cena před perfektním výkonem, spolehlivostí či výdrží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Přístup je reflektován v efektivnějších a jednodušších procesech při výrobě</a:t>
            </a:r>
          </a:p>
          <a:p>
            <a:pPr lvl="1"/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Levnějších komponenty, 3D tisk, open source software, adaptabilní výrobní a produkční model </a:t>
            </a:r>
          </a:p>
          <a:p>
            <a:pPr lvl="1"/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Nejvíce evidentní u menších společností v satelitním sektoru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30A5D4-00FD-4971-B1E6-8373D1554CF1}"/>
              </a:ext>
            </a:extLst>
          </p:cNvPr>
          <p:cNvSpPr txBox="1"/>
          <p:nvPr/>
        </p:nvSpPr>
        <p:spPr>
          <a:xfrm>
            <a:off x="0" y="0"/>
            <a:ext cx="8167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dirty="0" err="1">
                <a:latin typeface="Arial" panose="020B0604020202020204" pitchFamily="34" charset="0"/>
                <a:cs typeface="Arial" panose="020B0604020202020204" pitchFamily="34" charset="0"/>
              </a:rPr>
              <a:t>NewSpace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1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E976C-9B68-4FA3-873F-9B808C28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Rizika a hrozby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ADF99C-530A-4F27-AF55-B1F6425E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Kosmické smetí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Kesslerův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syndrom – kaskádový nárůst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Antisatelitní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zbraně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Konvenční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Jaderné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Směrované energie - laserové či mikrovlnné systémy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Kybernetická bezpečnost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28816F-2423-4B0F-8ED7-CC20860FC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3" b="21615"/>
          <a:stretch/>
        </p:blipFill>
        <p:spPr>
          <a:xfrm>
            <a:off x="4996322" y="2681057"/>
            <a:ext cx="7059554" cy="39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EFBA4-26E5-4695-8EF2-2C8464B0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85" y="5239099"/>
            <a:ext cx="10515600" cy="1325563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Starfish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Prime				SM-3 raketa			 Fengyun-1C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1962					2008				 2007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F7881EB-6AF5-4FDE-8890-360A728BB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5" y="1618901"/>
            <a:ext cx="4170862" cy="284348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70B9DF-78A7-417B-B956-EF38303C4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" y="1111259"/>
            <a:ext cx="3777818" cy="38587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5B897F2-DAFE-49B8-9ACC-06F03432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27" y="693596"/>
            <a:ext cx="3354043" cy="46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B8A9B-633F-4CDA-8C28-EAF21A76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Co sledovat?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3762DE-6F30-4740-9697-1BCE8C82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9711"/>
            <a:ext cx="10515600" cy="4351338"/>
          </a:xfrm>
        </p:spPr>
        <p:txBody>
          <a:bodyPr/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Privátní sektor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Právní systém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Miniaturizaci -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mikrosatelity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Autonomní systémy</a:t>
            </a:r>
          </a:p>
          <a:p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Protidružicové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zbraně</a:t>
            </a:r>
          </a:p>
          <a:p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Planetary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35B986-61D8-423A-9DC7-3FA82AE04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92" y="0"/>
            <a:ext cx="5829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38699-21E8-4CB9-B9AF-468493EC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657BE93-2A5A-4B46-BC16-0B69A630F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07" y="1546976"/>
            <a:ext cx="6084714" cy="40514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327157-C46F-42B6-8ECE-B82F03B98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7" y="1353388"/>
            <a:ext cx="5524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8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FCD30-A098-4A77-9001-164AD5EC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C3E115-1C65-42C6-AD0E-F1BA15D6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" y="440709"/>
            <a:ext cx="10515600" cy="5809171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http://spacesecurityindex.org/2018/06/</a:t>
            </a:r>
          </a:p>
          <a:p>
            <a:r>
              <a:rPr lang="cs-CZ" dirty="0">
                <a:hlinkClick r:id="rId2"/>
              </a:rPr>
              <a:t>https://espi.or.at/news/public-espi-report-64-security-in-outer-space-rising-stakes-for-europe</a:t>
            </a:r>
          </a:p>
          <a:p>
            <a:r>
              <a:rPr lang="cs-CZ" dirty="0"/>
              <a:t>MAYENCE, Jean-Francois. 2010. </a:t>
            </a:r>
            <a:r>
              <a:rPr lang="cs-CZ" dirty="0" err="1"/>
              <a:t>Space</a:t>
            </a:r>
            <a:r>
              <a:rPr lang="cs-CZ" dirty="0"/>
              <a:t> Security: </a:t>
            </a:r>
            <a:r>
              <a:rPr lang="cs-CZ" dirty="0" err="1"/>
              <a:t>Transatlantic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Governance</a:t>
            </a:r>
            <a:endParaRPr lang="cs-CZ" dirty="0"/>
          </a:p>
          <a:p>
            <a:r>
              <a:rPr lang="cs-CZ" dirty="0"/>
              <a:t>MOLTZ, James </a:t>
            </a:r>
            <a:r>
              <a:rPr lang="cs-CZ" dirty="0" err="1"/>
              <a:t>Clay</a:t>
            </a:r>
            <a:r>
              <a:rPr lang="cs-CZ" dirty="0"/>
              <a:t>. 2011.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Security: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Restraint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Pursuit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Interests</a:t>
            </a:r>
            <a:endParaRPr lang="cs-CZ" dirty="0"/>
          </a:p>
          <a:p>
            <a:r>
              <a:rPr lang="cs-CZ" dirty="0"/>
              <a:t>DRMOLA, Jakub a Tomas HUBIK. 2018. </a:t>
            </a:r>
            <a:r>
              <a:rPr lang="cs-CZ" dirty="0" err="1"/>
              <a:t>Kessler</a:t>
            </a:r>
            <a:r>
              <a:rPr lang="cs-CZ" dirty="0"/>
              <a:t> syndrome: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dynamics</a:t>
            </a:r>
            <a:r>
              <a:rPr lang="cs-CZ" dirty="0"/>
              <a:t> model.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. Dostupné také z: http://linkinghub.elsevier.com/retrieve/pii/S0265964617300966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https://www.businessinsider.com/space-race-anti-satellite-china-russia-war-us-2017-07#ampshare=http://www.businessinsider.com/space-race-anti-satellite-china-russia-war-us-2017-07</a:t>
            </a:r>
            <a:endParaRPr lang="cs-CZ" dirty="0"/>
          </a:p>
          <a:p>
            <a:r>
              <a:rPr lang="cs-CZ" dirty="0">
                <a:hlinkClick r:id="rId3"/>
              </a:rPr>
              <a:t>http://www.thespacereview.com/article/3331/1</a:t>
            </a:r>
            <a:endParaRPr lang="cs-CZ" dirty="0"/>
          </a:p>
          <a:p>
            <a:r>
              <a:rPr lang="cs-CZ" dirty="0">
                <a:hlinkClick r:id="rId4"/>
              </a:rPr>
              <a:t>https://www.ted.com/talks/will_marshall_the_mission_to_create_a_searchable_database_of_earth_s_surface</a:t>
            </a:r>
            <a:endParaRPr lang="cs-CZ" dirty="0"/>
          </a:p>
          <a:p>
            <a:r>
              <a:rPr lang="cs-CZ" dirty="0"/>
              <a:t>ASBECK, Frank, 2015. </a:t>
            </a:r>
            <a:r>
              <a:rPr lang="cs-CZ" dirty="0" err="1"/>
              <a:t>Policy</a:t>
            </a:r>
            <a:r>
              <a:rPr lang="cs-CZ" dirty="0"/>
              <a:t> Framework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Security </a:t>
            </a:r>
            <a:r>
              <a:rPr lang="cs-CZ" dirty="0" err="1"/>
              <a:t>Activities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EU. In: Youtube.com [online]. Dostupné z: </a:t>
            </a:r>
            <a:r>
              <a:rPr lang="cs-CZ" dirty="0">
                <a:hlinkClick r:id="rId5"/>
              </a:rPr>
              <a:t>https://www.youtube.com/watch?v=xGKdT8oYBX0</a:t>
            </a:r>
            <a:endParaRPr lang="cs-CZ" dirty="0"/>
          </a:p>
          <a:p>
            <a:r>
              <a:rPr lang="cs-CZ" dirty="0"/>
              <a:t>THE UK MILITARY SPACE PRIMER. 2010.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r>
              <a:rPr lang="cs-CZ" dirty="0"/>
              <a:t> to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uses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. [online. Dostupné z: </a:t>
            </a:r>
            <a:r>
              <a:rPr lang="cs-CZ" dirty="0">
                <a:hlinkClick r:id="rId6"/>
              </a:rPr>
              <a:t>https://assets.publishing.service.gov.uk/government/uploads/system/uploads/attachment_data/file/33691/SpacePrimerFinalWebVersion.pdf</a:t>
            </a:r>
            <a:endParaRPr lang="cs-CZ" dirty="0"/>
          </a:p>
          <a:p>
            <a:r>
              <a:rPr lang="cs-CZ" dirty="0"/>
              <a:t>SATCEN EU. 2018b. EU </a:t>
            </a:r>
            <a:r>
              <a:rPr lang="cs-CZ" dirty="0" err="1"/>
              <a:t>Satellite</a:t>
            </a:r>
            <a:r>
              <a:rPr lang="cs-CZ" dirty="0"/>
              <a:t> Centre </a:t>
            </a:r>
            <a:r>
              <a:rPr lang="cs-CZ" dirty="0" err="1"/>
              <a:t>Annual</a:t>
            </a:r>
            <a:r>
              <a:rPr lang="cs-CZ" dirty="0"/>
              <a:t> Report 2017. </a:t>
            </a:r>
            <a:r>
              <a:rPr lang="cs-CZ" dirty="0" err="1"/>
              <a:t>European</a:t>
            </a:r>
            <a:r>
              <a:rPr lang="cs-CZ" dirty="0"/>
              <a:t> Union </a:t>
            </a:r>
            <a:r>
              <a:rPr lang="cs-CZ" dirty="0" err="1"/>
              <a:t>Satellite</a:t>
            </a:r>
            <a:r>
              <a:rPr lang="cs-CZ" dirty="0"/>
              <a:t> Centre [online]. Dostupné z: https://www.satcen.europa.eu/key_documents/EU%20SatCen%20Annual%20Report%2020175af3f893f9d71b08a8d92b9d.pdf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52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DABE0-BB7B-462E-83FC-FC13736B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9A2CCFB-4B89-4936-BA47-D7AF84D32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4" y="54375"/>
            <a:ext cx="5643175" cy="379454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ECFA15-69CE-4875-B766-EF9424F49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5" y="3848924"/>
            <a:ext cx="3919491" cy="293961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F5A373E-3EB5-4192-B1A5-A3D8B7CDA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17" y="3394504"/>
            <a:ext cx="5039679" cy="335978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81C1B62-42E8-4ACF-8E2F-FFA130B6D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20" y="16631"/>
            <a:ext cx="4047170" cy="3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4C677-47EF-4A32-829B-BFCFB5C0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0657DE-0B89-49ED-BFE5-10F434A83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1" y="1396076"/>
            <a:ext cx="10090212" cy="4275106"/>
          </a:xfrm>
        </p:spPr>
        <p:txBody>
          <a:bodyPr>
            <a:noAutofit/>
          </a:bodyPr>
          <a:lstStyle/>
          <a:p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Neil Armstrong and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Buzz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 Aldrin</a:t>
            </a:r>
          </a:p>
          <a:p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Pete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Conrad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Alan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Bean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Alan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Shepard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Edgar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Scott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James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Irwin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Charles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Duke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Eugene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Cernan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, Harrison </a:t>
            </a:r>
            <a:r>
              <a:rPr lang="cs-CZ" sz="3800" dirty="0" err="1">
                <a:latin typeface="Arial" panose="020B0604020202020204" pitchFamily="34" charset="0"/>
                <a:cs typeface="Arial" panose="020B0604020202020204" pitchFamily="34" charset="0"/>
              </a:rPr>
              <a:t>Schmitt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43C217-FA00-43DC-B898-D3CE08026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13" y="365125"/>
            <a:ext cx="4282487" cy="42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1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93246-F6C8-4791-A687-A0644077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409378-9268-4CE0-9E5E-5BC2DF8A6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7045FB-7583-49DC-9D02-9F17293D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7" y="848765"/>
            <a:ext cx="7740706" cy="51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8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7DA6-B0F4-44D1-AAEA-B9A679E6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81FF358-D052-4BEE-8FA5-3B0B7500A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13" y="54565"/>
            <a:ext cx="5279652" cy="107738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594FB92-93E6-4172-B8C3-5DB8A742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87" y="1032832"/>
            <a:ext cx="5212875" cy="360574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2796DD1-B93D-412E-AF81-B012645DD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" y="54564"/>
            <a:ext cx="5538496" cy="345211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5CEA502B-B8B0-4438-A5FB-1F47226BF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12" y="1149272"/>
            <a:ext cx="4116280" cy="4559456"/>
          </a:xfrm>
          <a:prstGeom prst="rect">
            <a:avLst/>
          </a:prstGeom>
        </p:spPr>
      </p:pic>
      <p:pic>
        <p:nvPicPr>
          <p:cNvPr id="19" name="Zástupný symbol pro obsah 18">
            <a:extLst>
              <a:ext uri="{FF2B5EF4-FFF2-40B4-BE49-F238E27FC236}">
                <a16:creationId xmlns:a16="http://schemas.microsoft.com/office/drawing/2014/main" id="{053375CF-9A67-43C9-8AFC-7198FC4AE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0" y="3913443"/>
            <a:ext cx="4190022" cy="2847627"/>
          </a:xfr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65C09F7-18EC-470D-A2ED-3D79DADF8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73" y="3131190"/>
            <a:ext cx="4044436" cy="3605744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198B02ED-F32C-4D3F-8E82-3250B38208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288" r="-2013" b="37285"/>
          <a:stretch/>
        </p:blipFill>
        <p:spPr>
          <a:xfrm>
            <a:off x="73921" y="4065973"/>
            <a:ext cx="3573173" cy="27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705B4C-1625-4334-81AC-3344462B9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365125"/>
            <a:ext cx="5459767" cy="5811838"/>
          </a:xfrm>
        </p:spPr>
        <p:txBody>
          <a:bodyPr>
            <a:normAutofit/>
          </a:bodyPr>
          <a:lstStyle/>
          <a:p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vesmír a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Kármánova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linie</a:t>
            </a:r>
          </a:p>
          <a:p>
            <a:pPr>
              <a:buFontTx/>
              <a:buChar char="-"/>
            </a:pPr>
            <a:r>
              <a:rPr lang="cs-CZ" dirty="0"/>
              <a:t>atmosférický bod ve výšce 100 km</a:t>
            </a:r>
          </a:p>
          <a:p>
            <a:pPr>
              <a:buFontTx/>
              <a:buChar char="-"/>
            </a:pPr>
            <a:r>
              <a:rPr lang="cs-CZ" dirty="0"/>
              <a:t>pro běžné letectví nejvyšším dosažitelným bodem</a:t>
            </a:r>
          </a:p>
          <a:p>
            <a:pPr>
              <a:buFontTx/>
              <a:buChar char="-"/>
            </a:pPr>
            <a:r>
              <a:rPr lang="cs-CZ" dirty="0"/>
              <a:t>pro vesmírné plavidlo je to nejnižší bod, pod nímž je atmosféra příliš hustá na to, aby mohlo setrvat na stabilní orbitě bez kontinuálního tahu svého pohonu </a:t>
            </a:r>
            <a:endParaRPr lang="cs-CZ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D72F21-A20F-4762-AFDD-770822AA8495}"/>
              </a:ext>
            </a:extLst>
          </p:cNvPr>
          <p:cNvSpPr txBox="1"/>
          <p:nvPr/>
        </p:nvSpPr>
        <p:spPr>
          <a:xfrm>
            <a:off x="6096000" y="365125"/>
            <a:ext cx="57734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historie – 1942 a 1957</a:t>
            </a:r>
          </a:p>
          <a:p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Vergeltungswaffe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cs-CZ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435F62-5EE6-4490-85C8-91E937176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80" y="1609670"/>
            <a:ext cx="6096000" cy="23164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2EB82E0-94A0-49B8-B3D8-C91DD97F6B0D}"/>
              </a:ext>
            </a:extLst>
          </p:cNvPr>
          <p:cNvSpPr txBox="1"/>
          <p:nvPr/>
        </p:nvSpPr>
        <p:spPr>
          <a:xfrm>
            <a:off x="6267635" y="4216588"/>
            <a:ext cx="486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Sputnik-1  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1E722D3-E3F4-404A-93E7-E32323518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98" y="4216588"/>
            <a:ext cx="3063447" cy="23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3014F-EB57-4916-B93E-31E62147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Satelity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8852B25-F293-410F-A520-BC8433750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5" y="1690688"/>
            <a:ext cx="10346165" cy="5022866"/>
          </a:xfrm>
        </p:spPr>
      </p:pic>
    </p:spTree>
    <p:extLst>
      <p:ext uri="{BB962C8B-B14F-4D97-AF65-F5344CB8AC3E}">
        <p14:creationId xmlns:p14="http://schemas.microsoft.com/office/powerpoint/2010/main" val="389332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BF4AA-246B-45AD-9A6E-8F19904C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375" y="0"/>
            <a:ext cx="5257800" cy="1325563"/>
          </a:xfrm>
        </p:spPr>
        <p:txBody>
          <a:bodyPr/>
          <a:lstStyle/>
          <a:p>
            <a:r>
              <a:rPr lang="cs-CZ" sz="5000" dirty="0" err="1">
                <a:latin typeface="Arial" panose="020B0604020202020204" pitchFamily="34" charset="0"/>
                <a:cs typeface="Arial" panose="020B0604020202020204" pitchFamily="34" charset="0"/>
              </a:rPr>
              <a:t>GeoInt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9AD5564-8AD4-43E0-A359-71025AF5D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2" y="462270"/>
            <a:ext cx="5783623" cy="59334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2BAC9C-BFE0-4F8D-9555-687C0F9FF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49" y="977225"/>
            <a:ext cx="4241049" cy="57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563</Words>
  <Application>Microsoft Office PowerPoint</Application>
  <PresentationFormat>Širokoúhlá obrazovka</PresentationFormat>
  <Paragraphs>78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Motiv Office</vt:lpstr>
      <vt:lpstr>Moderní technologie a bezpečnost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Satelity</vt:lpstr>
      <vt:lpstr>GeoInt</vt:lpstr>
      <vt:lpstr>Prezentace aplikace PowerPoint</vt:lpstr>
      <vt:lpstr>Prezentace aplikace PowerPoint</vt:lpstr>
      <vt:lpstr>Vesmírná bezpečnost: </vt:lpstr>
      <vt:lpstr>Tři dimenze</vt:lpstr>
      <vt:lpstr>Současné trendy </vt:lpstr>
      <vt:lpstr>Prezentace aplikace PowerPoint</vt:lpstr>
      <vt:lpstr>Prezentace aplikace PowerPoint</vt:lpstr>
      <vt:lpstr>Rizika a hrozby </vt:lpstr>
      <vt:lpstr>Starfish Prime    SM-3 raketa    Fengyun-1C 1962     2008     2007</vt:lpstr>
      <vt:lpstr>Co sledovat?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Marek Dvořáček</dc:creator>
  <cp:lastModifiedBy>Marek Dvořáček</cp:lastModifiedBy>
  <cp:revision>44</cp:revision>
  <dcterms:created xsi:type="dcterms:W3CDTF">2018-09-30T12:59:17Z</dcterms:created>
  <dcterms:modified xsi:type="dcterms:W3CDTF">2018-10-01T18:56:24Z</dcterms:modified>
</cp:coreProperties>
</file>