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1" r:id="rId6"/>
    <p:sldId id="262" r:id="rId7"/>
    <p:sldId id="268" r:id="rId8"/>
    <p:sldId id="263" r:id="rId9"/>
    <p:sldId id="264" r:id="rId10"/>
    <p:sldId id="270" r:id="rId11"/>
    <p:sldId id="260" r:id="rId12"/>
    <p:sldId id="269" r:id="rId13"/>
    <p:sldId id="267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88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37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342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561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74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7714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27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204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3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31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994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irror.co.uk/news/world-news/isis-using-increasingly-unconventional-weapons-992839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h449oIjg2k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.imgur.com/0HK6CTG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z1csDqNO8F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kw3m7bqrQ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cs-CZ" sz="3600" dirty="0">
                <a:latin typeface="Calibri"/>
                <a:ea typeface="Calibri"/>
                <a:cs typeface="Calibri"/>
                <a:sym typeface="Calibri"/>
              </a:rPr>
              <a:t>měla inteligence a autonomie ve válce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i.kinja-img.com/gawker-media/image/upload/1516090282406410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400" cy="52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</a:t>
            </a:r>
            <a:r>
              <a:rPr lang="cs-CZ" dirty="0" err="1" smtClean="0"/>
              <a:t>émy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snížení prahu konfliktů</a:t>
            </a:r>
          </a:p>
          <a:p>
            <a:pPr marL="0" indent="0">
              <a:buNone/>
            </a:pPr>
            <a:r>
              <a:rPr lang="cs-CZ" sz="2000" dirty="0"/>
              <a:t>vedlejší oběti</a:t>
            </a:r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gamifikace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cs-CZ" sz="2000" dirty="0"/>
              <a:t>dehumanizace</a:t>
            </a:r>
          </a:p>
          <a:p>
            <a:pPr marL="0" indent="0">
              <a:buNone/>
            </a:pPr>
            <a:r>
              <a:rPr lang="cs-CZ" sz="2000" dirty="0" smtClean="0"/>
              <a:t>psychologické dopady</a:t>
            </a:r>
          </a:p>
          <a:p>
            <a:pPr marL="0" indent="0">
              <a:buNone/>
            </a:pPr>
            <a:r>
              <a:rPr lang="cs-CZ" sz="2000" dirty="0" smtClean="0"/>
              <a:t>politicko-kulturní dopady</a:t>
            </a:r>
            <a:endParaRPr lang="en-GB" sz="2000" dirty="0"/>
          </a:p>
        </p:txBody>
      </p:sp>
      <p:pic>
        <p:nvPicPr>
          <p:cNvPr id="2050" name="Picture 2" descr="Image result for drone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48" y="366153"/>
            <a:ext cx="5272352" cy="41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neregulérními silami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384300"/>
            <a:ext cx="4079187" cy="3317299"/>
          </a:xfrm>
        </p:spPr>
        <p:txBody>
          <a:bodyPr>
            <a:noAutofit/>
          </a:bodyPr>
          <a:lstStyle/>
          <a:p>
            <a:r>
              <a:rPr lang="cs-CZ" sz="2000" dirty="0" smtClean="0"/>
              <a:t>teroristé, guerilly atp.</a:t>
            </a:r>
          </a:p>
          <a:p>
            <a:pPr lvl="1"/>
            <a:r>
              <a:rPr lang="cs-CZ" sz="1600" dirty="0" smtClean="0"/>
              <a:t>průzkum, navádění, útoky, pašování</a:t>
            </a:r>
          </a:p>
          <a:p>
            <a:r>
              <a:rPr lang="cs-CZ" sz="2000" dirty="0" smtClean="0"/>
              <a:t>komerční autonomní prostředky snadno dostupné a upravitelné</a:t>
            </a:r>
          </a:p>
          <a:p>
            <a:r>
              <a:rPr lang="cs-CZ" sz="2000" dirty="0" smtClean="0"/>
              <a:t>typická ukázka horizontální   proliferace </a:t>
            </a:r>
            <a:r>
              <a:rPr lang="cs-CZ" sz="2000" dirty="0" err="1" smtClean="0"/>
              <a:t>dual</a:t>
            </a:r>
            <a:r>
              <a:rPr lang="cs-CZ" sz="2000" dirty="0" smtClean="0"/>
              <a:t>-use technologií</a:t>
            </a:r>
            <a:endParaRPr lang="cs-CZ" sz="2000" dirty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r>
              <a:rPr lang="cs-CZ" sz="700" dirty="0">
                <a:hlinkClick r:id="rId2"/>
              </a:rPr>
              <a:t>http://</a:t>
            </a:r>
            <a:r>
              <a:rPr lang="cs-CZ" sz="700" dirty="0" smtClean="0">
                <a:hlinkClick r:id="rId2"/>
              </a:rPr>
              <a:t>www.mirror.co.uk/news/world-news/isis-using-increasingly-unconventional-weapons-9928395</a:t>
            </a:r>
            <a:endParaRPr lang="cs-CZ" sz="700" dirty="0" smtClean="0"/>
          </a:p>
          <a:p>
            <a:endParaRPr lang="cs-CZ" sz="2000" dirty="0"/>
          </a:p>
        </p:txBody>
      </p:sp>
      <p:pic>
        <p:nvPicPr>
          <p:cNvPr id="6146" name="Picture 2" descr="Image result for isis 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3" y="1303021"/>
            <a:ext cx="4651347" cy="31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0000" y="214953"/>
            <a:ext cx="4946760" cy="1088068"/>
          </a:xfrm>
        </p:spPr>
        <p:txBody>
          <a:bodyPr/>
          <a:lstStyle/>
          <a:p>
            <a:r>
              <a:rPr lang="cs-CZ" dirty="0" smtClean="0"/>
              <a:t>Blízká budoucnost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7600" y="1384301"/>
            <a:ext cx="4529160" cy="301752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zvyšování autonomie napříč systémy</a:t>
            </a:r>
          </a:p>
          <a:p>
            <a:pPr lvl="1"/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www.youtube.com/watch?v=h449oIjg2kY</a:t>
            </a:r>
            <a:endParaRPr lang="cs-CZ" sz="1400" dirty="0" smtClean="0"/>
          </a:p>
          <a:p>
            <a:r>
              <a:rPr lang="cs-CZ" sz="2000" dirty="0" smtClean="0"/>
              <a:t>užší integrace, smíšené jednotky</a:t>
            </a:r>
          </a:p>
          <a:p>
            <a:r>
              <a:rPr lang="cs-CZ" sz="2000" dirty="0" err="1" smtClean="0"/>
              <a:t>swarms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první autonomní zabití?</a:t>
            </a:r>
          </a:p>
          <a:p>
            <a:r>
              <a:rPr lang="cs-CZ" sz="2000" dirty="0" smtClean="0"/>
              <a:t>příchod </a:t>
            </a:r>
            <a:r>
              <a:rPr lang="en-US" sz="2000" dirty="0" err="1" smtClean="0"/>
              <a:t>skute</a:t>
            </a:r>
            <a:r>
              <a:rPr lang="cs-CZ" sz="2000" dirty="0" err="1" smtClean="0"/>
              <a:t>čné</a:t>
            </a:r>
            <a:r>
              <a:rPr lang="cs-CZ" sz="2000" dirty="0" smtClean="0"/>
              <a:t> umělé </a:t>
            </a:r>
            <a:r>
              <a:rPr lang="cs-CZ" sz="2000" dirty="0" smtClean="0"/>
              <a:t>inteligence?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5122" name="Picture 2" descr="Image result for future combat robot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0000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Related 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4B10-8965-4C7A-AECA-E1637A8D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4" y="482614"/>
            <a:ext cx="7543800" cy="675060"/>
          </a:xfrm>
        </p:spPr>
        <p:txBody>
          <a:bodyPr/>
          <a:lstStyle/>
          <a:p>
            <a:r>
              <a:rPr lang="cs-CZ" dirty="0"/>
              <a:t>Vymezení</a:t>
            </a:r>
            <a:r>
              <a:rPr lang="en-GB" dirty="0"/>
              <a:t> a </a:t>
            </a:r>
            <a:r>
              <a:rPr lang="en-GB" dirty="0" err="1"/>
              <a:t>pojmy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6455-739A-46E9-B616-35445BA3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4211748" cy="3307207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sz="2000" dirty="0">
                <a:solidFill>
                  <a:schemeClr val="tx1"/>
                </a:solidFill>
              </a:rPr>
              <a:t>co je inteligence? co je vědomí</a:t>
            </a:r>
            <a:r>
              <a:rPr lang="cs-CZ" sz="2000" dirty="0" smtClean="0">
                <a:solidFill>
                  <a:schemeClr val="tx1"/>
                </a:solidFill>
              </a:rPr>
              <a:t>?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2000" dirty="0" smtClean="0">
                <a:solidFill>
                  <a:schemeClr val="tx1"/>
                </a:solidFill>
              </a:rPr>
              <a:t>RC/(automation)/autonomy/AI?</a:t>
            </a:r>
            <a:endParaRPr lang="cs-CZ" sz="2000" dirty="0">
              <a:solidFill>
                <a:schemeClr val="tx1"/>
              </a:solidFill>
            </a:endParaRPr>
          </a:p>
          <a:p>
            <a:pPr fontAlgn="base"/>
            <a:endParaRPr lang="en-GB" sz="2000" dirty="0" smtClean="0">
              <a:solidFill>
                <a:schemeClr val="tx1"/>
              </a:solidFill>
            </a:endParaRPr>
          </a:p>
          <a:p>
            <a:pPr fontAlgn="base"/>
            <a:r>
              <a:rPr lang="en-GB" sz="2000" dirty="0" err="1" smtClean="0">
                <a:solidFill>
                  <a:schemeClr val="tx1"/>
                </a:solidFill>
              </a:rPr>
              <a:t>otázka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typu</a:t>
            </a:r>
            <a:r>
              <a:rPr lang="en-GB" sz="2000" dirty="0">
                <a:solidFill>
                  <a:schemeClr val="tx1"/>
                </a:solidFill>
              </a:rPr>
              <a:t> intelligence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</a:p>
          <a:p>
            <a:pPr lvl="1" fontAlgn="base"/>
            <a:r>
              <a:rPr lang="en-GB" sz="1800" dirty="0">
                <a:solidFill>
                  <a:schemeClr val="tx1"/>
                </a:solidFill>
              </a:rPr>
              <a:t>strong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general</a:t>
            </a:r>
            <a:r>
              <a:rPr lang="cs-CZ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        </a:t>
            </a:r>
            <a:r>
              <a:rPr lang="cs-CZ" sz="1800" dirty="0" err="1">
                <a:solidFill>
                  <a:schemeClr val="tx1"/>
                </a:solidFill>
              </a:rPr>
              <a:t>vs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</a:t>
            </a:r>
            <a:r>
              <a:rPr lang="en-GB" sz="1800" dirty="0">
                <a:solidFill>
                  <a:schemeClr val="tx1"/>
                </a:solidFill>
              </a:rPr>
              <a:t>weak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narrow</a:t>
            </a:r>
            <a:r>
              <a:rPr lang="en-GB" sz="1800" dirty="0">
                <a:solidFill>
                  <a:schemeClr val="tx1"/>
                </a:solidFill>
              </a:rPr>
              <a:t> AI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err="1" smtClean="0">
                <a:solidFill>
                  <a:schemeClr val="tx1"/>
                </a:solidFill>
              </a:rPr>
              <a:t>otázka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fyzické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formy</a:t>
            </a:r>
            <a:r>
              <a:rPr lang="cs-CZ" sz="2000" dirty="0" smtClean="0">
                <a:solidFill>
                  <a:schemeClr val="tx1"/>
                </a:solidFill>
              </a:rPr>
              <a:t>?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A4A47D4-271D-40FD-BE00-E39EE0F0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11138" r="26840" b="11111"/>
          <a:stretch/>
        </p:blipFill>
        <p:spPr bwMode="auto">
          <a:xfrm>
            <a:off x="4814371" y="0"/>
            <a:ext cx="4329629" cy="4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B7F2-E552-4391-B86D-CC6F21D8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  <a:r>
              <a:rPr lang="en-GB" dirty="0"/>
              <a:t> </a:t>
            </a:r>
            <a:r>
              <a:rPr lang="en-GB" dirty="0" err="1"/>
              <a:t>autonomie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4A60-E7F1-45DB-AE59-A6EBFC91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6007498" cy="3356677"/>
          </a:xfrm>
        </p:spPr>
        <p:txBody>
          <a:bodyPr>
            <a:normAutofit/>
          </a:bodyPr>
          <a:lstStyle/>
          <a:p>
            <a:pPr fontAlgn="base"/>
            <a:r>
              <a:rPr lang="cs-CZ" sz="2000" dirty="0"/>
              <a:t>m</a:t>
            </a:r>
            <a:r>
              <a:rPr lang="en-GB" sz="2000" dirty="0" err="1"/>
              <a:t>echanická</a:t>
            </a:r>
            <a:r>
              <a:rPr lang="en-GB" sz="2000" dirty="0"/>
              <a:t> automata od </a:t>
            </a:r>
            <a:r>
              <a:rPr lang="cs-CZ" sz="2000" dirty="0"/>
              <a:t>středověku</a:t>
            </a:r>
            <a:endParaRPr lang="en-GB" sz="2000" dirty="0"/>
          </a:p>
          <a:p>
            <a:pPr lvl="1" fontAlgn="base"/>
            <a:r>
              <a:rPr lang="en-GB" sz="1600" dirty="0"/>
              <a:t>Digesting Duck, Leonardo's mechanical knight, </a:t>
            </a:r>
            <a:r>
              <a:rPr lang="en-GB" sz="1600" u="sng" dirty="0" err="1">
                <a:hlinkClick r:id="rId3"/>
              </a:rPr>
              <a:t>Karakuri</a:t>
            </a:r>
            <a:endParaRPr lang="en-GB" sz="1600" dirty="0"/>
          </a:p>
          <a:p>
            <a:pPr fontAlgn="base"/>
            <a:r>
              <a:rPr lang="en-GB" sz="2000" dirty="0" err="1"/>
              <a:t>biologick</a:t>
            </a:r>
            <a:r>
              <a:rPr lang="cs-CZ" sz="2000" dirty="0"/>
              <a:t>á </a:t>
            </a:r>
            <a:r>
              <a:rPr lang="cs-CZ" sz="2000" dirty="0" err="1"/>
              <a:t>automata</a:t>
            </a:r>
            <a:r>
              <a:rPr lang="cs-CZ" sz="2000" dirty="0"/>
              <a:t> </a:t>
            </a:r>
            <a:r>
              <a:rPr lang="en-GB" sz="2000" dirty="0"/>
              <a:t>od 19. </a:t>
            </a:r>
            <a:r>
              <a:rPr lang="en-GB" sz="2000" dirty="0" err="1"/>
              <a:t>století</a:t>
            </a:r>
            <a:endParaRPr lang="en-GB" sz="2000" dirty="0"/>
          </a:p>
          <a:p>
            <a:pPr lvl="1" fontAlgn="base"/>
            <a:r>
              <a:rPr lang="en-GB" sz="1600" dirty="0"/>
              <a:t>Frankenstein, R.U.R.</a:t>
            </a:r>
          </a:p>
          <a:p>
            <a:pPr fontAlgn="base"/>
            <a:r>
              <a:rPr lang="en-GB" sz="2000" dirty="0" err="1"/>
              <a:t>roztržený</a:t>
            </a:r>
            <a:r>
              <a:rPr lang="en-GB" sz="2000" dirty="0"/>
              <a:t> </a:t>
            </a:r>
            <a:r>
              <a:rPr lang="en-GB" sz="2000" dirty="0" err="1"/>
              <a:t>pytel</a:t>
            </a:r>
            <a:r>
              <a:rPr lang="en-GB" sz="2000" dirty="0"/>
              <a:t> </a:t>
            </a:r>
            <a:r>
              <a:rPr lang="cs-CZ" sz="2000" dirty="0"/>
              <a:t>po</a:t>
            </a:r>
            <a:r>
              <a:rPr lang="en-GB" sz="2000" dirty="0"/>
              <a:t> </a:t>
            </a:r>
            <a:r>
              <a:rPr lang="en-GB" sz="2000" dirty="0" err="1"/>
              <a:t>konc</a:t>
            </a:r>
            <a:r>
              <a:rPr lang="cs-CZ" sz="2000" dirty="0"/>
              <a:t>i</a:t>
            </a:r>
            <a:r>
              <a:rPr lang="en-GB" sz="2000" dirty="0"/>
              <a:t> WW2</a:t>
            </a:r>
          </a:p>
          <a:p>
            <a:pPr lvl="1" fontAlgn="base"/>
            <a:r>
              <a:rPr lang="en-GB" sz="1600" dirty="0"/>
              <a:t>Turing, von Neumann</a:t>
            </a:r>
            <a:r>
              <a:rPr lang="cs-CZ" sz="1600" dirty="0"/>
              <a:t>,</a:t>
            </a:r>
            <a:r>
              <a:rPr lang="en-GB" sz="1600" dirty="0"/>
              <a:t> </a:t>
            </a:r>
            <a:r>
              <a:rPr lang="cs-CZ" sz="1600" dirty="0"/>
              <a:t>Minsky, </a:t>
            </a:r>
            <a:r>
              <a:rPr lang="en-GB" sz="1600" dirty="0"/>
              <a:t>…</a:t>
            </a:r>
          </a:p>
          <a:p>
            <a:pPr fontAlgn="base"/>
            <a:r>
              <a:rPr lang="en-GB" sz="2000" dirty="0" err="1"/>
              <a:t>exponenciální</a:t>
            </a:r>
            <a:r>
              <a:rPr lang="en-GB" sz="2000" dirty="0"/>
              <a:t> </a:t>
            </a:r>
            <a:r>
              <a:rPr lang="en-GB" sz="2000" dirty="0" err="1"/>
              <a:t>vývoj</a:t>
            </a:r>
            <a:r>
              <a:rPr lang="en-GB" sz="2000" dirty="0"/>
              <a:t> od 90. let</a:t>
            </a:r>
          </a:p>
          <a:p>
            <a:pPr fontAlgn="base"/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5CB8-1994-4B0F-BC4B-41AFBEC35643}"/>
              </a:ext>
            </a:extLst>
          </p:cNvPr>
          <p:cNvSpPr/>
          <p:nvPr/>
        </p:nvSpPr>
        <p:spPr>
          <a:xfrm>
            <a:off x="1969265" y="2387083"/>
            <a:ext cx="272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8" name="Picture 4" descr="http://i.imgur.com/0HK6CTG.gif">
            <a:extLst>
              <a:ext uri="{FF2B5EF4-FFF2-40B4-BE49-F238E27FC236}">
                <a16:creationId xmlns:a16="http://schemas.microsoft.com/office/drawing/2014/main" id="{EC4D7FD8-9066-4741-9FB9-23F22C44A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5" y="2071171"/>
            <a:ext cx="4615845" cy="30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3821776" cy="1088068"/>
          </a:xfrm>
        </p:spPr>
        <p:txBody>
          <a:bodyPr/>
          <a:lstStyle/>
          <a:p>
            <a:r>
              <a:rPr lang="cs-CZ" dirty="0"/>
              <a:t>Historie autonomie ve vojenství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84301"/>
            <a:ext cx="3915295" cy="3017520"/>
          </a:xfrm>
        </p:spPr>
        <p:txBody>
          <a:bodyPr>
            <a:normAutofit/>
          </a:bodyPr>
          <a:lstStyle/>
          <a:p>
            <a:r>
              <a:rPr lang="cs-CZ" sz="2000" dirty="0"/>
              <a:t>před WW1: horkovzdušné balóny</a:t>
            </a:r>
          </a:p>
          <a:p>
            <a:pPr lvl="1"/>
            <a:r>
              <a:rPr lang="cs-CZ" sz="1850" dirty="0"/>
              <a:t>observační i útočné</a:t>
            </a:r>
            <a:endParaRPr lang="cs-CZ" sz="1550" dirty="0"/>
          </a:p>
          <a:p>
            <a:r>
              <a:rPr lang="cs-CZ" sz="2000" dirty="0"/>
              <a:t>mezi válkami: </a:t>
            </a:r>
            <a:r>
              <a:rPr lang="en-GB" sz="2000" dirty="0" err="1"/>
              <a:t>leteck</a:t>
            </a:r>
            <a:r>
              <a:rPr lang="cs-CZ" sz="2000" dirty="0"/>
              <a:t>é cvičné cíle</a:t>
            </a:r>
          </a:p>
          <a:p>
            <a:r>
              <a:rPr lang="cs-CZ" sz="2000" dirty="0"/>
              <a:t>během WW2: experimenty s dálkovým ovládáním všeho druhu</a:t>
            </a:r>
          </a:p>
          <a:p>
            <a:pPr lvl="1"/>
            <a:r>
              <a:rPr lang="cs-CZ" sz="1850" dirty="0"/>
              <a:t>po vodiči i rádiem</a:t>
            </a:r>
          </a:p>
          <a:p>
            <a:pPr lvl="1"/>
            <a:r>
              <a:rPr lang="cs-CZ" sz="1850" dirty="0"/>
              <a:t>letecké, pozemní i námořní</a:t>
            </a:r>
          </a:p>
          <a:p>
            <a:pPr lvl="1"/>
            <a:r>
              <a:rPr lang="cs-CZ" sz="1850" dirty="0"/>
              <a:t>V1 a V2?</a:t>
            </a:r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1026" name="Picture 2" descr="Image result for ww2 japan fire balloon">
            <a:extLst>
              <a:ext uri="{FF2B5EF4-FFF2-40B4-BE49-F238E27FC236}">
                <a16:creationId xmlns:a16="http://schemas.microsoft.com/office/drawing/2014/main" id="{B8B44655-D04C-45A8-8193-48A2857B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0"/>
            <a:ext cx="3692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BA6E-FD5B-4DC8-82EF-E0D58B4E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A03D-6C8B-469B-975A-62BB8AF6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353791"/>
            <a:ext cx="7543800" cy="349366"/>
          </a:xfrm>
        </p:spPr>
        <p:txBody>
          <a:bodyPr/>
          <a:lstStyle/>
          <a:p>
            <a:r>
              <a:rPr lang="cs-CZ" dirty="0"/>
              <a:t>a </a:t>
            </a:r>
            <a:r>
              <a:rPr lang="cs-CZ" dirty="0">
                <a:hlinkClick r:id="rId2"/>
              </a:rPr>
              <a:t>https://www.youtube.com/watch?v=z1csDqNO8FY</a:t>
            </a:r>
            <a:endParaRPr lang="cs-CZ" dirty="0"/>
          </a:p>
          <a:p>
            <a:endParaRPr lang="en-GB" dirty="0"/>
          </a:p>
        </p:txBody>
      </p:sp>
      <p:pic>
        <p:nvPicPr>
          <p:cNvPr id="3074" name="Picture 2" descr="http://www.vintagewings.ca/Portals/0/Vintage_Stories/News%20Stories%20K/The%20Mother%20of%20All%20Drones/TenStories23.jpg">
            <a:extLst>
              <a:ext uri="{FF2B5EF4-FFF2-40B4-BE49-F238E27FC236}">
                <a16:creationId xmlns:a16="http://schemas.microsoft.com/office/drawing/2014/main" id="{197CAA6D-4A13-46F4-B697-FBC6A299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3"/>
            <a:ext cx="9140918" cy="37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44BB-3035-48C2-AAC5-56ED3B82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Studená válka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A288-7D33-465D-AFA2-43274EFF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3780213" cy="3017520"/>
          </a:xfrm>
        </p:spPr>
        <p:txBody>
          <a:bodyPr>
            <a:normAutofit/>
          </a:bodyPr>
          <a:lstStyle/>
          <a:p>
            <a:r>
              <a:rPr lang="cs-CZ" sz="2000" dirty="0"/>
              <a:t>další cvičné cíle, falešné cíle a průzkumné prostředky</a:t>
            </a:r>
          </a:p>
          <a:p>
            <a:pPr lvl="1"/>
            <a:r>
              <a:rPr lang="cs-CZ" sz="1850" dirty="0"/>
              <a:t>už i proudové</a:t>
            </a:r>
            <a:endParaRPr lang="en-GB" sz="1850" dirty="0"/>
          </a:p>
          <a:p>
            <a:r>
              <a:rPr lang="en-GB" sz="2000" dirty="0"/>
              <a:t>modern</a:t>
            </a:r>
            <a:r>
              <a:rPr lang="cs-CZ" sz="2000" dirty="0"/>
              <a:t>í éru bezpilotních letounů zahájila Libanonská válka</a:t>
            </a:r>
            <a:r>
              <a:rPr lang="en-GB" sz="2000" dirty="0"/>
              <a:t>,</a:t>
            </a:r>
            <a:r>
              <a:rPr lang="cs-CZ" sz="2000" dirty="0"/>
              <a:t> 1982</a:t>
            </a:r>
            <a:endParaRPr lang="en-GB" sz="2000" dirty="0"/>
          </a:p>
        </p:txBody>
      </p:sp>
      <p:pic>
        <p:nvPicPr>
          <p:cNvPr id="2050" name="Picture 2" descr="Image result for Ryan Model 147 Lightning Bug">
            <a:extLst>
              <a:ext uri="{FF2B5EF4-FFF2-40B4-BE49-F238E27FC236}">
                <a16:creationId xmlns:a16="http://schemas.microsoft.com/office/drawing/2014/main" id="{8CAA39A6-CB57-4C6D-8122-CBB211AD4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0910"/>
          <a:stretch/>
        </p:blipFill>
        <p:spPr bwMode="auto">
          <a:xfrm>
            <a:off x="4603173" y="0"/>
            <a:ext cx="4540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řízení na dálku již zcela běžné</a:t>
            </a:r>
          </a:p>
          <a:p>
            <a:r>
              <a:rPr lang="cs-CZ" sz="2000" dirty="0" smtClean="0"/>
              <a:t>postupně rostoucí autonomie</a:t>
            </a:r>
          </a:p>
          <a:p>
            <a:pPr lvl="1"/>
            <a:r>
              <a:rPr lang="cs-CZ" sz="1850" dirty="0" smtClean="0"/>
              <a:t>lokomoční a senzorická</a:t>
            </a:r>
          </a:p>
          <a:p>
            <a:r>
              <a:rPr lang="cs-CZ" sz="2000" dirty="0" smtClean="0"/>
              <a:t>princip „</a:t>
            </a:r>
            <a:r>
              <a:rPr lang="cs-CZ" sz="2000" dirty="0" err="1" smtClean="0"/>
              <a:t>human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loop</a:t>
            </a:r>
            <a:r>
              <a:rPr lang="cs-CZ" sz="2000" dirty="0" smtClean="0"/>
              <a:t>“</a:t>
            </a:r>
          </a:p>
          <a:p>
            <a:r>
              <a:rPr lang="cs-CZ" sz="2000" dirty="0" smtClean="0"/>
              <a:t>bez skutečné inteligence</a:t>
            </a:r>
            <a:endParaRPr lang="en-US" sz="2000" dirty="0" smtClean="0"/>
          </a:p>
          <a:p>
            <a:r>
              <a:rPr lang="en-US" sz="2000" dirty="0" smtClean="0"/>
              <a:t>fire-and-forget sys</a:t>
            </a:r>
            <a:r>
              <a:rPr lang="cs-CZ" sz="2000" dirty="0" err="1" smtClean="0"/>
              <a:t>témy</a:t>
            </a:r>
            <a:endParaRPr lang="cs-CZ" sz="2000" dirty="0"/>
          </a:p>
        </p:txBody>
      </p:sp>
      <p:pic>
        <p:nvPicPr>
          <p:cNvPr id="4098" name="Picture 2" descr="Image result for Super aEgi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25" y="1303021"/>
            <a:ext cx="4822275" cy="34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8838803" y="1188000"/>
            <a:ext cx="191603" cy="3228300"/>
          </a:xfrm>
        </p:spPr>
        <p:txBody>
          <a:bodyPr vert="vert">
            <a:normAutofit/>
          </a:bodyPr>
          <a:lstStyle/>
          <a:p>
            <a:r>
              <a:rPr lang="cs-CZ" sz="1100" dirty="0">
                <a:hlinkClick r:id="rId2"/>
              </a:rPr>
              <a:t>https://</a:t>
            </a:r>
            <a:r>
              <a:rPr lang="cs-CZ" sz="1100" dirty="0" smtClean="0">
                <a:hlinkClick r:id="rId2"/>
              </a:rPr>
              <a:t>www.youtube.com/watch?v=kw3m7bqrQ64</a:t>
            </a:r>
            <a:endParaRPr lang="en-US" sz="1100" dirty="0" smtClean="0"/>
          </a:p>
          <a:p>
            <a:endParaRPr lang="cs-CZ" sz="1100" dirty="0"/>
          </a:p>
        </p:txBody>
      </p:sp>
      <p:pic>
        <p:nvPicPr>
          <p:cNvPr id="1028" name="Picture 4" descr="Image result for predator u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" y="0"/>
            <a:ext cx="80158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tforma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0"/>
            <a:ext cx="7218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614</TotalTime>
  <Words>269</Words>
  <Application>Microsoft Office PowerPoint</Application>
  <PresentationFormat>Předvádění na obrazovce (16:9)</PresentationFormat>
  <Paragraphs>71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MODERNÍ TECHNOLOGIE A BEZPEČNOST</vt:lpstr>
      <vt:lpstr>Vymezení a pojmy</vt:lpstr>
      <vt:lpstr>Historie autonomie</vt:lpstr>
      <vt:lpstr>Historie autonomie ve vojenství</vt:lpstr>
      <vt:lpstr>Prezentace aplikace PowerPoint</vt:lpstr>
      <vt:lpstr>Studená válka</vt:lpstr>
      <vt:lpstr>Současnost</vt:lpstr>
      <vt:lpstr>Prezentace aplikace PowerPoint</vt:lpstr>
      <vt:lpstr>Prezentace aplikace PowerPoint</vt:lpstr>
      <vt:lpstr>Prezentace aplikace PowerPoint</vt:lpstr>
      <vt:lpstr>Problémy?</vt:lpstr>
      <vt:lpstr>Využití neregulérními silami</vt:lpstr>
      <vt:lpstr>Blízká budoucnost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171810</cp:lastModifiedBy>
  <cp:revision>60</cp:revision>
  <dcterms:modified xsi:type="dcterms:W3CDTF">2018-10-29T08:53:01Z</dcterms:modified>
</cp:coreProperties>
</file>