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5" r:id="rId1"/>
  </p:sldMasterIdLst>
  <p:notesMasterIdLst>
    <p:notesMasterId r:id="rId15"/>
  </p:notesMasterIdLst>
  <p:sldIdLst>
    <p:sldId id="256" r:id="rId2"/>
    <p:sldId id="261" r:id="rId3"/>
    <p:sldId id="259" r:id="rId4"/>
    <p:sldId id="274" r:id="rId5"/>
    <p:sldId id="264" r:id="rId6"/>
    <p:sldId id="267" r:id="rId7"/>
    <p:sldId id="271" r:id="rId8"/>
    <p:sldId id="275" r:id="rId9"/>
    <p:sldId id="268" r:id="rId10"/>
    <p:sldId id="269" r:id="rId11"/>
    <p:sldId id="276" r:id="rId12"/>
    <p:sldId id="272" r:id="rId13"/>
    <p:sldId id="273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EC2A7220-11C6-4AA6-B372-5C0D8ACC951F}">
  <a:tblStyle styleId="{EC2A7220-11C6-4AA6-B372-5C0D8ACC951F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024362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0883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1874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3469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2393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1708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"/>
          <p:cNvSpPr>
            <a:spLocks noGrp="1" noChangeArrowheads="1"/>
          </p:cNvSpPr>
          <p:nvPr>
            <p:ph type="sldNum" sz="quarter"/>
          </p:nvPr>
        </p:nvSpPr>
        <p:spPr>
          <a:xfrm>
            <a:off x="3881438" y="8686800"/>
            <a:ext cx="2967037" cy="4492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619FD144-91B6-4078-A23D-657AD1462705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10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878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5727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99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6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28816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63738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9226"/>
            <a:ext cx="1971675" cy="43199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9226"/>
            <a:ext cx="5800725" cy="4319924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233423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2463241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656180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77468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777145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11/5/2018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40279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11/5/2018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212046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11/5/2018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37352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D1BE4249-C0D0-4B06-8692-E8BB871AF643}" type="datetimeFigureOut">
              <a:rPr lang="en-US" smtClean="0"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153191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5234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8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599467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750737"/>
            <a:ext cx="9143989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13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oralmachine.mit.ed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xfordmartin.ox.ac.uk/downloads/academic/The_Future_of_Employment.pdf" TargetMode="External"/><Relationship Id="rId2" Type="http://schemas.openxmlformats.org/officeDocument/2006/relationships/hyperlink" Target="https://www.pwc.co.uk/economic-services/ukeo/pwcukeo-section-4-automation-march-2017-v2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LY7x2Ihqjmc" TargetMode="External"/><Relationship Id="rId4" Type="http://schemas.openxmlformats.org/officeDocument/2006/relationships/hyperlink" Target="https://www.youtube.com/watch?v=J3edDaPSdY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swerk.at/elizabo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hyperlink" Target="https://quickdraw.withgoogle.com/" TargetMode="External"/><Relationship Id="rId4" Type="http://schemas.openxmlformats.org/officeDocument/2006/relationships/hyperlink" Target="http://www.square-bear.co.uk/mitsuku/nfchat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kHBcVlqpvZ8" TargetMode="External"/><Relationship Id="rId3" Type="http://schemas.openxmlformats.org/officeDocument/2006/relationships/hyperlink" Target="https://www.youtube.com/watch?v=GmU7SimFkpU" TargetMode="External"/><Relationship Id="rId7" Type="http://schemas.openxmlformats.org/officeDocument/2006/relationships/hyperlink" Target="https://www.youtube.com/watch?v=tf7IEVTDj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watch?v=-7xvqQeoA8c" TargetMode="External"/><Relationship Id="rId5" Type="http://schemas.openxmlformats.org/officeDocument/2006/relationships/hyperlink" Target="https://www.youtube.com/watch?v=fRj34o4hN4I" TargetMode="External"/><Relationship Id="rId4" Type="http://schemas.openxmlformats.org/officeDocument/2006/relationships/hyperlink" Target="https://www.youtube.com/watch?v=rVlhMGQgDkY" TargetMode="External"/><Relationship Id="rId9" Type="http://schemas.openxmlformats.org/officeDocument/2006/relationships/hyperlink" Target="https://www.youtube.com/watch?v=aFuA50H9uek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youtube.com/watch?v=bR4Gq9qfpn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1143000" y="642939"/>
            <a:ext cx="6858000" cy="1269225"/>
          </a:xfrm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GB" sz="3200" dirty="0"/>
              <a:t>MODERNÍ TECHNOLOGIE A</a:t>
            </a:r>
            <a:r>
              <a:rPr lang="cs-CZ" sz="3200" dirty="0"/>
              <a:t> </a:t>
            </a:r>
            <a:r>
              <a:rPr lang="en-GB" sz="3200" dirty="0"/>
              <a:t>BEZPEČNOST</a:t>
            </a:r>
            <a:endParaRPr lang="en" sz="3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2753550" y="4148484"/>
            <a:ext cx="6390450" cy="594450"/>
          </a:xfrm>
          <a:prstGeom prst="rect">
            <a:avLst/>
          </a:prstGeom>
        </p:spPr>
        <p:txBody>
          <a:bodyPr vert="horz" lIns="68569" tIns="68569" rIns="68569" bIns="68569" rtlCol="0" anchor="b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cs-CZ" dirty="0" smtClean="0"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201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8</a:t>
            </a:r>
            <a:endParaRPr lang="en" dirty="0">
              <a:latin typeface="Calibri"/>
              <a:ea typeface="Calibri"/>
              <a:cs typeface="Calibri"/>
              <a:sym typeface="Calibri"/>
            </a:endParaRPr>
          </a:p>
          <a:p>
            <a:pPr algn="r">
              <a:spcBef>
                <a:spcPts val="0"/>
              </a:spcBef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Jakub Drmola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892366" y="2225407"/>
            <a:ext cx="8042314" cy="1123721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b" anchorCtr="0">
            <a:noAutofit/>
          </a:bodyPr>
          <a:lstStyle/>
          <a:p>
            <a:r>
              <a:rPr lang="en-GB" sz="3200" dirty="0"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cs-CZ" sz="3200" dirty="0" err="1" smtClean="0">
                <a:latin typeface="Calibri"/>
                <a:ea typeface="Calibri"/>
                <a:cs typeface="Calibri"/>
                <a:sym typeface="Calibri"/>
              </a:rPr>
              <a:t>měl</a:t>
            </a:r>
            <a:r>
              <a:rPr lang="cs-CZ" sz="3200" dirty="0" err="1">
                <a:latin typeface="Calibri"/>
                <a:ea typeface="Calibri"/>
                <a:cs typeface="Calibri"/>
                <a:sym typeface="Calibri"/>
              </a:rPr>
              <a:t>á</a:t>
            </a:r>
            <a:r>
              <a:rPr lang="cs-CZ" sz="32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3200" dirty="0">
                <a:latin typeface="Calibri"/>
                <a:ea typeface="Calibri"/>
                <a:cs typeface="Calibri"/>
                <a:sym typeface="Calibri"/>
              </a:rPr>
              <a:t>inteligence a autonomie ve </a:t>
            </a:r>
            <a:r>
              <a:rPr lang="cs-CZ" sz="3200" dirty="0" err="1" smtClean="0">
                <a:latin typeface="Calibri"/>
                <a:ea typeface="Calibri"/>
                <a:cs typeface="Calibri"/>
                <a:sym typeface="Calibri"/>
              </a:rPr>
              <a:t>společ</a:t>
            </a:r>
            <a:r>
              <a:rPr lang="en-GB" sz="3200" dirty="0" smtClean="0"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cs-CZ" sz="3200" dirty="0" err="1" smtClean="0">
                <a:latin typeface="Calibri"/>
                <a:ea typeface="Calibri"/>
                <a:cs typeface="Calibri"/>
                <a:sym typeface="Calibri"/>
              </a:rPr>
              <a:t>osti</a:t>
            </a:r>
            <a:endParaRPr lang="en" sz="3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DD88AE-194D-40A7-847B-62956327B693}"/>
              </a:ext>
            </a:extLst>
          </p:cNvPr>
          <p:cNvSpPr/>
          <p:nvPr/>
        </p:nvSpPr>
        <p:spPr>
          <a:xfrm>
            <a:off x="4453217" y="238708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1485900" y="1110853"/>
            <a:ext cx="61722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en-US" sz="105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205979"/>
            <a:ext cx="6172200" cy="857250"/>
          </a:xfrm>
        </p:spPr>
        <p:txBody>
          <a:bodyPr anchor="t"/>
          <a:lstStyle/>
          <a:p>
            <a:pPr eaLnBrk="1"/>
            <a:endParaRPr lang="cs-CZ" altLang="en-US" smtClean="0"/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27" y="0"/>
            <a:ext cx="727837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32863" y="4352388"/>
            <a:ext cx="2160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http://moralmachine.mit.edu</a:t>
            </a:r>
            <a:r>
              <a:rPr lang="en-GB" dirty="0" smtClean="0">
                <a:hlinkClick r:id="rId4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07520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Budoucí využití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384300"/>
            <a:ext cx="7543800" cy="3221989"/>
          </a:xfrm>
        </p:spPr>
        <p:txBody>
          <a:bodyPr>
            <a:normAutofit lnSpcReduction="10000"/>
          </a:bodyPr>
          <a:lstStyle/>
          <a:p>
            <a:r>
              <a:rPr lang="cs-CZ" sz="2000" dirty="0" smtClean="0"/>
              <a:t>transformace ekonomiky</a:t>
            </a:r>
          </a:p>
          <a:p>
            <a:pPr lvl="1"/>
            <a:r>
              <a:rPr lang="en-GB" sz="1850" dirty="0" smtClean="0">
                <a:hlinkClick r:id="rId2"/>
              </a:rPr>
              <a:t>https</a:t>
            </a:r>
            <a:r>
              <a:rPr lang="en-GB" sz="1850" dirty="0">
                <a:hlinkClick r:id="rId2"/>
              </a:rPr>
              <a:t>://</a:t>
            </a:r>
            <a:r>
              <a:rPr lang="en-GB" sz="1850" dirty="0" smtClean="0">
                <a:hlinkClick r:id="rId2"/>
              </a:rPr>
              <a:t>www.pwc.co.uk/economic-services/ukeo/pwcukeo-section-4-automation-march-2017-v2.pdf</a:t>
            </a:r>
            <a:endParaRPr lang="cs-CZ" sz="1850" dirty="0" smtClean="0"/>
          </a:p>
          <a:p>
            <a:pPr lvl="1"/>
            <a:r>
              <a:rPr lang="en-GB" sz="1850" dirty="0">
                <a:hlinkClick r:id="rId3"/>
              </a:rPr>
              <a:t>https://</a:t>
            </a:r>
            <a:r>
              <a:rPr lang="en-GB" sz="1850" dirty="0" smtClean="0">
                <a:hlinkClick r:id="rId3"/>
              </a:rPr>
              <a:t>www.oxfordmartin.ox.ac.uk/downloads/academic/The_Future_of_Employment.pdf</a:t>
            </a:r>
            <a:endParaRPr lang="cs-CZ" sz="1850" dirty="0" smtClean="0"/>
          </a:p>
          <a:p>
            <a:r>
              <a:rPr lang="cs-CZ" sz="2000" dirty="0" smtClean="0"/>
              <a:t>domácí péče</a:t>
            </a:r>
          </a:p>
          <a:p>
            <a:pPr lvl="1"/>
            <a:r>
              <a:rPr lang="cs-CZ" sz="1850" dirty="0" smtClean="0">
                <a:hlinkClick r:id="rId4"/>
              </a:rPr>
              <a:t>Robear</a:t>
            </a:r>
            <a:endParaRPr lang="cs-CZ" sz="1850" dirty="0" smtClean="0"/>
          </a:p>
          <a:p>
            <a:pPr lvl="1"/>
            <a:r>
              <a:rPr lang="cs-CZ" sz="1850" dirty="0" smtClean="0"/>
              <a:t>a další typy „péče“</a:t>
            </a:r>
            <a:endParaRPr lang="en-GB" sz="1850" dirty="0" smtClean="0"/>
          </a:p>
          <a:p>
            <a:pPr lvl="1"/>
            <a:endParaRPr lang="en-GB" sz="1850" dirty="0"/>
          </a:p>
          <a:p>
            <a:r>
              <a:rPr lang="cs-CZ" sz="2000" dirty="0" smtClean="0">
                <a:hlinkClick r:id="rId5"/>
              </a:rPr>
              <a:t>Sunspring</a:t>
            </a:r>
            <a:r>
              <a:rPr lang="en-GB" sz="2000" dirty="0" smtClean="0"/>
              <a:t> ?</a:t>
            </a:r>
            <a:endParaRPr lang="cs-CZ" sz="2000" dirty="0" smtClean="0"/>
          </a:p>
          <a:p>
            <a:pPr lvl="1"/>
            <a:endParaRPr lang="cs-CZ" sz="1850" dirty="0" smtClean="0"/>
          </a:p>
          <a:p>
            <a:pPr lvl="1"/>
            <a:endParaRPr lang="cs-CZ" sz="1850" dirty="0" smtClean="0"/>
          </a:p>
          <a:p>
            <a:pPr lvl="1"/>
            <a:endParaRPr lang="en-GB" sz="1850" dirty="0"/>
          </a:p>
        </p:txBody>
      </p:sp>
    </p:spTree>
    <p:extLst>
      <p:ext uri="{BB962C8B-B14F-4D97-AF65-F5344CB8AC3E}">
        <p14:creationId xmlns:p14="http://schemas.microsoft.com/office/powerpoint/2010/main" val="291391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642" y="1"/>
            <a:ext cx="7655441" cy="5143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796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537" y="0"/>
            <a:ext cx="8072926" cy="5045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380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739738" y="691964"/>
            <a:ext cx="6796671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-CZ" dirty="0" err="1" smtClean="0">
                <a:latin typeface="Arial"/>
                <a:ea typeface="Arial"/>
                <a:cs typeface="Arial"/>
                <a:sym typeface="Arial"/>
              </a:rPr>
              <a:t>weak</a:t>
            </a:r>
            <a:r>
              <a:rPr lang="cs-CZ" dirty="0" smtClean="0">
                <a:latin typeface="Arial"/>
                <a:ea typeface="Arial"/>
                <a:cs typeface="Arial"/>
                <a:sym typeface="Arial"/>
              </a:rPr>
              <a:t> AI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739865" y="1286353"/>
            <a:ext cx="4167961" cy="3437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cs" sz="1800" dirty="0" smtClean="0">
                <a:latin typeface="Arial"/>
                <a:ea typeface="Arial"/>
                <a:cs typeface="Arial"/>
                <a:sym typeface="Arial"/>
              </a:rPr>
              <a:t>machine learning</a:t>
            </a:r>
            <a:endParaRPr lang="cs-CZ" sz="1800" dirty="0" smtClean="0">
              <a:latin typeface="Arial"/>
              <a:ea typeface="Arial"/>
              <a:cs typeface="Arial"/>
              <a:sym typeface="Arial"/>
            </a:endParaRPr>
          </a:p>
          <a:p>
            <a:pPr marL="676656" lvl="1" indent="-342900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cs-CZ" sz="1650" dirty="0" err="1" smtClean="0">
                <a:latin typeface="Arial"/>
                <a:ea typeface="Arial"/>
                <a:cs typeface="Arial"/>
                <a:sym typeface="Arial"/>
              </a:rPr>
              <a:t>deep</a:t>
            </a:r>
            <a:r>
              <a:rPr lang="cs-CZ" sz="165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1650" dirty="0" err="1" smtClean="0">
                <a:latin typeface="Arial"/>
                <a:ea typeface="Arial"/>
                <a:cs typeface="Arial"/>
                <a:sym typeface="Arial"/>
              </a:rPr>
              <a:t>learning</a:t>
            </a:r>
            <a:r>
              <a:rPr lang="cs-CZ" sz="1650" dirty="0" smtClean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-CZ" sz="1650" dirty="0" err="1" smtClean="0">
                <a:latin typeface="Arial"/>
                <a:ea typeface="Arial"/>
                <a:cs typeface="Arial"/>
                <a:sym typeface="Arial"/>
              </a:rPr>
              <a:t>ANNs</a:t>
            </a:r>
            <a:r>
              <a:rPr lang="cs-CZ" sz="1650" dirty="0" smtClean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-CZ" sz="1650" dirty="0" err="1" smtClean="0">
                <a:latin typeface="Arial"/>
                <a:ea typeface="Arial"/>
                <a:cs typeface="Arial"/>
                <a:sym typeface="Arial"/>
              </a:rPr>
              <a:t>atd</a:t>
            </a:r>
            <a:r>
              <a:rPr lang="cs-CZ" sz="1650" dirty="0" smtClean="0">
                <a:latin typeface="Arial"/>
                <a:ea typeface="Arial"/>
                <a:cs typeface="Arial"/>
                <a:sym typeface="Arial"/>
              </a:rPr>
              <a:t>…</a:t>
            </a:r>
          </a:p>
          <a:p>
            <a:pPr marL="676656" lvl="1" indent="-342900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cs-CZ" sz="1650" dirty="0" smtClean="0">
                <a:latin typeface="Arial"/>
                <a:ea typeface="Arial"/>
                <a:cs typeface="Arial"/>
                <a:sym typeface="Arial"/>
              </a:rPr>
              <a:t>nyní nejrychleji rostoucí oblast</a:t>
            </a:r>
            <a:endParaRPr lang="cs" sz="1650" dirty="0"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Deep Blue </a:t>
            </a:r>
            <a:r>
              <a:rPr lang="cs" sz="1800" dirty="0" smtClean="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cs-CZ" sz="1800" dirty="0" smtClean="0">
                <a:latin typeface="Arial"/>
                <a:ea typeface="Arial"/>
                <a:cs typeface="Arial"/>
                <a:sym typeface="Arial"/>
              </a:rPr>
              <a:t>šachy</a:t>
            </a:r>
            <a:r>
              <a:rPr lang="cs" sz="1800" dirty="0" smtClean="0">
                <a:latin typeface="Arial"/>
                <a:ea typeface="Arial"/>
                <a:cs typeface="Arial"/>
                <a:sym typeface="Arial"/>
              </a:rPr>
              <a:t>, 1997)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cs" sz="1800" dirty="0" smtClean="0">
                <a:latin typeface="Arial"/>
                <a:ea typeface="Arial"/>
                <a:cs typeface="Arial"/>
                <a:sym typeface="Arial"/>
              </a:rPr>
              <a:t>Watson (</a:t>
            </a:r>
            <a:r>
              <a:rPr lang="en-GB" sz="1800" dirty="0" smtClean="0">
                <a:latin typeface="Arial"/>
                <a:ea typeface="Arial"/>
                <a:cs typeface="Arial"/>
                <a:sym typeface="Arial"/>
              </a:rPr>
              <a:t>j</a:t>
            </a:r>
            <a:r>
              <a:rPr lang="cs" sz="1800" dirty="0" smtClean="0">
                <a:latin typeface="Arial"/>
                <a:ea typeface="Arial"/>
                <a:cs typeface="Arial"/>
                <a:sym typeface="Arial"/>
              </a:rPr>
              <a:t>eopardy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" sz="1800" dirty="0" smtClean="0">
                <a:latin typeface="Arial"/>
                <a:ea typeface="Arial"/>
                <a:cs typeface="Arial"/>
                <a:sym typeface="Arial"/>
              </a:rPr>
              <a:t>2011)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cs" sz="1800" dirty="0" smtClean="0">
                <a:latin typeface="Arial"/>
                <a:ea typeface="Arial"/>
                <a:cs typeface="Arial"/>
                <a:sym typeface="Arial"/>
              </a:rPr>
              <a:t>AlphaGo 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(go, </a:t>
            </a:r>
            <a:r>
              <a:rPr lang="cs" sz="1800" dirty="0" smtClean="0">
                <a:latin typeface="Arial"/>
                <a:ea typeface="Arial"/>
                <a:cs typeface="Arial"/>
                <a:sym typeface="Arial"/>
              </a:rPr>
              <a:t>2016)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endParaRPr lang="cs" sz="1800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cs-CZ" sz="1800" dirty="0" smtClean="0">
                <a:latin typeface="Arial"/>
                <a:ea typeface="Arial"/>
                <a:cs typeface="Arial"/>
                <a:sym typeface="Arial"/>
              </a:rPr>
              <a:t>využití výpočetní síly k překonání lidských schopností, nikoliv skutečná umělá inteligence</a:t>
            </a:r>
            <a:endParaRPr lang="cs" sz="1800" dirty="0"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 descr="Image result for deep blue garry kasparo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714" y="-285750"/>
            <a:ext cx="4410285" cy="330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deepmind lee sedol lo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715" y="2686049"/>
            <a:ext cx="4410285" cy="245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08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790165" y="696502"/>
            <a:ext cx="60822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-CZ" dirty="0" smtClean="0">
                <a:latin typeface="Arial"/>
                <a:ea typeface="Arial"/>
                <a:cs typeface="Arial"/>
                <a:sym typeface="Arial"/>
              </a:rPr>
              <a:t>Imitace </a:t>
            </a:r>
            <a:r>
              <a:rPr lang="en-GB" dirty="0" err="1" smtClean="0">
                <a:latin typeface="Arial"/>
                <a:ea typeface="Arial"/>
                <a:cs typeface="Arial"/>
                <a:sym typeface="Arial"/>
              </a:rPr>
              <a:t>mysli</a:t>
            </a:r>
            <a:r>
              <a:rPr lang="en-GB" dirty="0" smtClean="0">
                <a:latin typeface="Arial"/>
                <a:ea typeface="Arial"/>
                <a:cs typeface="Arial"/>
                <a:sym typeface="Arial"/>
              </a:rPr>
              <a:t> (general AI)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06056" y="1309702"/>
            <a:ext cx="5787719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46088" lvl="0" indent="-265113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-CZ" sz="2000" dirty="0" smtClean="0">
                <a:latin typeface="Arial"/>
                <a:ea typeface="Arial"/>
                <a:cs typeface="Arial"/>
                <a:sym typeface="Arial"/>
              </a:rPr>
              <a:t>přirozená snaha replikovat lidské vědomí</a:t>
            </a:r>
            <a:endParaRPr lang="en-GB" sz="2000" dirty="0" smtClean="0">
              <a:latin typeface="Arial"/>
              <a:ea typeface="Arial"/>
              <a:cs typeface="Arial"/>
              <a:sym typeface="Arial"/>
            </a:endParaRPr>
          </a:p>
          <a:p>
            <a:pPr marL="804863" lvl="1" indent="-228600">
              <a:spcAft>
                <a:spcPts val="0"/>
              </a:spcAft>
              <a:buFont typeface="Arial"/>
              <a:buChar char="-"/>
            </a:pPr>
            <a:r>
              <a:rPr lang="cs-CZ" sz="2000" dirty="0" smtClean="0">
                <a:latin typeface="Arial"/>
                <a:ea typeface="Arial"/>
                <a:cs typeface="Arial"/>
                <a:sym typeface="Arial"/>
              </a:rPr>
              <a:t>přičemž ani nevíme, co to je</a:t>
            </a:r>
          </a:p>
          <a:p>
            <a:pPr marL="446088" lvl="1" indent="-265113">
              <a:spcAft>
                <a:spcPts val="0"/>
              </a:spcAft>
              <a:buFont typeface="Arial"/>
              <a:buChar char="-"/>
            </a:pPr>
            <a:endParaRPr lang="cs-CZ" sz="2150" dirty="0" smtClean="0">
              <a:latin typeface="Arial"/>
              <a:ea typeface="Arial"/>
              <a:cs typeface="Arial"/>
              <a:sym typeface="Arial"/>
            </a:endParaRPr>
          </a:p>
          <a:p>
            <a:pPr marL="446088" lvl="1" indent="-265113">
              <a:spcAft>
                <a:spcPts val="0"/>
              </a:spcAft>
              <a:buFont typeface="Arial"/>
              <a:buChar char="-"/>
            </a:pPr>
            <a:r>
              <a:rPr lang="cs-CZ" sz="2150" dirty="0" smtClean="0">
                <a:latin typeface="Arial"/>
                <a:ea typeface="Arial"/>
                <a:cs typeface="Arial"/>
                <a:sym typeface="Arial"/>
              </a:rPr>
              <a:t>obvykle dle schopnosti komunikovat</a:t>
            </a:r>
            <a:endParaRPr lang="en-GB" sz="2150" dirty="0">
              <a:latin typeface="Arial"/>
              <a:ea typeface="Arial"/>
              <a:cs typeface="Arial"/>
              <a:sym typeface="Arial"/>
            </a:endParaRPr>
          </a:p>
          <a:p>
            <a:pPr marL="804863" lvl="1" indent="-228600">
              <a:spcAft>
                <a:spcPts val="0"/>
              </a:spcAft>
              <a:buFont typeface="Arial"/>
              <a:buChar char="-"/>
            </a:pPr>
            <a:r>
              <a:rPr lang="cs" sz="2000" dirty="0" smtClean="0">
                <a:latin typeface="Arial"/>
                <a:ea typeface="Arial"/>
                <a:cs typeface="Arial"/>
                <a:sym typeface="Arial"/>
              </a:rPr>
              <a:t>Turing test vs </a:t>
            </a:r>
            <a:r>
              <a:rPr lang="en-GB" sz="2000" dirty="0" smtClean="0">
                <a:latin typeface="Arial"/>
                <a:ea typeface="Arial"/>
                <a:cs typeface="Arial"/>
                <a:sym typeface="Arial"/>
              </a:rPr>
              <a:t>Chinese room argument</a:t>
            </a:r>
            <a:endParaRPr lang="cs-CZ" sz="2000" dirty="0" smtClean="0">
              <a:latin typeface="Arial"/>
              <a:ea typeface="Arial"/>
              <a:cs typeface="Arial"/>
              <a:sym typeface="Arial"/>
            </a:endParaRPr>
          </a:p>
          <a:p>
            <a:pPr marL="804863" lvl="1" indent="-228600">
              <a:spcAft>
                <a:spcPts val="0"/>
              </a:spcAft>
              <a:buFont typeface="Arial"/>
              <a:buChar char="-"/>
            </a:pPr>
            <a:r>
              <a:rPr lang="cs-CZ" sz="2000" dirty="0" smtClean="0">
                <a:latin typeface="Arial"/>
                <a:ea typeface="Arial"/>
                <a:cs typeface="Arial"/>
                <a:sym typeface="Arial"/>
                <a:hlinkClick r:id="rId3"/>
              </a:rPr>
              <a:t>ELIZA</a:t>
            </a:r>
            <a:r>
              <a:rPr lang="cs-CZ" sz="2000" dirty="0" smtClean="0">
                <a:latin typeface="Arial"/>
                <a:ea typeface="Arial"/>
                <a:cs typeface="Arial"/>
                <a:sym typeface="Arial"/>
              </a:rPr>
              <a:t> (1966) </a:t>
            </a:r>
            <a:r>
              <a:rPr lang="en-GB" sz="2000" dirty="0" smtClean="0">
                <a:latin typeface="Arial"/>
                <a:ea typeface="Arial"/>
                <a:cs typeface="Arial"/>
                <a:sym typeface="Arial"/>
              </a:rPr>
              <a:t>-&gt;</a:t>
            </a:r>
            <a:r>
              <a:rPr lang="cs-CZ" sz="20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dirty="0" err="1" smtClean="0">
                <a:latin typeface="Arial"/>
                <a:ea typeface="Arial"/>
                <a:cs typeface="Arial"/>
                <a:sym typeface="Arial"/>
                <a:hlinkClick r:id="rId4"/>
              </a:rPr>
              <a:t>Mitsuku</a:t>
            </a:r>
            <a:r>
              <a:rPr lang="cs-CZ" sz="2000" dirty="0" smtClean="0">
                <a:latin typeface="Arial"/>
                <a:ea typeface="Arial"/>
                <a:cs typeface="Arial"/>
                <a:sym typeface="Arial"/>
              </a:rPr>
              <a:t> (2017)</a:t>
            </a:r>
          </a:p>
          <a:p>
            <a:pPr marL="804863" lvl="1" indent="-228600">
              <a:spcAft>
                <a:spcPts val="0"/>
              </a:spcAft>
              <a:buFont typeface="Arial"/>
              <a:buChar char="-"/>
            </a:pPr>
            <a:endParaRPr lang="en-GB" sz="2000" dirty="0" smtClean="0">
              <a:latin typeface="Arial"/>
              <a:ea typeface="Arial"/>
              <a:cs typeface="Arial"/>
              <a:sym typeface="Arial"/>
            </a:endParaRPr>
          </a:p>
          <a:p>
            <a:pPr marL="542925" lvl="1" indent="-361950">
              <a:spcAft>
                <a:spcPts val="0"/>
              </a:spcAft>
              <a:buFont typeface="Arial"/>
              <a:buChar char="-"/>
            </a:pPr>
            <a:r>
              <a:rPr lang="cs-CZ" sz="2000" dirty="0" smtClean="0">
                <a:latin typeface="Arial"/>
                <a:ea typeface="Arial"/>
                <a:cs typeface="Arial"/>
                <a:sym typeface="Arial"/>
              </a:rPr>
              <a:t>smyslové rozpoznávání</a:t>
            </a:r>
          </a:p>
          <a:p>
            <a:pPr marL="680085" lvl="2" indent="-361950">
              <a:spcAft>
                <a:spcPts val="0"/>
              </a:spcAft>
              <a:buFont typeface="Arial"/>
              <a:buChar char="-"/>
            </a:pPr>
            <a:r>
              <a:rPr lang="cs-CZ" sz="1700" dirty="0">
                <a:latin typeface="Arial"/>
                <a:ea typeface="Arial"/>
                <a:cs typeface="Arial"/>
                <a:sym typeface="Arial"/>
                <a:hlinkClick r:id="rId5"/>
              </a:rPr>
              <a:t>https://quickdraw.withgoogle.com</a:t>
            </a:r>
            <a:r>
              <a:rPr lang="cs-CZ" sz="1700" dirty="0" smtClean="0">
                <a:latin typeface="Arial"/>
                <a:ea typeface="Arial"/>
                <a:cs typeface="Arial"/>
                <a:sym typeface="Arial"/>
                <a:hlinkClick r:id="rId5"/>
              </a:rPr>
              <a:t>/</a:t>
            </a:r>
            <a:endParaRPr lang="cs-CZ" sz="1700" dirty="0" smtClean="0">
              <a:latin typeface="Arial"/>
              <a:ea typeface="Arial"/>
              <a:cs typeface="Arial"/>
              <a:sym typeface="Arial"/>
            </a:endParaRPr>
          </a:p>
          <a:p>
            <a:pPr marL="680085" lvl="2" indent="-361950">
              <a:spcAft>
                <a:spcPts val="0"/>
              </a:spcAft>
              <a:buFont typeface="Arial"/>
              <a:buChar char="-"/>
            </a:pPr>
            <a:endParaRPr lang="cs-CZ" sz="1700" dirty="0" smtClean="0"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-CZ" sz="2000" dirty="0" smtClean="0">
                <a:latin typeface="Arial"/>
                <a:ea typeface="Arial"/>
                <a:cs typeface="Arial"/>
                <a:sym typeface="Arial"/>
              </a:rPr>
              <a:t>stále v blízkém nedohlednu</a:t>
            </a:r>
            <a:endParaRPr lang="cs" sz="2000" dirty="0"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Shape 1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93775" y="0"/>
            <a:ext cx="2750225" cy="50438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79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87679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hu,man face rob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8713" y="-1"/>
            <a:ext cx="4605287" cy="3179135"/>
          </a:xfrm>
          <a:prstGeom prst="rect">
            <a:avLst/>
          </a:prstGeom>
          <a:noFill/>
        </p:spPr>
      </p:pic>
      <p:pic>
        <p:nvPicPr>
          <p:cNvPr id="2056" name="Picture 8" descr="Image result for sophia rob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2242"/>
            <a:ext cx="4550735" cy="255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ishiguro rob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13" y="2766246"/>
            <a:ext cx="4605287" cy="307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3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818706" y="647044"/>
            <a:ext cx="8325293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-CZ" dirty="0" smtClean="0">
                <a:latin typeface="Arial"/>
                <a:ea typeface="Arial"/>
                <a:cs typeface="Arial"/>
                <a:sym typeface="Arial"/>
              </a:rPr>
              <a:t>Pohyb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23399" y="1424762"/>
            <a:ext cx="7404181" cy="31440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228600">
              <a:spcAft>
                <a:spcPts val="0"/>
              </a:spcAft>
              <a:buFont typeface="Arial"/>
              <a:buChar char="-"/>
            </a:pPr>
            <a:r>
              <a:rPr lang="en-GB" sz="2000" dirty="0" err="1">
                <a:latin typeface="Arial"/>
                <a:ea typeface="Arial"/>
                <a:cs typeface="Arial"/>
                <a:sym typeface="Arial"/>
                <a:hlinkClick r:id="rId3"/>
              </a:rPr>
              <a:t>Shakey</a:t>
            </a: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 (1972)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endParaRPr lang="cs-CZ" sz="2000" dirty="0" smtClean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-CZ" sz="2000" dirty="0" smtClean="0">
                <a:latin typeface="Arial"/>
                <a:ea typeface="Arial"/>
                <a:cs typeface="Arial"/>
                <a:sym typeface="Arial"/>
              </a:rPr>
              <a:t>udržování</a:t>
            </a:r>
            <a:r>
              <a:rPr lang="en-GB" sz="2000" dirty="0" smtClean="0">
                <a:latin typeface="Arial"/>
                <a:ea typeface="Arial"/>
                <a:cs typeface="Arial"/>
                <a:sym typeface="Arial"/>
              </a:rPr>
              <a:t> biped</a:t>
            </a:r>
            <a:r>
              <a:rPr lang="cs-CZ" sz="2000" dirty="0" err="1" smtClean="0">
                <a:latin typeface="Arial"/>
                <a:ea typeface="Arial"/>
                <a:cs typeface="Arial"/>
                <a:sym typeface="Arial"/>
              </a:rPr>
              <a:t>ální</a:t>
            </a:r>
            <a:r>
              <a:rPr lang="cs-CZ" sz="2000" dirty="0" smtClean="0">
                <a:latin typeface="Arial"/>
                <a:ea typeface="Arial"/>
                <a:cs typeface="Arial"/>
                <a:sym typeface="Arial"/>
              </a:rPr>
              <a:t> rovnováhy v terénu stále problematické</a:t>
            </a:r>
            <a:endParaRPr lang="en-GB" sz="2000" dirty="0" smtClean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-CZ" sz="2000" dirty="0" smtClean="0">
                <a:latin typeface="Arial"/>
                <a:ea typeface="Arial"/>
                <a:cs typeface="Arial"/>
                <a:sym typeface="Arial"/>
              </a:rPr>
              <a:t>jemná motorika také problematická</a:t>
            </a:r>
          </a:p>
          <a:p>
            <a:pPr marL="457200" lvl="0" indent="-228600">
              <a:spcAft>
                <a:spcPts val="0"/>
              </a:spcAft>
              <a:buFont typeface="Arial"/>
              <a:buChar char="-"/>
            </a:pPr>
            <a:endParaRPr lang="cs" sz="2000" dirty="0">
              <a:latin typeface="Arial"/>
              <a:ea typeface="Arial"/>
              <a:cs typeface="Arial"/>
              <a:sym typeface="Arial"/>
            </a:endParaRPr>
          </a:p>
          <a:p>
            <a:pPr marL="457200" indent="-304800">
              <a:spcAft>
                <a:spcPts val="0"/>
              </a:spcAft>
              <a:buFont typeface="Arial"/>
              <a:buChar char="-"/>
            </a:pPr>
            <a:r>
              <a:rPr lang="cs" sz="2000" dirty="0" smtClean="0">
                <a:latin typeface="Arial"/>
                <a:ea typeface="Arial"/>
                <a:cs typeface="Arial"/>
                <a:sym typeface="Arial"/>
              </a:rPr>
              <a:t>prototypy Boston Dynamics:</a:t>
            </a:r>
          </a:p>
          <a:p>
            <a:pPr marL="542925" lvl="2" indent="-180975">
              <a:spcAft>
                <a:spcPts val="0"/>
              </a:spcAft>
              <a:buFont typeface="Arial"/>
              <a:buChar char="-"/>
            </a:pPr>
            <a:r>
              <a:rPr lang="en-GB" sz="1800" u="sng" dirty="0" smtClean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Atlas</a:t>
            </a:r>
            <a:r>
              <a:rPr lang="en-GB" sz="1800" u="sng" dirty="0" smtClean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800" dirty="0" smtClean="0">
                <a:latin typeface="Arial"/>
                <a:ea typeface="Arial"/>
                <a:cs typeface="Arial"/>
                <a:sym typeface="Arial"/>
                <a:hlinkClick r:id="rId5"/>
              </a:rPr>
              <a:t>2</a:t>
            </a:r>
            <a:endParaRPr lang="en-GB" sz="1800" dirty="0">
              <a:latin typeface="Arial"/>
              <a:ea typeface="Arial"/>
              <a:cs typeface="Arial"/>
              <a:sym typeface="Arial"/>
            </a:endParaRPr>
          </a:p>
          <a:p>
            <a:pPr marL="542925" lvl="2" indent="-180975">
              <a:spcAft>
                <a:spcPts val="0"/>
              </a:spcAft>
              <a:buFont typeface="Arial"/>
              <a:buChar char="-"/>
            </a:pPr>
            <a:r>
              <a:rPr lang="en-US" sz="1800" dirty="0" smtClean="0">
                <a:latin typeface="Arial"/>
                <a:ea typeface="Arial"/>
                <a:cs typeface="Arial"/>
                <a:sym typeface="Arial"/>
                <a:hlinkClick r:id="rId6"/>
              </a:rPr>
              <a:t>Handle</a:t>
            </a:r>
            <a:endParaRPr lang="cs-CZ" sz="1800" dirty="0" smtClean="0">
              <a:latin typeface="Arial"/>
              <a:ea typeface="Arial"/>
              <a:cs typeface="Arial"/>
              <a:sym typeface="Arial"/>
            </a:endParaRPr>
          </a:p>
          <a:p>
            <a:pPr marL="542925" lvl="2" indent="-180975">
              <a:spcAft>
                <a:spcPts val="0"/>
              </a:spcAft>
              <a:buFont typeface="Arial"/>
              <a:buChar char="-"/>
            </a:pPr>
            <a:r>
              <a:rPr lang="en-US" sz="1800" dirty="0" smtClean="0">
                <a:latin typeface="Arial"/>
                <a:ea typeface="Arial"/>
                <a:cs typeface="Arial"/>
                <a:sym typeface="Arial"/>
                <a:hlinkClick r:id="rId7"/>
              </a:rPr>
              <a:t>Spot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dirty="0" smtClean="0">
                <a:latin typeface="Arial"/>
                <a:ea typeface="Arial"/>
                <a:cs typeface="Arial"/>
                <a:sym typeface="Arial"/>
                <a:hlinkClick r:id="rId8"/>
              </a:rPr>
              <a:t>2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dirty="0" smtClean="0">
                <a:latin typeface="Arial"/>
                <a:ea typeface="Arial"/>
                <a:cs typeface="Arial"/>
                <a:sym typeface="Arial"/>
                <a:hlinkClick r:id="rId9"/>
              </a:rPr>
              <a:t>3</a:t>
            </a:r>
            <a:endParaRPr lang="en-US" sz="1800" dirty="0" smtClean="0">
              <a:latin typeface="Arial"/>
              <a:ea typeface="Arial"/>
              <a:cs typeface="Arial"/>
              <a:sym typeface="Arial"/>
            </a:endParaRPr>
          </a:p>
          <a:p>
            <a:pPr marL="542925" lvl="2" indent="-180975">
              <a:spcAft>
                <a:spcPts val="0"/>
              </a:spcAft>
              <a:buFont typeface="Arial"/>
              <a:buChar char="-"/>
            </a:pPr>
            <a:endParaRPr lang="en-US" sz="1800" dirty="0" smtClean="0">
              <a:latin typeface="Arial"/>
              <a:ea typeface="Arial"/>
              <a:cs typeface="Arial"/>
              <a:sym typeface="Arial"/>
            </a:endParaRPr>
          </a:p>
          <a:p>
            <a:pPr marL="542925" lvl="2" indent="-180975">
              <a:spcAft>
                <a:spcPts val="0"/>
              </a:spcAft>
              <a:buFont typeface="Arial"/>
              <a:buChar char="-"/>
            </a:pPr>
            <a:endParaRPr lang="cs-CZ" sz="1800" dirty="0" smtClean="0">
              <a:latin typeface="Arial"/>
              <a:ea typeface="Arial"/>
              <a:cs typeface="Arial"/>
              <a:sym typeface="Arial"/>
            </a:endParaRPr>
          </a:p>
          <a:p>
            <a:pPr marL="542925" lvl="2" indent="-180975">
              <a:spcAft>
                <a:spcPts val="0"/>
              </a:spcAft>
              <a:buFont typeface="Arial"/>
              <a:buChar char="-"/>
            </a:pPr>
            <a:endParaRPr lang="cs-CZ" sz="1800" dirty="0" smtClean="0">
              <a:latin typeface="Arial"/>
              <a:ea typeface="Arial"/>
              <a:cs typeface="Arial"/>
              <a:sym typeface="Arial"/>
            </a:endParaRPr>
          </a:p>
          <a:p>
            <a:pPr marL="542925" lvl="2" indent="-180975">
              <a:spcAft>
                <a:spcPts val="0"/>
              </a:spcAft>
              <a:buFont typeface="Arial"/>
              <a:buChar char="-"/>
            </a:pPr>
            <a:endParaRPr lang="en-US" sz="1400" dirty="0" smtClean="0">
              <a:latin typeface="Arial"/>
              <a:ea typeface="Arial"/>
              <a:cs typeface="Arial"/>
              <a:sym typeface="Arial"/>
            </a:endParaRPr>
          </a:p>
          <a:p>
            <a:pPr marL="457200" lvl="1" indent="-228600">
              <a:spcAft>
                <a:spcPts val="0"/>
              </a:spcAft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996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5025" y="655075"/>
            <a:ext cx="5018976" cy="334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311700" y="606738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-CZ" dirty="0" smtClean="0">
                <a:latin typeface="Arial"/>
                <a:ea typeface="Arial"/>
                <a:cs typeface="Arial"/>
                <a:sym typeface="Arial"/>
              </a:rPr>
              <a:t>Současné využití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808074" y="1268275"/>
            <a:ext cx="3889926" cy="34632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cs-CZ" sz="2000" dirty="0" smtClean="0">
                <a:latin typeface="Arial"/>
                <a:ea typeface="Arial"/>
                <a:cs typeface="Arial"/>
                <a:sym typeface="Arial"/>
              </a:rPr>
              <a:t>pozorování čehokoliv</a:t>
            </a:r>
          </a:p>
          <a:p>
            <a:pPr marL="676656" lvl="1" indent="-342900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cs-CZ" sz="1850" dirty="0" smtClean="0">
                <a:latin typeface="Arial"/>
                <a:ea typeface="Arial"/>
                <a:cs typeface="Arial"/>
                <a:sym typeface="Arial"/>
              </a:rPr>
              <a:t>zpravodajství, policie</a:t>
            </a:r>
            <a:r>
              <a:rPr lang="en-GB" sz="1850" dirty="0" smtClean="0">
                <a:latin typeface="Arial"/>
                <a:ea typeface="Arial"/>
                <a:cs typeface="Arial"/>
                <a:sym typeface="Arial"/>
              </a:rPr>
              <a:t> a z</a:t>
            </a:r>
            <a:r>
              <a:rPr lang="cs-CZ" sz="1850" dirty="0" err="1" smtClean="0">
                <a:latin typeface="Arial"/>
                <a:ea typeface="Arial"/>
                <a:cs typeface="Arial"/>
                <a:sym typeface="Arial"/>
              </a:rPr>
              <a:t>áchrana</a:t>
            </a:r>
            <a:r>
              <a:rPr lang="cs-CZ" sz="1850" dirty="0" smtClean="0">
                <a:latin typeface="Arial"/>
                <a:ea typeface="Arial"/>
                <a:cs typeface="Arial"/>
                <a:sym typeface="Arial"/>
              </a:rPr>
              <a:t>, výzkum</a:t>
            </a:r>
          </a:p>
          <a:p>
            <a:pPr marL="457200" indent="-342900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Arial"/>
              <a:buChar char="-"/>
            </a:pPr>
            <a:r>
              <a:rPr lang="cs-CZ" sz="2150" dirty="0" smtClean="0">
                <a:latin typeface="Arial"/>
                <a:ea typeface="Arial"/>
                <a:cs typeface="Arial"/>
                <a:sym typeface="Arial"/>
              </a:rPr>
              <a:t>transport</a:t>
            </a:r>
          </a:p>
          <a:p>
            <a:pPr marL="676656" lvl="1" indent="-342900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cs-CZ" sz="1850" dirty="0" smtClean="0">
                <a:latin typeface="Arial"/>
                <a:ea typeface="Arial"/>
                <a:cs typeface="Arial"/>
                <a:sym typeface="Arial"/>
              </a:rPr>
              <a:t>Amazon, pizza, pivo, léky…</a:t>
            </a:r>
          </a:p>
          <a:p>
            <a:pPr marL="457200" indent="-342900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Arial"/>
              <a:buChar char="-"/>
            </a:pPr>
            <a:r>
              <a:rPr lang="cs-CZ" sz="2000" dirty="0" smtClean="0">
                <a:latin typeface="Arial"/>
                <a:ea typeface="Arial"/>
                <a:cs typeface="Arial"/>
                <a:sym typeface="Arial"/>
              </a:rPr>
              <a:t>zábava</a:t>
            </a: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endParaRPr lang="cs" sz="1250" dirty="0">
              <a:latin typeface="Arial"/>
              <a:ea typeface="Arial"/>
              <a:cs typeface="Arial"/>
              <a:sym typeface="Arial"/>
            </a:endParaRPr>
          </a:p>
          <a:p>
            <a:pPr marL="676656" lvl="1" indent="-342900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Arial"/>
              <a:buChar char="-"/>
            </a:pPr>
            <a:r>
              <a:rPr lang="en-US" sz="1800" dirty="0" err="1" smtClean="0">
                <a:latin typeface="Arial"/>
                <a:ea typeface="Arial"/>
                <a:cs typeface="Arial"/>
                <a:sym typeface="Arial"/>
                <a:hlinkClick r:id="rId4"/>
              </a:rPr>
              <a:t>závody</a:t>
            </a:r>
            <a:endParaRPr lang="en-US" sz="1800" dirty="0" smtClean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996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11" y="0"/>
            <a:ext cx="837138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69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hape 18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3888" y="0"/>
            <a:ext cx="7368363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9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98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887</TotalTime>
  <Words>194</Words>
  <Application>Microsoft Office PowerPoint</Application>
  <PresentationFormat>Předvádění na obrazovce (16:9)</PresentationFormat>
  <Paragraphs>60</Paragraphs>
  <Slides>13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Microsoft YaHei</vt:lpstr>
      <vt:lpstr>Arial</vt:lpstr>
      <vt:lpstr>Calibri</vt:lpstr>
      <vt:lpstr>Calibri Light</vt:lpstr>
      <vt:lpstr>Times New Roman</vt:lpstr>
      <vt:lpstr>Retrospect</vt:lpstr>
      <vt:lpstr>MODERNÍ TECHNOLOGIE A BEZPEČNOST</vt:lpstr>
      <vt:lpstr>weak AI</vt:lpstr>
      <vt:lpstr>Imitace mysli (general AI)</vt:lpstr>
      <vt:lpstr>Prezentace aplikace PowerPoint</vt:lpstr>
      <vt:lpstr>Pohyb</vt:lpstr>
      <vt:lpstr>Současné využití</vt:lpstr>
      <vt:lpstr>Prezentace aplikace PowerPoint</vt:lpstr>
      <vt:lpstr>Prezentace aplikace PowerPoint</vt:lpstr>
      <vt:lpstr>Prezentace aplikace PowerPoint</vt:lpstr>
      <vt:lpstr>Prezentace aplikace PowerPoint</vt:lpstr>
      <vt:lpstr>Budoucí využití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Moderní technologie a bezpečnost</dc:title>
  <dc:creator>Jakub Drmola</dc:creator>
  <cp:lastModifiedBy>171810</cp:lastModifiedBy>
  <cp:revision>79</cp:revision>
  <dcterms:modified xsi:type="dcterms:W3CDTF">2018-11-05T08:55:05Z</dcterms:modified>
</cp:coreProperties>
</file>