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4a326ff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4a326ff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44a326ff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44a326ff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4a326ff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4a326ff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4a326ff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44a326ff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4a326ff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44a326ff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4a326f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4a326f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44a326ff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44a326ff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44a326ff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44a326ff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5b60213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5b60213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44a326ff9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44a326ff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44a326ff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44a326ff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44a326ff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44a326ff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4a326ff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4a326ff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4a326ff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4a326ff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4a326ff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44a326ff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4a326ff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4a326ff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4a326ff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4a326ff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4a326ff9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4a326ff9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44a326ff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44a326ff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940400" y="1514300"/>
            <a:ext cx="5781000" cy="13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/>
              <a:t>Informační válka</a:t>
            </a:r>
            <a:endParaRPr sz="4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BSS469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Miroslava Pavlíková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25" y="479575"/>
            <a:ext cx="7920251" cy="418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730000" y="443225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hybrid warfare</a:t>
            </a:r>
            <a:endParaRPr/>
          </a:p>
        </p:txBody>
      </p:sp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730000" y="14470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growing sophistication and complexity of non-state actors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expansion of the battlefield beyond the purely military realm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ambiguity, </a:t>
            </a:r>
            <a:r>
              <a:rPr lang="cs"/>
              <a:t>attribution</a:t>
            </a:r>
            <a:r>
              <a:rPr lang="cs"/>
              <a:t> problem, gray zones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300">
                <a:latin typeface="Arial"/>
                <a:ea typeface="Arial"/>
                <a:cs typeface="Arial"/>
                <a:sym typeface="Arial"/>
              </a:rPr>
              <a:t>“Ambiguity in the form of plausible deniability can be achieved by hiding and denying agency through the use of proxies, non-attributable forces (e.g. little green men) and attacks (e.g. cyber). “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>
            <p:ph idx="2" type="body"/>
          </p:nvPr>
        </p:nvSpPr>
        <p:spPr>
          <a:xfrm>
            <a:off x="5174225" y="1496500"/>
            <a:ext cx="3374400" cy="12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Arial"/>
                <a:ea typeface="Arial"/>
                <a:cs typeface="Arial"/>
                <a:sym typeface="Arial"/>
              </a:rPr>
              <a:t>spojení politických, vojenských, ekonomických, diplomatických, mediálních technik, ale také aktivit tajných služeb nebo tzv. cyber operace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latin typeface="Arial"/>
                <a:ea typeface="Arial"/>
                <a:cs typeface="Arial"/>
                <a:sym typeface="Arial"/>
              </a:rPr>
              <a:t>bílé, šedé, černé aktivity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174225" y="443225"/>
            <a:ext cx="30000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600">
                <a:latin typeface="Raleway"/>
                <a:ea typeface="Raleway"/>
                <a:cs typeface="Raleway"/>
                <a:sym typeface="Raleway"/>
              </a:rPr>
              <a:t>active measures</a:t>
            </a:r>
            <a:br>
              <a:rPr b="1" lang="cs" sz="2600">
                <a:latin typeface="Raleway"/>
                <a:ea typeface="Raleway"/>
                <a:cs typeface="Raleway"/>
                <a:sym typeface="Raleway"/>
              </a:rPr>
            </a:br>
            <a:endParaRPr b="1" sz="2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028" y="457750"/>
            <a:ext cx="4763950" cy="42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150" y="152400"/>
            <a:ext cx="3943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/>
              <a:t>aktéři a nástroje IW</a:t>
            </a:r>
            <a:endParaRPr sz="4800"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727800" y="197863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sz="3000">
                <a:latin typeface="Arial"/>
                <a:ea typeface="Arial"/>
                <a:cs typeface="Arial"/>
                <a:sym typeface="Arial"/>
              </a:rPr>
              <a:t>dezinformační”</a:t>
            </a:r>
            <a:r>
              <a:rPr lang="cs" sz="3000">
                <a:latin typeface="Arial"/>
                <a:ea typeface="Arial"/>
                <a:cs typeface="Arial"/>
                <a:sym typeface="Arial"/>
              </a:rPr>
              <a:t> weby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trollové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boti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38" y="529550"/>
            <a:ext cx="7811724" cy="40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215" y="71925"/>
            <a:ext cx="4888339" cy="21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2024" y="2970197"/>
            <a:ext cx="3734997" cy="177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00" y="2447497"/>
            <a:ext cx="2213906" cy="25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6">
            <a:alphaModFix/>
          </a:blip>
          <a:srcRect b="3719" l="26296" r="27819" t="18307"/>
          <a:stretch/>
        </p:blipFill>
        <p:spPr>
          <a:xfrm>
            <a:off x="6233614" y="315060"/>
            <a:ext cx="2758512" cy="38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729450" y="864300"/>
            <a:ext cx="3011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Astrosurfing</a:t>
            </a:r>
            <a:endParaRPr/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2860125" y="2059800"/>
            <a:ext cx="3254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b="0" i="1" lang="cs"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accent6"/>
                </a:solidFill>
              </a:rPr>
              <a:t>Cheerleading</a:t>
            </a:r>
            <a:r>
              <a:rPr b="0" lang="cs" sz="14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4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87" name="Google Shape;187;p29"/>
          <p:cNvSpPr txBox="1"/>
          <p:nvPr>
            <p:ph type="title"/>
          </p:nvPr>
        </p:nvSpPr>
        <p:spPr>
          <a:xfrm>
            <a:off x="729450" y="3255300"/>
            <a:ext cx="37665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Digital Gaslighting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type="title"/>
          </p:nvPr>
        </p:nvSpPr>
        <p:spPr>
          <a:xfrm>
            <a:off x="5506350" y="3399175"/>
            <a:ext cx="3254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6"/>
                </a:solidFill>
              </a:rPr>
              <a:t>Hijacking Hashtags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5198075" y="720425"/>
            <a:ext cx="3011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Zastrašování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Protiopatření?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obrana občanské společnosti</a:t>
            </a:r>
            <a:br>
              <a:rPr lang="cs"/>
            </a:b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850" y="2001577"/>
            <a:ext cx="3619625" cy="29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Osnova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sz="1800"/>
              <a:t>Co je IW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sz="1800"/>
              <a:t>Rozdíl W vs 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sz="1800"/>
              <a:t>Podobné koncepty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sz="1800"/>
              <a:t>Nástroje IW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sz="1800"/>
              <a:t>IW v ČR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sz="1800"/>
              <a:t>Aktivita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Hackathon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"/>
              <a:t>Elfové v ČR</a:t>
            </a:r>
            <a:endParaRPr b="0" i="1"/>
          </a:p>
        </p:txBody>
      </p:sp>
      <p:pic>
        <p:nvPicPr>
          <p:cNvPr id="206" name="Google Shape;206;p32"/>
          <p:cNvPicPr preferRelativeResize="0"/>
          <p:nvPr/>
        </p:nvPicPr>
        <p:blipFill rotWithShape="1">
          <a:blip r:embed="rId3">
            <a:alphaModFix/>
          </a:blip>
          <a:srcRect b="-2100" l="0" r="0" t="2100"/>
          <a:stretch/>
        </p:blipFill>
        <p:spPr>
          <a:xfrm>
            <a:off x="4715875" y="137888"/>
            <a:ext cx="3245150" cy="48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8819">
            <a:off x="6274800" y="1322450"/>
            <a:ext cx="942899" cy="9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948819">
            <a:off x="5456050" y="1322450"/>
            <a:ext cx="942899" cy="94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Využití informací či informačních kanálů za účelem dosažení </a:t>
            </a:r>
            <a:r>
              <a:rPr b="0" lang="c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politických</a:t>
            </a:r>
            <a:r>
              <a:rPr b="0" lang="c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strategických nebo vojenských cílů.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kde je propaganda?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4900025" y="865575"/>
            <a:ext cx="37743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596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chemeClr val="accent1"/>
                </a:solidFill>
              </a:rPr>
              <a:t>all-encompassing, and</a:t>
            </a:r>
            <a:endParaRPr i="1" sz="1800">
              <a:solidFill>
                <a:schemeClr val="accent1"/>
              </a:solidFill>
            </a:endParaRPr>
          </a:p>
          <a:p>
            <a:pPr indent="596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chemeClr val="accent1"/>
                </a:solidFill>
              </a:rPr>
              <a:t>not limited to wartime </a:t>
            </a:r>
            <a:endParaRPr i="1" sz="1800">
              <a:solidFill>
                <a:schemeClr val="accent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99225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chemeClr val="accent1"/>
                </a:solidFill>
              </a:rPr>
              <a:t>limited, tactical information operations carried out during hostilities</a:t>
            </a:r>
            <a:endParaRPr i="1"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chemeClr val="accent1"/>
                </a:solidFill>
              </a:rPr>
              <a:t>technicist, kinetic-based and war oriented</a:t>
            </a:r>
            <a:endParaRPr i="1" sz="1800">
              <a:solidFill>
                <a:schemeClr val="accent1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287175" y="2571750"/>
            <a:ext cx="30000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chemeClr val="accent1"/>
                </a:solidFill>
              </a:rPr>
              <a:t>exploitation of history, culture, language, nationalism</a:t>
            </a:r>
            <a:endParaRPr i="1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West vs East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Font typeface="Noto Sans Symbols"/>
              <a:buNone/>
            </a:pPr>
            <a:r>
              <a:rPr i="1" lang="cs" sz="1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“Sběr takticky významných operací o protivníkovi a jejich využívání s cílem dosáhnout výhody nad protivníkem.” 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4643554" y="18538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Noto Sans Symbols"/>
              <a:buNone/>
            </a:pPr>
            <a:r>
              <a:rPr i="1" lang="cs" sz="1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“Ovlivňování smýšlení mas jako součást rivality mezi odlišnými civilizačními systémy prostřednictvím informačních zbraní.“ 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087" y="3554550"/>
            <a:ext cx="2344800" cy="14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962" y="3575262"/>
            <a:ext cx="2344800" cy="13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86200" y="6705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entury Gothic"/>
              <a:buNone/>
            </a:pPr>
            <a:r>
              <a:rPr b="0" lang="c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Operace Pouštní bouře</a:t>
            </a:r>
            <a:endParaRPr b="0" sz="3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1675850" y="1742850"/>
            <a:ext cx="6608100" cy="21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Saddám industriální vojsko x USA postindustriální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Nejdříve ovládnutí vzdušného prostoru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INFORMATION x KNOWLEDGE, information =&gt; knowledge, creation of exploitable “information </a:t>
            </a: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differential</a:t>
            </a: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úplné narušení komunikace mezi Saddámem a armádou, obyvatelstvem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2048300" y="527525"/>
            <a:ext cx="3842700" cy="8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Ruská IW</a:t>
            </a:r>
            <a:endParaRPr b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4294967295" type="body"/>
          </p:nvPr>
        </p:nvSpPr>
        <p:spPr>
          <a:xfrm>
            <a:off x="1783750" y="1510775"/>
            <a:ext cx="7448100" cy="27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kombinace vojenského i nevojenského řádu, technologického i sociálního řádu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odkaz na Studenou válku; sovětské metody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využití kamufláže, klamných a tajných operací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kybernetická válka jako součást informační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kombinace hostile code i hostile content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defenzivní přístup k IW</a:t>
            </a: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13010" l="0" r="0" t="3642"/>
          <a:stretch/>
        </p:blipFill>
        <p:spPr>
          <a:xfrm>
            <a:off x="5791032" y="176225"/>
            <a:ext cx="3201900" cy="13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2048300" y="527525"/>
            <a:ext cx="6776100" cy="8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Ruská IW: pravda i nepravda</a:t>
            </a:r>
            <a:endParaRPr b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/>
          <p:nvPr>
            <p:ph idx="4294967295" type="body"/>
          </p:nvPr>
        </p:nvSpPr>
        <p:spPr>
          <a:xfrm>
            <a:off x="1880150" y="1438850"/>
            <a:ext cx="6452400" cy="27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typickým příkladem mlžení o tom, kde ruské vojenské jednotky jsou a kde nejsou.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kredibilita není meritem pro úspěšnost (obvious disinformation)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ruská IW je mnohem víc než rozšiřování nepravd</a:t>
            </a:r>
            <a:endParaRPr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i="1"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Go home, go sleep, watch tv, </a:t>
            </a:r>
            <a:r>
              <a:rPr i="1"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don't</a:t>
            </a:r>
            <a:r>
              <a:rPr i="1"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vote.</a:t>
            </a: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=&gt; narušení vztahu mezi demokratickými společnostmi =&gt; kolaps společnosti</a:t>
            </a: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