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71" r:id="rId10"/>
    <p:sldId id="272" r:id="rId11"/>
    <p:sldId id="273" r:id="rId12"/>
    <p:sldId id="278" r:id="rId13"/>
    <p:sldId id="280" r:id="rId14"/>
    <p:sldId id="261" r:id="rId15"/>
    <p:sldId id="274" r:id="rId16"/>
    <p:sldId id="266" r:id="rId17"/>
    <p:sldId id="277" r:id="rId18"/>
    <p:sldId id="276" r:id="rId19"/>
    <p:sldId id="270" r:id="rId20"/>
    <p:sldId id="268" r:id="rId21"/>
    <p:sldId id="275" r:id="rId22"/>
    <p:sldId id="269" r:id="rId23"/>
    <p:sldId id="263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f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tcen.europa.eu/key_documents/EU%20SatCen%20Annual%20Report%2020175af3f893f9d71b08a8d92b9d.pdf" TargetMode="External"/><Relationship Id="rId3" Type="http://schemas.openxmlformats.org/officeDocument/2006/relationships/hyperlink" Target="http://linkinghub.elsevier.com/retrieve/pii/S0265964617300966" TargetMode="External"/><Relationship Id="rId7" Type="http://schemas.openxmlformats.org/officeDocument/2006/relationships/hyperlink" Target="https://assets.publishing.service.gov.uk/government/uploads/system/uploads/attachment_data/file/33691/SpacePrimerFinalWebVersion.pdf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GKdT8oYBX0" TargetMode="External"/><Relationship Id="rId5" Type="http://schemas.openxmlformats.org/officeDocument/2006/relationships/hyperlink" Target="https://www.ted.com/talks/will_marshall_the_mission_to_create_a_searchable_database_of_earth_s_surface" TargetMode="External"/><Relationship Id="rId4" Type="http://schemas.openxmlformats.org/officeDocument/2006/relationships/hyperlink" Target="http://www.thespacereview.com/article/3331/1" TargetMode="External"/><Relationship Id="rId9" Type="http://schemas.openxmlformats.org/officeDocument/2006/relationships/hyperlink" Target="https://swfound.org/media/206118/swf_global_counterspace_april2018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 Technologies and Conflicts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8421" y="2858610"/>
            <a:ext cx="4015665" cy="399939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6000" i="1" dirty="0">
                <a:latin typeface="Arial" panose="020B0604020202020204" pitchFamily="34" charset="0"/>
                <a:cs typeface="Arial" panose="020B0604020202020204" pitchFamily="34" charset="0"/>
              </a:rPr>
              <a:t>Space Security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3.10.2018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244500" y="365125"/>
            <a:ext cx="7703000" cy="6279173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C68B8-9035-40D8-A307-3DB008A2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E224B-67E5-411C-A3E6-59D5AD5E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672830"/>
            <a:ext cx="3959441" cy="10053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https://www.youtube.com/watch?v=MGJss4lDaBo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00620-0FE0-45D8-B1E3-5BEA176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516"/>
            <a:ext cx="5108739" cy="5055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6DE389-EA1B-4286-89E0-50190017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1548583"/>
            <a:ext cx="5761608" cy="34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E8255-F8AC-4713-A45F-AC108DE1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E9BF9-87B4-41A6-9D75-F292E865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 to EU External Actions (implemented in partnership with the European Union Satellite Centre and the Emergency Management Service);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en-US" dirty="0"/>
              <a:t>Maritime surveillance (implemented in partnership with the European Maritime Safety Agency, EMSA);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Border surveillance (implemented in partnership with FRONTEX).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A30FC-292F-4EA0-B797-CC803D6E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1" y="570642"/>
            <a:ext cx="649695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/>
              <a:t>Clay</a:t>
            </a:r>
            <a:r>
              <a:rPr lang="cs-CZ" u="sng" dirty="0"/>
              <a:t> </a:t>
            </a:r>
            <a:r>
              <a:rPr lang="cs-CZ" u="sng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en-US" dirty="0"/>
              <a:t>the ability to place and operate assets outside the Earth’s atmosphere without external interference, damage, or destruction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by </a:t>
            </a:r>
            <a:r>
              <a:rPr lang="cs-CZ" u="sng" dirty="0"/>
              <a:t>Jean-</a:t>
            </a:r>
            <a:r>
              <a:rPr lang="cs-CZ" u="sng" dirty="0" err="1"/>
              <a:t>François</a:t>
            </a:r>
            <a:r>
              <a:rPr lang="cs-CZ" u="sng" dirty="0"/>
              <a:t> </a:t>
            </a:r>
            <a:r>
              <a:rPr lang="cs-CZ" u="sng" dirty="0" err="1"/>
              <a:t>Mayence</a:t>
            </a:r>
            <a:r>
              <a:rPr lang="cs-CZ" u="sng" dirty="0"/>
              <a:t>: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219029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Secure and sustainable access to space and its use, as well as freedom from threats emanating from space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1967)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should remain freely sustainable for all to peaceful use now and in the future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interrelated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I) O</a:t>
            </a:r>
            <a:r>
              <a:rPr lang="en-US" dirty="0" err="1"/>
              <a:t>uter</a:t>
            </a:r>
            <a:r>
              <a:rPr lang="en-US" dirty="0"/>
              <a:t> space for security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 err="1"/>
              <a:t>Satellite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cs-CZ" dirty="0" err="1"/>
              <a:t>security</a:t>
            </a:r>
            <a:r>
              <a:rPr lang="cs-CZ" dirty="0"/>
              <a:t> and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initiatives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II) Security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: </a:t>
            </a:r>
          </a:p>
          <a:p>
            <a:pPr marL="0" lvl="0" indent="0">
              <a:buNone/>
            </a:pPr>
            <a:r>
              <a:rPr lang="en-US" dirty="0"/>
              <a:t>Keeping space assets and infrastructure intact against natural and human risks. Maintaining sustainable development</a:t>
            </a:r>
            <a:br>
              <a:rPr lang="cs-CZ" dirty="0"/>
            </a:br>
            <a:endParaRPr lang="cs-CZ" dirty="0"/>
          </a:p>
          <a:p>
            <a:pPr marL="0" lvl="0" indent="0">
              <a:buNone/>
            </a:pPr>
            <a:r>
              <a:rPr lang="cs-CZ" dirty="0"/>
              <a:t>III) S</a:t>
            </a:r>
            <a:r>
              <a:rPr lang="en-US" dirty="0" err="1"/>
              <a:t>ecurity</a:t>
            </a:r>
            <a:r>
              <a:rPr lang="en-US" dirty="0"/>
              <a:t> from outer space</a:t>
            </a:r>
            <a:r>
              <a:rPr lang="cs-CZ" dirty="0"/>
              <a:t>: </a:t>
            </a:r>
          </a:p>
          <a:p>
            <a:pPr marL="0" lvl="0" indent="0">
              <a:buNone/>
            </a:pPr>
            <a:r>
              <a:rPr lang="cs-CZ" dirty="0" err="1"/>
              <a:t>Protecting</a:t>
            </a:r>
            <a:r>
              <a:rPr lang="cs-CZ" dirty="0"/>
              <a:t> humanity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natural </a:t>
            </a:r>
            <a:r>
              <a:rPr lang="cs-CZ" dirty="0" err="1"/>
              <a:t>threats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Privatization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commercionalization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21" y="461638"/>
            <a:ext cx="6102819" cy="4058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Cheape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development, production and operation of satellites and launchers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Various industrial sectors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such as IT companies, investment and media companies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New approaches, emphasis on innovation, lowering the overall price due to competition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roducts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are not perfect but sufficient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Priority is given to a lower price before a perfect performance, reliability and endurance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ore efficient and simpler manufacturing processes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Cheaper components, 3D printing, open source software, adaptable production model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Anti-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laser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Cyber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non-kinetic capabilities are actively being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in current military operations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04833-B09F-4D5F-9639-E4BE12B3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852256"/>
            <a:ext cx="7816576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microsatellites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Antisatellites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626193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http://spacesecurityindex.org/2018/06/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http://linkinghub.elsevier.com/retrieve/pii/S0265964617300966</a:t>
            </a:r>
            <a:endParaRPr lang="cs-CZ" dirty="0"/>
          </a:p>
          <a:p>
            <a:r>
              <a:rPr lang="cs-CZ" dirty="0">
                <a:hlinkClick r:id="rId2"/>
              </a:rPr>
              <a:t>http://copernicus.eu/sites/default/files/documents/Brochure/Copernicus_brochure_EN_web_Oct2017.pdf</a:t>
            </a: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4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5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7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 </a:t>
            </a:r>
            <a:r>
              <a:rPr lang="cs-CZ" dirty="0">
                <a:hlinkClick r:id="rId8"/>
              </a:rPr>
              <a:t>https://www.satcen.europa.eu/key_documents/EU%20SatCen%20Annual%20Report%2020175af3f893f9d71b08a8d92b9d.pdf</a:t>
            </a:r>
            <a:endParaRPr lang="cs-CZ" dirty="0"/>
          </a:p>
          <a:p>
            <a:r>
              <a:rPr lang="cs-CZ" dirty="0">
                <a:hlinkClick r:id="rId9"/>
              </a:rPr>
              <a:t>https://swfound.org/media/206118/swf_global_counterspace_april2018.pdf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Buzz Aldrin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Pete Conrad, Alan Bean,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Alan Shepard, Edgar Mitchell,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David Scott, James Irwin,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John Young, Charles Duke,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Eugene Cernan, Harrison Schmitt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09378-9268-4CE0-9E5E-5BC2DF8A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7045FB-7583-49DC-9D02-9F17293D3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47" y="848765"/>
            <a:ext cx="7740706" cy="51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3"/>
            <a:ext cx="6543056" cy="407825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91" y="27742"/>
            <a:ext cx="6495808" cy="13255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2" y="1133167"/>
            <a:ext cx="6315901" cy="56308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10C59E-C675-4EBD-BEE5-C28CF577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15" y="4653995"/>
            <a:ext cx="7138785" cy="2204005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B2C4EB1-0F42-4284-A08C-A6E9EE840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8" y="2160190"/>
            <a:ext cx="6634010" cy="3257869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E2474B-87BD-4EC9-8D01-09718F4D9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4" y="4476091"/>
            <a:ext cx="9116697" cy="2038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D27B7-C436-4B48-8EAB-FA1965DE3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6" y="0"/>
            <a:ext cx="614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62144"/>
            <a:ext cx="5459767" cy="6702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uter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Kármán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>
              <a:buFontTx/>
              <a:buChar char="-"/>
            </a:pPr>
            <a:r>
              <a:rPr lang="en-US" dirty="0"/>
              <a:t>the atmospheric boundary at the altitude of 100 km (62 miles)the highest achievable point for ordinary aviation: Aeronautics</a:t>
            </a:r>
            <a:br>
              <a:rPr lang="cs-CZ" dirty="0"/>
            </a:br>
            <a:endParaRPr lang="cs-CZ" dirty="0"/>
          </a:p>
          <a:p>
            <a:pPr>
              <a:buFontTx/>
              <a:buChar char="-"/>
            </a:pPr>
            <a:r>
              <a:rPr lang="en-US" dirty="0"/>
              <a:t>the highest achievable point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ordinary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en-US" dirty="0"/>
              <a:t>: Aeronautic</a:t>
            </a:r>
            <a:r>
              <a:rPr lang="cs-CZ" dirty="0"/>
              <a:t>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en-US" dirty="0"/>
              <a:t>the lowest point under which the atmosphere is too dense for a spacecraft to remain on a stable orbit without a continuous pull of its drive</a:t>
            </a:r>
            <a:r>
              <a:rPr lang="cs-CZ" dirty="0"/>
              <a:t>: </a:t>
            </a:r>
            <a:r>
              <a:rPr lang="cs-CZ" dirty="0" err="1"/>
              <a:t>Astronautics</a:t>
            </a:r>
            <a:endParaRPr lang="cs-CZ" dirty="0"/>
          </a:p>
          <a:p>
            <a:pPr>
              <a:buFontTx/>
              <a:buChar char="-"/>
            </a:pP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i="1" dirty="0"/>
              <a:t>(</a:t>
            </a:r>
            <a:r>
              <a:rPr lang="en-US" i="1" dirty="0"/>
              <a:t>altitude where the speed necessary to aerodynamically support the airplane's full weight equals orbital velocity (assuming wing loading of a typical airplane). In practice, supporting full weight wouldn't be necessary to maintain altitude because the curvature of the Earth adds centrifugal lift as the airplane reaches orbital speed</a:t>
            </a:r>
            <a:r>
              <a:rPr lang="cs-CZ" i="1" dirty="0"/>
              <a:t>)</a:t>
            </a:r>
            <a:r>
              <a:rPr lang="en-US" dirty="0"/>
              <a:t> 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– 1942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8BC63-07ED-4174-AEBB-959C51D2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" y="1258253"/>
            <a:ext cx="6660954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</TotalTime>
  <Words>742</Words>
  <Application>Microsoft Office PowerPoint</Application>
  <PresentationFormat>Širokoúhlá obrazovka</PresentationFormat>
  <Paragraphs>95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Motiv Office</vt:lpstr>
      <vt:lpstr>Modern Technologies and Conflicts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Satellites</vt:lpstr>
      <vt:lpstr>GeoInt</vt:lpstr>
      <vt:lpstr>Prezentace aplikace PowerPoint</vt:lpstr>
      <vt:lpstr>Prezentace aplikace PowerPoint</vt:lpstr>
      <vt:lpstr>Copernicus</vt:lpstr>
      <vt:lpstr>Prezentace aplikace PowerPoint</vt:lpstr>
      <vt:lpstr>Space Security Definition:</vt:lpstr>
      <vt:lpstr>Three dimensions - interrelated areas</vt:lpstr>
      <vt:lpstr>Current trends </vt:lpstr>
      <vt:lpstr>Prezentace aplikace PowerPoint</vt:lpstr>
      <vt:lpstr>Prezentace aplikace PowerPoint</vt:lpstr>
      <vt:lpstr>Prezentace aplikace PowerPoint</vt:lpstr>
      <vt:lpstr>Risks and threats </vt:lpstr>
      <vt:lpstr>Starfish Prime    SM-3 missile    Fengyun-1C 1962     2008     2007</vt:lpstr>
      <vt:lpstr>What topics to follow?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 Dvořáček</cp:lastModifiedBy>
  <cp:revision>78</cp:revision>
  <dcterms:created xsi:type="dcterms:W3CDTF">2018-09-30T12:59:17Z</dcterms:created>
  <dcterms:modified xsi:type="dcterms:W3CDTF">2018-10-03T15:20:12Z</dcterms:modified>
</cp:coreProperties>
</file>