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69" r:id="rId3"/>
    <p:sldId id="257" r:id="rId4"/>
    <p:sldId id="258" r:id="rId5"/>
    <p:sldId id="259" r:id="rId6"/>
    <p:sldId id="262" r:id="rId7"/>
    <p:sldId id="260" r:id="rId8"/>
    <p:sldId id="261" r:id="rId9"/>
    <p:sldId id="263" r:id="rId10"/>
    <p:sldId id="265" r:id="rId11"/>
    <p:sldId id="266" r:id="rId12"/>
    <p:sldId id="264" r:id="rId13"/>
    <p:sldId id="268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1" r:id="rId25"/>
    <p:sldId id="282" r:id="rId26"/>
    <p:sldId id="283" r:id="rId27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7AC1BF2B-A52C-4584-97A1-D68E92374903}">
          <p14:sldIdLst>
            <p14:sldId id="256"/>
            <p14:sldId id="269"/>
            <p14:sldId id="257"/>
            <p14:sldId id="258"/>
            <p14:sldId id="259"/>
            <p14:sldId id="262"/>
            <p14:sldId id="260"/>
            <p14:sldId id="261"/>
            <p14:sldId id="263"/>
            <p14:sldId id="265"/>
            <p14:sldId id="266"/>
            <p14:sldId id="264"/>
            <p14:sldId id="268"/>
            <p14:sldId id="270"/>
            <p14:sldId id="271"/>
            <p14:sldId id="272"/>
            <p14:sldId id="273"/>
            <p14:sldId id="274"/>
            <p14:sldId id="275"/>
            <p14:sldId id="276"/>
            <p14:sldId id="277"/>
            <p14:sldId id="278"/>
            <p14:sldId id="279"/>
            <p14:sldId id="281"/>
            <p14:sldId id="282"/>
            <p14:sldId id="283"/>
          </p14:sldIdLst>
        </p14:section>
        <p14:section name="Oddíl bez názvu" id="{EA668C52-524A-4115-8815-24B98770A760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4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5500A1-55EE-4B6E-A303-A25FD4BE9AB6}" type="datetimeFigureOut">
              <a:rPr lang="cs-CZ" smtClean="0"/>
              <a:t>17.10.2018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E5FC68-0B36-4EAC-AD09-8805F09A01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735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E5FC68-0B36-4EAC-AD09-8805F09A01C1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479842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85DF5-761A-4313-B24B-94501C7D605C}" type="datetimeFigureOut">
              <a:rPr lang="cs-CZ" smtClean="0"/>
              <a:t>17.10.2018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3403E-467F-4E57-91D9-504AB899F4C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20838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85DF5-761A-4313-B24B-94501C7D605C}" type="datetimeFigureOut">
              <a:rPr lang="cs-CZ" smtClean="0"/>
              <a:t>17.10.2018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3403E-467F-4E57-91D9-504AB899F4C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011674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85DF5-761A-4313-B24B-94501C7D605C}" type="datetimeFigureOut">
              <a:rPr lang="cs-CZ" smtClean="0"/>
              <a:t>17.10.2018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3403E-467F-4E57-91D9-504AB899F4C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979442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85DF5-761A-4313-B24B-94501C7D605C}" type="datetimeFigureOut">
              <a:rPr lang="cs-CZ" smtClean="0"/>
              <a:t>17.10.2018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3403E-467F-4E57-91D9-504AB899F4C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410032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85DF5-761A-4313-B24B-94501C7D605C}" type="datetimeFigureOut">
              <a:rPr lang="cs-CZ" smtClean="0"/>
              <a:t>17.10.2018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3403E-467F-4E57-91D9-504AB899F4C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96752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85DF5-761A-4313-B24B-94501C7D605C}" type="datetimeFigureOut">
              <a:rPr lang="cs-CZ" smtClean="0"/>
              <a:t>17.10.2018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3403E-467F-4E57-91D9-504AB899F4C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431919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85DF5-761A-4313-B24B-94501C7D605C}" type="datetimeFigureOut">
              <a:rPr lang="cs-CZ" smtClean="0"/>
              <a:t>17.10.2018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3403E-467F-4E57-91D9-504AB899F4C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643139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85DF5-761A-4313-B24B-94501C7D605C}" type="datetimeFigureOut">
              <a:rPr lang="cs-CZ" smtClean="0"/>
              <a:t>17.10.2018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3403E-467F-4E57-91D9-504AB899F4C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037687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85DF5-761A-4313-B24B-94501C7D605C}" type="datetimeFigureOut">
              <a:rPr lang="cs-CZ" smtClean="0"/>
              <a:t>17.10.2018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3403E-467F-4E57-91D9-504AB899F4C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865441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85DF5-761A-4313-B24B-94501C7D605C}" type="datetimeFigureOut">
              <a:rPr lang="cs-CZ" smtClean="0"/>
              <a:t>17.10.2018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3403E-467F-4E57-91D9-504AB899F4C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218086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85DF5-761A-4313-B24B-94501C7D605C}" type="datetimeFigureOut">
              <a:rPr lang="cs-CZ" smtClean="0"/>
              <a:t>17.10.2018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3403E-467F-4E57-91D9-504AB899F4C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614043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185DF5-761A-4313-B24B-94501C7D605C}" type="datetimeFigureOut">
              <a:rPr lang="cs-CZ" smtClean="0"/>
              <a:t>17.10.2018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D3403E-467F-4E57-91D9-504AB899F4C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1889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jpg"/><Relationship Id="rId4" Type="http://schemas.openxmlformats.org/officeDocument/2006/relationships/image" Target="../media/image3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eg"/><Relationship Id="rId7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071715" y="727587"/>
            <a:ext cx="9596285" cy="963561"/>
          </a:xfrm>
        </p:spPr>
        <p:txBody>
          <a:bodyPr>
            <a:normAutofit/>
          </a:bodyPr>
          <a:lstStyle/>
          <a:p>
            <a:pPr algn="l"/>
            <a:r>
              <a:rPr lang="cs-CZ" dirty="0" smtClean="0"/>
              <a:t>IT and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state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l"/>
            <a:r>
              <a:rPr lang="cs-CZ" dirty="0" smtClean="0"/>
              <a:t>17</a:t>
            </a:r>
            <a:r>
              <a:rPr lang="en-US" dirty="0" smtClean="0"/>
              <a:t>. 10. 201</a:t>
            </a:r>
            <a:r>
              <a:rPr lang="cs-CZ" dirty="0" smtClean="0"/>
              <a:t>8</a:t>
            </a:r>
            <a:endParaRPr lang="en-US" dirty="0" smtClean="0"/>
          </a:p>
          <a:p>
            <a:pPr algn="l"/>
            <a:r>
              <a:rPr lang="en-US" dirty="0" smtClean="0"/>
              <a:t>Veronika Netolická </a:t>
            </a:r>
          </a:p>
          <a:p>
            <a:pPr algn="l"/>
            <a:r>
              <a:rPr lang="en-US" dirty="0" smtClean="0"/>
              <a:t>Modern technology</a:t>
            </a:r>
          </a:p>
          <a:p>
            <a:pPr algn="l"/>
            <a:endParaRPr lang="en-US" dirty="0"/>
          </a:p>
        </p:txBody>
      </p:sp>
      <p:cxnSp>
        <p:nvCxnSpPr>
          <p:cNvPr id="6" name="Přímá spojnice 5"/>
          <p:cNvCxnSpPr/>
          <p:nvPr/>
        </p:nvCxnSpPr>
        <p:spPr>
          <a:xfrm flipV="1">
            <a:off x="481781" y="1543665"/>
            <a:ext cx="5319251" cy="294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9747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Demonstr</a:t>
            </a:r>
            <a:r>
              <a:rPr lang="cs-CZ" dirty="0" err="1"/>
              <a:t>ation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power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94290" y="1825625"/>
            <a:ext cx="11059510" cy="435133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 smtClean="0"/>
              <a:t>Estonia (2007) and Latvia (2008)</a:t>
            </a:r>
          </a:p>
          <a:p>
            <a:r>
              <a:rPr lang="en-US" dirty="0" smtClean="0"/>
              <a:t>Similar modus operandi (</a:t>
            </a:r>
            <a:r>
              <a:rPr lang="en-US" dirty="0" err="1" smtClean="0"/>
              <a:t>DDoS</a:t>
            </a:r>
            <a:r>
              <a:rPr lang="en-US" dirty="0" smtClean="0"/>
              <a:t>, defacement and malware)</a:t>
            </a:r>
          </a:p>
          <a:p>
            <a:r>
              <a:rPr lang="en-US" dirty="0" smtClean="0"/>
              <a:t>Russian Federation – absence of direct evidence 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en-US" dirty="0" smtClean="0"/>
              <a:t>Estonia</a:t>
            </a:r>
            <a:r>
              <a:rPr lang="cs-CZ" dirty="0" smtClean="0"/>
              <a:t> -  </a:t>
            </a:r>
            <a:r>
              <a:rPr lang="en-US" dirty="0"/>
              <a:t>due to the removal of the bronze statue of an unknown Soviet soldier</a:t>
            </a:r>
            <a:endParaRPr lang="cs-CZ" dirty="0" smtClean="0"/>
          </a:p>
          <a:p>
            <a:r>
              <a:rPr lang="en-US" dirty="0" smtClean="0"/>
              <a:t>for RF symbol of freedom vs. symbol of occupation 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en-US" dirty="0" smtClean="0"/>
              <a:t>Latvia – main reasons: law about </a:t>
            </a:r>
            <a:r>
              <a:rPr lang="cs-CZ" dirty="0"/>
              <a:t>non-</a:t>
            </a:r>
            <a:r>
              <a:rPr lang="cs-CZ" dirty="0" err="1"/>
              <a:t>acceptance</a:t>
            </a:r>
            <a:r>
              <a:rPr lang="cs-CZ" dirty="0"/>
              <a:t> N</a:t>
            </a:r>
            <a:r>
              <a:rPr lang="en-US" dirty="0" smtClean="0"/>
              <a:t>a</a:t>
            </a:r>
            <a:r>
              <a:rPr lang="cs-CZ" dirty="0" err="1" smtClean="0"/>
              <a:t>zi</a:t>
            </a:r>
            <a:r>
              <a:rPr lang="cs-CZ" dirty="0" smtClean="0"/>
              <a:t> </a:t>
            </a:r>
            <a:r>
              <a:rPr lang="en-US" dirty="0" smtClean="0"/>
              <a:t>and </a:t>
            </a:r>
            <a:r>
              <a:rPr lang="cs-CZ" dirty="0" smtClean="0"/>
              <a:t>S</a:t>
            </a:r>
            <a:r>
              <a:rPr lang="en-US" dirty="0" err="1" smtClean="0"/>
              <a:t>oviet</a:t>
            </a:r>
            <a:r>
              <a:rPr lang="en-US" dirty="0" smtClean="0"/>
              <a:t> symbols, planning of American antimissile defense </a:t>
            </a:r>
          </a:p>
          <a:p>
            <a:pPr marL="0" indent="0">
              <a:buNone/>
            </a:pPr>
            <a:endParaRPr lang="cs-CZ" dirty="0"/>
          </a:p>
        </p:txBody>
      </p:sp>
      <p:cxnSp>
        <p:nvCxnSpPr>
          <p:cNvPr id="4" name="Přímá spojnice 3"/>
          <p:cNvCxnSpPr/>
          <p:nvPr/>
        </p:nvCxnSpPr>
        <p:spPr>
          <a:xfrm flipV="1">
            <a:off x="481781" y="1563329"/>
            <a:ext cx="5535561" cy="98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1298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5000"/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241441"/>
          </a:xfrm>
        </p:spPr>
        <p:txBody>
          <a:bodyPr/>
          <a:lstStyle/>
          <a:p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Support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conventional attack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29229" y="1825625"/>
            <a:ext cx="10924571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b="1" dirty="0" smtClean="0"/>
              <a:t>Georgia (2008)</a:t>
            </a:r>
          </a:p>
          <a:p>
            <a:pPr>
              <a:buFontTx/>
              <a:buChar char="-"/>
            </a:pPr>
            <a:r>
              <a:rPr lang="cs-CZ" dirty="0" smtClean="0"/>
              <a:t>I</a:t>
            </a:r>
            <a:r>
              <a:rPr lang="en-US" dirty="0" smtClean="0"/>
              <a:t>n </a:t>
            </a:r>
            <a:r>
              <a:rPr lang="en-US" dirty="0"/>
              <a:t>the background of a five-day </a:t>
            </a:r>
            <a:r>
              <a:rPr lang="en-US" dirty="0" smtClean="0"/>
              <a:t>war</a:t>
            </a:r>
            <a:endParaRPr lang="cs-CZ" dirty="0" smtClean="0"/>
          </a:p>
          <a:p>
            <a:pPr>
              <a:buFontTx/>
              <a:buChar char="-"/>
            </a:pPr>
            <a:r>
              <a:rPr lang="cs-CZ" dirty="0"/>
              <a:t>T</a:t>
            </a:r>
            <a:r>
              <a:rPr lang="en-US" dirty="0" err="1" smtClean="0"/>
              <a:t>arget</a:t>
            </a:r>
            <a:r>
              <a:rPr lang="en-US" dirty="0" smtClean="0"/>
              <a:t>: destroying of active communication and information </a:t>
            </a:r>
          </a:p>
          <a:p>
            <a:pPr>
              <a:buFontTx/>
              <a:buChar char="-"/>
            </a:pPr>
            <a:r>
              <a:rPr lang="cs-CZ" dirty="0"/>
              <a:t>M</a:t>
            </a:r>
            <a:r>
              <a:rPr lang="en-US" dirty="0" smtClean="0"/>
              <a:t>e</a:t>
            </a:r>
            <a:r>
              <a:rPr lang="cs-CZ" dirty="0" err="1" smtClean="0"/>
              <a:t>thods</a:t>
            </a:r>
            <a:r>
              <a:rPr lang="en-US" dirty="0" smtClean="0"/>
              <a:t>: defacement</a:t>
            </a:r>
            <a:r>
              <a:rPr lang="cs-CZ" dirty="0" smtClean="0"/>
              <a:t>, </a:t>
            </a:r>
            <a:r>
              <a:rPr lang="cs-CZ" dirty="0" err="1" smtClean="0"/>
              <a:t>DoS</a:t>
            </a:r>
            <a:r>
              <a:rPr lang="cs-CZ" dirty="0" smtClean="0"/>
              <a:t>, </a:t>
            </a:r>
            <a:r>
              <a:rPr lang="cs-CZ" dirty="0" err="1" smtClean="0"/>
              <a:t>DDoS</a:t>
            </a:r>
            <a:r>
              <a:rPr lang="cs-CZ" dirty="0" smtClean="0"/>
              <a:t>, </a:t>
            </a:r>
            <a:r>
              <a:rPr lang="cs-CZ" dirty="0" err="1" smtClean="0"/>
              <a:t>malware</a:t>
            </a:r>
            <a:endParaRPr lang="cs-CZ" dirty="0" smtClean="0"/>
          </a:p>
          <a:p>
            <a:pPr>
              <a:buFontTx/>
              <a:buChar char="-"/>
            </a:pPr>
            <a:r>
              <a:rPr lang="en-US" dirty="0" smtClean="0"/>
              <a:t>Patriotic hacking </a:t>
            </a:r>
            <a:r>
              <a:rPr lang="cs-CZ" dirty="0" smtClean="0"/>
              <a:t>(</a:t>
            </a:r>
            <a:r>
              <a:rPr lang="en-US" dirty="0" smtClean="0"/>
              <a:t>nationalistic mode in society</a:t>
            </a:r>
            <a:r>
              <a:rPr lang="cs-CZ" dirty="0" smtClean="0"/>
              <a:t>)</a:t>
            </a:r>
          </a:p>
          <a:p>
            <a:pPr>
              <a:buFontTx/>
              <a:buChar char="-"/>
            </a:pPr>
            <a:r>
              <a:rPr lang="cs-CZ" dirty="0" err="1"/>
              <a:t>Russian</a:t>
            </a:r>
            <a:r>
              <a:rPr lang="cs-CZ" dirty="0"/>
              <a:t> Business Network</a:t>
            </a:r>
            <a:r>
              <a:rPr lang="cs-CZ" dirty="0" smtClean="0"/>
              <a:t> </a:t>
            </a:r>
          </a:p>
          <a:p>
            <a:pPr>
              <a:buFontTx/>
              <a:buChar char="-"/>
            </a:pPr>
            <a:r>
              <a:rPr lang="en-US" dirty="0" smtClean="0"/>
              <a:t>Attacks also on RF 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  <p:cxnSp>
        <p:nvCxnSpPr>
          <p:cNvPr id="4" name="Přímá spojnice 3"/>
          <p:cNvCxnSpPr/>
          <p:nvPr/>
        </p:nvCxnSpPr>
        <p:spPr>
          <a:xfrm flipV="1">
            <a:off x="429229" y="1815793"/>
            <a:ext cx="5535561" cy="98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3" descr="Collage created by hackers (image reproduced from Russian site, lenta.ru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492" y="28520"/>
            <a:ext cx="3876675" cy="29146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61292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9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654" y="1690688"/>
            <a:ext cx="4103669" cy="2662237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Information war/ propaganda 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0323" y="1474839"/>
            <a:ext cx="7256205" cy="470212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dirty="0"/>
          </a:p>
        </p:txBody>
      </p:sp>
      <p:cxnSp>
        <p:nvCxnSpPr>
          <p:cNvPr id="4" name="Přímá spojnice 3"/>
          <p:cNvCxnSpPr/>
          <p:nvPr/>
        </p:nvCxnSpPr>
        <p:spPr>
          <a:xfrm flipV="1">
            <a:off x="481781" y="1563329"/>
            <a:ext cx="5535561" cy="98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3291" y="4041337"/>
            <a:ext cx="4078164" cy="2738621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4963" y="2505074"/>
            <a:ext cx="2647123" cy="1982787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7078" y="4565904"/>
            <a:ext cx="3238040" cy="2292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483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Demystification</a:t>
            </a:r>
            <a:r>
              <a:rPr lang="cs-CZ" dirty="0" smtClean="0"/>
              <a:t> ???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dirty="0"/>
              <a:t>1982: </a:t>
            </a:r>
            <a:r>
              <a:rPr lang="en-US" b="1" dirty="0" smtClean="0"/>
              <a:t>trans-sib</a:t>
            </a:r>
            <a:r>
              <a:rPr lang="cs-CZ" b="1" dirty="0" smtClean="0"/>
              <a:t>e</a:t>
            </a:r>
            <a:r>
              <a:rPr lang="en-US" b="1" dirty="0" err="1" smtClean="0"/>
              <a:t>rian</a:t>
            </a:r>
            <a:r>
              <a:rPr lang="en-US" b="1" dirty="0" smtClean="0"/>
              <a:t> sabotage</a:t>
            </a:r>
          </a:p>
          <a:p>
            <a:pPr marL="0" indent="0">
              <a:buNone/>
            </a:pPr>
            <a:endParaRPr lang="cs-CZ" dirty="0"/>
          </a:p>
        </p:txBody>
      </p:sp>
      <p:cxnSp>
        <p:nvCxnSpPr>
          <p:cNvPr id="4" name="Přímá spojnice 3"/>
          <p:cNvCxnSpPr/>
          <p:nvPr/>
        </p:nvCxnSpPr>
        <p:spPr>
          <a:xfrm flipV="1">
            <a:off x="481781" y="1563329"/>
            <a:ext cx="5535561" cy="98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4013" y="2888892"/>
            <a:ext cx="7144774" cy="3375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442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 txBox="1">
            <a:spLocks/>
          </p:cNvSpPr>
          <p:nvPr/>
        </p:nvSpPr>
        <p:spPr>
          <a:xfrm>
            <a:off x="1631954" y="765175"/>
            <a:ext cx="8670925" cy="3455988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cs-CZ" altLang="cs-CZ" sz="48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ea typeface="Fira Sans Medium" panose="00000600000000000000" pitchFamily="50" charset="0"/>
              <a:cs typeface="Fira Sans Medium" panose="00000600000000000000" pitchFamily="50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1156455" y="661081"/>
            <a:ext cx="10024098" cy="923330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cs-CZ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Case study </a:t>
            </a:r>
            <a:r>
              <a:rPr lang="cs-CZ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cs-CZ" sz="5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Việt</a:t>
            </a:r>
            <a:r>
              <a:rPr lang="cs-CZ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5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Nam</a:t>
            </a:r>
            <a:endParaRPr lang="cs-CZ" altLang="cs-CZ" sz="54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ea typeface="Fira Sans Medium" panose="00000600000000000000" pitchFamily="50" charset="0"/>
              <a:cs typeface="Fira Sans Medium" panose="00000600000000000000" pitchFamily="50" charset="0"/>
            </a:endParaRPr>
          </a:p>
        </p:txBody>
      </p:sp>
      <p:pic>
        <p:nvPicPr>
          <p:cNvPr id="7" name="Zástupný symbol pro obsah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4989" y="2403647"/>
            <a:ext cx="6125336" cy="3445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188782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10"/>
          <a:stretch/>
        </p:blipFill>
        <p:spPr bwMode="auto">
          <a:xfrm>
            <a:off x="6904233" y="3082015"/>
            <a:ext cx="5188118" cy="356536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Political and historical </a:t>
            </a:r>
            <a:r>
              <a:rPr lang="en-US" dirty="0" smtClean="0"/>
              <a:t>background</a:t>
            </a:r>
            <a:r>
              <a:rPr lang="cs-CZ" dirty="0" smtClean="0"/>
              <a:t> I.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en-US" dirty="0" smtClean="0"/>
              <a:t>one-party system state represented by </a:t>
            </a:r>
            <a:r>
              <a:rPr lang="en-US" i="1" dirty="0" smtClean="0"/>
              <a:t>the Communist Party of Vietnam </a:t>
            </a:r>
            <a:r>
              <a:rPr lang="en-US" dirty="0" smtClean="0"/>
              <a:t>(CPV)</a:t>
            </a:r>
          </a:p>
          <a:p>
            <a:pPr>
              <a:buFontTx/>
              <a:buChar char="-"/>
            </a:pPr>
            <a:r>
              <a:rPr lang="en-US" dirty="0" smtClean="0"/>
              <a:t>moves to market-oriented socialism</a:t>
            </a:r>
          </a:p>
          <a:p>
            <a:pPr marL="0" indent="0">
              <a:buNone/>
            </a:pPr>
            <a:r>
              <a:rPr lang="en-US" dirty="0" smtClean="0"/>
              <a:t> </a:t>
            </a:r>
          </a:p>
          <a:p>
            <a:r>
              <a:rPr lang="en-US" dirty="0" smtClean="0"/>
              <a:t>1994 – domain .</a:t>
            </a:r>
            <a:r>
              <a:rPr lang="en-US" dirty="0" err="1" smtClean="0"/>
              <a:t>vn</a:t>
            </a:r>
            <a:r>
              <a:rPr lang="en-US" dirty="0" smtClean="0"/>
              <a:t> </a:t>
            </a:r>
            <a:r>
              <a:rPr lang="en-US" dirty="0"/>
              <a:t>has been registered</a:t>
            </a:r>
            <a:endParaRPr lang="en-US" dirty="0" smtClean="0"/>
          </a:p>
          <a:p>
            <a:r>
              <a:rPr lang="en-US" dirty="0" smtClean="0"/>
              <a:t>1997 - system administration VNPT</a:t>
            </a:r>
          </a:p>
          <a:p>
            <a:r>
              <a:rPr lang="en-US" dirty="0" smtClean="0"/>
              <a:t>Telecommunication - </a:t>
            </a:r>
            <a:r>
              <a:rPr lang="en-US" dirty="0" err="1" smtClean="0"/>
              <a:t>Vittel</a:t>
            </a:r>
            <a:r>
              <a:rPr lang="en-US" dirty="0" smtClean="0"/>
              <a:t> </a:t>
            </a:r>
          </a:p>
          <a:p>
            <a:endParaRPr lang="en-US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592791" y="4127777"/>
            <a:ext cx="1361670" cy="3677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019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Political and historical background II.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i="1" dirty="0" smtClean="0"/>
              <a:t>The </a:t>
            </a:r>
            <a:r>
              <a:rPr lang="en-GB" i="1" dirty="0"/>
              <a:t>Government</a:t>
            </a:r>
            <a:r>
              <a:rPr lang="en-GB" dirty="0"/>
              <a:t> formed </a:t>
            </a:r>
            <a:r>
              <a:rPr lang="en-GB" i="1" dirty="0"/>
              <a:t>the National Internet Steering Board</a:t>
            </a:r>
            <a:r>
              <a:rPr lang="en-GB" dirty="0"/>
              <a:t> </a:t>
            </a:r>
            <a:endParaRPr lang="cs-CZ" dirty="0"/>
          </a:p>
          <a:p>
            <a:r>
              <a:rPr lang="en-GB" dirty="0"/>
              <a:t>penetration rate of 66,3 percent </a:t>
            </a:r>
            <a:endParaRPr lang="cs-CZ" dirty="0"/>
          </a:p>
          <a:p>
            <a:r>
              <a:rPr lang="en-GB" dirty="0"/>
              <a:t>only companies that are state-owned can operate as </a:t>
            </a:r>
            <a:r>
              <a:rPr lang="en-GB" i="1" dirty="0"/>
              <a:t>Internet access service providers</a:t>
            </a:r>
            <a:r>
              <a:rPr lang="en-GB" dirty="0"/>
              <a:t> or </a:t>
            </a:r>
            <a:r>
              <a:rPr lang="en-GB" i="1" dirty="0"/>
              <a:t>Internet exchange providers</a:t>
            </a:r>
            <a:endParaRPr lang="cs-CZ" i="1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9616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Place of cyberspace today 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continuation of the rule CPV</a:t>
            </a:r>
          </a:p>
          <a:p>
            <a:r>
              <a:rPr lang="en-US" dirty="0" smtClean="0"/>
              <a:t>Internet as a place for foreign investments </a:t>
            </a:r>
          </a:p>
          <a:p>
            <a:r>
              <a:rPr lang="en-US" dirty="0" smtClean="0"/>
              <a:t>Manipulation of information </a:t>
            </a:r>
          </a:p>
          <a:p>
            <a:endParaRPr lang="cs-CZ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9738" y="3533424"/>
            <a:ext cx="2095500" cy="189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992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Important actors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i="1" dirty="0" smtClean="0"/>
              <a:t>The Ministry of Information and Communication</a:t>
            </a:r>
          </a:p>
          <a:p>
            <a:r>
              <a:rPr lang="en-US" dirty="0" smtClean="0"/>
              <a:t>Authority for regulation, publication (newspapers) and  telecommunication, IT,…</a:t>
            </a:r>
          </a:p>
          <a:p>
            <a:r>
              <a:rPr lang="en-US" i="1" dirty="0" smtClean="0"/>
              <a:t>the Authority of Information Security</a:t>
            </a:r>
            <a:r>
              <a:rPr lang="en-US" dirty="0" smtClean="0"/>
              <a:t> </a:t>
            </a:r>
          </a:p>
          <a:p>
            <a:r>
              <a:rPr lang="en-US" i="1" dirty="0" smtClean="0"/>
              <a:t>the Vietnam Computer Emergency Response Team (VNCERT)</a:t>
            </a:r>
          </a:p>
          <a:p>
            <a:pPr marL="0" indent="0">
              <a:buNone/>
            </a:pPr>
            <a:endParaRPr lang="en-US" i="1" dirty="0" smtClean="0"/>
          </a:p>
          <a:p>
            <a:pPr marL="0" indent="0">
              <a:buNone/>
            </a:pPr>
            <a:r>
              <a:rPr lang="en-US" i="1" dirty="0" smtClean="0"/>
              <a:t>The Ministry of Public Security</a:t>
            </a:r>
          </a:p>
          <a:p>
            <a:r>
              <a:rPr lang="en-US" dirty="0" smtClean="0"/>
              <a:t>New Cyber Security Law </a:t>
            </a:r>
            <a:endParaRPr lang="en-US" i="1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i="1" dirty="0" smtClean="0"/>
              <a:t>The Ministry of National Defense</a:t>
            </a:r>
          </a:p>
          <a:p>
            <a:r>
              <a:rPr lang="en-US" i="1" dirty="0" smtClean="0"/>
              <a:t>the Cyber Space Operations Command</a:t>
            </a:r>
            <a:r>
              <a:rPr lang="en-US" dirty="0" smtClean="0"/>
              <a:t> (January2018) „help with the state surveillance for protection of the </a:t>
            </a:r>
            <a:r>
              <a:rPr lang="en-US" dirty="0"/>
              <a:t>state </a:t>
            </a:r>
            <a:r>
              <a:rPr lang="en-US" dirty="0" smtClean="0"/>
              <a:t>sovereignty“</a:t>
            </a:r>
          </a:p>
          <a:p>
            <a:r>
              <a:rPr lang="en-US" i="1" dirty="0" smtClean="0"/>
              <a:t>Unit/Force 47</a:t>
            </a:r>
            <a:r>
              <a:rPr lang="en-US" dirty="0" smtClean="0"/>
              <a:t> (10 000 members)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5968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</a:t>
            </a:r>
            <a:r>
              <a:rPr lang="en-US" dirty="0" err="1" smtClean="0"/>
              <a:t>urveillance</a:t>
            </a:r>
            <a:r>
              <a:rPr lang="en-US" dirty="0" smtClean="0"/>
              <a:t> </a:t>
            </a:r>
            <a:r>
              <a:rPr lang="cs-CZ" dirty="0" smtClean="0"/>
              <a:t>I.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i="1" dirty="0" smtClean="0"/>
              <a:t>Freedom House </a:t>
            </a:r>
            <a:r>
              <a:rPr lang="en-US" dirty="0" smtClean="0"/>
              <a:t>(2018) - Net Freedom Status: not free</a:t>
            </a:r>
          </a:p>
          <a:p>
            <a:r>
              <a:rPr lang="en-US" dirty="0" smtClean="0"/>
              <a:t>Internet as a tool of destabilization for CPV 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en-US" dirty="0" smtClean="0"/>
              <a:t>Article</a:t>
            </a:r>
            <a:r>
              <a:rPr lang="cs-CZ" dirty="0" smtClean="0"/>
              <a:t> 69</a:t>
            </a:r>
            <a:r>
              <a:rPr lang="en-US" dirty="0" smtClean="0"/>
              <a:t> </a:t>
            </a:r>
            <a:r>
              <a:rPr lang="en-US" dirty="0"/>
              <a:t>of </a:t>
            </a:r>
            <a:r>
              <a:rPr lang="en-GB" i="1" dirty="0" smtClean="0"/>
              <a:t>the </a:t>
            </a:r>
            <a:r>
              <a:rPr lang="en-GB" i="1" dirty="0"/>
              <a:t>Constitution of the Socialistic Republic of Vietnam</a:t>
            </a:r>
            <a:r>
              <a:rPr lang="en-GB" dirty="0"/>
              <a:t> (1992</a:t>
            </a:r>
            <a:r>
              <a:rPr lang="en-GB" dirty="0" smtClean="0"/>
              <a:t>)</a:t>
            </a:r>
            <a:endParaRPr lang="cs-CZ" dirty="0"/>
          </a:p>
          <a:p>
            <a:pPr marL="0" indent="0">
              <a:buNone/>
            </a:pPr>
            <a:r>
              <a:rPr lang="cs-CZ" sz="3600" dirty="0"/>
              <a:t>    </a:t>
            </a:r>
            <a:r>
              <a:rPr lang="cs-CZ" sz="3600" dirty="0" smtClean="0"/>
              <a:t>                                                x</a:t>
            </a:r>
          </a:p>
          <a:p>
            <a:pPr marL="0" indent="0">
              <a:buNone/>
            </a:pPr>
            <a:endParaRPr lang="cs-CZ" sz="3600" dirty="0"/>
          </a:p>
          <a:p>
            <a:pPr marL="0" indent="0">
              <a:buNone/>
            </a:pPr>
            <a:r>
              <a:rPr lang="en-US" dirty="0"/>
              <a:t>Article</a:t>
            </a:r>
            <a:r>
              <a:rPr lang="cs-CZ" dirty="0" smtClean="0"/>
              <a:t> </a:t>
            </a:r>
            <a:r>
              <a:rPr lang="en-GB" dirty="0" smtClean="0"/>
              <a:t>79</a:t>
            </a:r>
            <a:r>
              <a:rPr lang="en-GB" dirty="0"/>
              <a:t>, 88 </a:t>
            </a:r>
            <a:r>
              <a:rPr lang="cs-CZ" dirty="0" smtClean="0"/>
              <a:t>and</a:t>
            </a:r>
            <a:r>
              <a:rPr lang="cs-CZ" dirty="0"/>
              <a:t> </a:t>
            </a:r>
            <a:r>
              <a:rPr lang="en-GB" dirty="0" smtClean="0"/>
              <a:t>258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i="1" dirty="0" err="1" smtClean="0"/>
              <a:t>the</a:t>
            </a:r>
            <a:r>
              <a:rPr lang="cs-CZ" i="1" dirty="0" smtClean="0"/>
              <a:t> </a:t>
            </a:r>
            <a:r>
              <a:rPr lang="en-GB" i="1" dirty="0" smtClean="0"/>
              <a:t>Penal Code</a:t>
            </a:r>
            <a:r>
              <a:rPr lang="cs-CZ" i="1" dirty="0" smtClean="0"/>
              <a:t> </a:t>
            </a:r>
            <a:r>
              <a:rPr lang="en-GB" dirty="0" smtClean="0"/>
              <a:t>(1999)</a:t>
            </a:r>
            <a:endParaRPr lang="cs-CZ" dirty="0" smtClean="0"/>
          </a:p>
          <a:p>
            <a:pPr marL="0" indent="0">
              <a:buNone/>
            </a:pPr>
            <a:r>
              <a:rPr lang="en-US" dirty="0"/>
              <a:t>Article</a:t>
            </a:r>
            <a:r>
              <a:rPr lang="cs-CZ" dirty="0" smtClean="0"/>
              <a:t> </a:t>
            </a:r>
            <a:r>
              <a:rPr lang="en-GB" dirty="0" smtClean="0"/>
              <a:t>331</a:t>
            </a:r>
            <a:r>
              <a:rPr lang="cs-CZ" dirty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en-GB" i="1" dirty="0" smtClean="0"/>
              <a:t>the</a:t>
            </a:r>
            <a:r>
              <a:rPr lang="en-GB" dirty="0" smtClean="0"/>
              <a:t> </a:t>
            </a:r>
            <a:r>
              <a:rPr lang="en-GB" i="1" dirty="0" smtClean="0"/>
              <a:t>Criminal Code</a:t>
            </a:r>
            <a:r>
              <a:rPr lang="en-GB" dirty="0" smtClean="0"/>
              <a:t> (2015)</a:t>
            </a:r>
            <a:endParaRPr lang="cs-CZ" dirty="0" smtClean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8482" y="3561730"/>
            <a:ext cx="2193518" cy="3296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381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 b="1" dirty="0" smtClean="0"/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endParaRPr lang="cs-CZ" b="1" dirty="0" smtClean="0"/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endParaRPr lang="cs-CZ" b="1" dirty="0" smtClean="0"/>
          </a:p>
          <a:p>
            <a:pPr marL="0" indent="0">
              <a:buNone/>
            </a:pPr>
            <a:endParaRPr lang="cs-CZ" b="1" dirty="0"/>
          </a:p>
          <a:p>
            <a:pPr marL="0" indent="0" algn="just">
              <a:buNone/>
            </a:pPr>
            <a:r>
              <a:rPr lang="cs-CZ" b="1" dirty="0" err="1" smtClean="0"/>
              <a:t>Disclaimer</a:t>
            </a:r>
            <a:r>
              <a:rPr lang="cs-CZ" dirty="0"/>
              <a:t>: </a:t>
            </a:r>
            <a:r>
              <a:rPr lang="en-US" dirty="0"/>
              <a:t>Opinions presented in this lecture </a:t>
            </a:r>
            <a:r>
              <a:rPr lang="cs-CZ" dirty="0" smtClean="0"/>
              <a:t>and</a:t>
            </a:r>
            <a:r>
              <a:rPr lang="en-US" dirty="0" smtClean="0"/>
              <a:t> </a:t>
            </a:r>
            <a:r>
              <a:rPr lang="en-US" dirty="0"/>
              <a:t>the views of the author </a:t>
            </a:r>
            <a:r>
              <a:rPr lang="en-US" dirty="0" smtClean="0"/>
              <a:t>do </a:t>
            </a:r>
            <a:r>
              <a:rPr lang="en-US" dirty="0"/>
              <a:t>not necessarily follow the views of the employer</a:t>
            </a:r>
            <a:endParaRPr lang="en-US" dirty="0"/>
          </a:p>
          <a:p>
            <a:endParaRPr lang="en-US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2012" y="2624137"/>
            <a:ext cx="2847975" cy="160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0587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</a:t>
            </a:r>
            <a:r>
              <a:rPr lang="en-US" dirty="0" err="1"/>
              <a:t>urveillance</a:t>
            </a:r>
            <a:r>
              <a:rPr lang="en-US" dirty="0"/>
              <a:t> </a:t>
            </a:r>
            <a:r>
              <a:rPr lang="cs-CZ" dirty="0" smtClean="0"/>
              <a:t>II.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4428" y="1825625"/>
            <a:ext cx="11279372" cy="4351338"/>
          </a:xfrm>
        </p:spPr>
        <p:txBody>
          <a:bodyPr/>
          <a:lstStyle/>
          <a:p>
            <a:r>
              <a:rPr lang="en-US" dirty="0" smtClean="0"/>
              <a:t>„propagandistic activities  against CPV“</a:t>
            </a:r>
          </a:p>
          <a:p>
            <a:r>
              <a:rPr lang="en-US" dirty="0" smtClean="0"/>
              <a:t>„threaten of democratic freedoms and the interests of the state“ </a:t>
            </a:r>
          </a:p>
          <a:p>
            <a:r>
              <a:rPr lang="en-US" dirty="0" smtClean="0"/>
              <a:t>„providing activities damaging the state administration“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en-US" dirty="0"/>
              <a:t>Result:</a:t>
            </a:r>
            <a:br>
              <a:rPr lang="en-US" dirty="0"/>
            </a:br>
            <a:r>
              <a:rPr lang="cs-CZ" dirty="0" smtClean="0"/>
              <a:t>- </a:t>
            </a:r>
            <a:r>
              <a:rPr lang="en-US" dirty="0" smtClean="0"/>
              <a:t>In 2017</a:t>
            </a:r>
            <a:r>
              <a:rPr lang="cs-CZ" dirty="0" smtClean="0"/>
              <a:t> - </a:t>
            </a:r>
            <a:r>
              <a:rPr lang="en-US" dirty="0" smtClean="0"/>
              <a:t>arresting </a:t>
            </a:r>
            <a:r>
              <a:rPr lang="en-US" dirty="0"/>
              <a:t>21 bloggers and activists</a:t>
            </a:r>
            <a:br>
              <a:rPr lang="en-US" dirty="0"/>
            </a:br>
            <a:r>
              <a:rPr lang="cs-CZ" dirty="0" smtClean="0"/>
              <a:t>- </a:t>
            </a:r>
            <a:r>
              <a:rPr lang="en-US" dirty="0" smtClean="0"/>
              <a:t>Penalties </a:t>
            </a:r>
            <a:r>
              <a:rPr lang="en-US" dirty="0"/>
              <a:t>9 - 15 years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7046" y="120576"/>
            <a:ext cx="3719831" cy="2090996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4500" y="2730574"/>
            <a:ext cx="2857500" cy="1600200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9377" y="4849776"/>
            <a:ext cx="28575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369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</a:t>
            </a:r>
            <a:r>
              <a:rPr lang="en-US" dirty="0" err="1"/>
              <a:t>urveillance</a:t>
            </a:r>
            <a:r>
              <a:rPr lang="en-US" dirty="0"/>
              <a:t> </a:t>
            </a:r>
            <a:r>
              <a:rPr lang="cs-CZ" dirty="0" smtClean="0"/>
              <a:t>III</a:t>
            </a:r>
            <a:r>
              <a:rPr lang="cs-CZ" dirty="0"/>
              <a:t>.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Using applications such as Facebook and Instagram in Vietnam is possible</a:t>
            </a:r>
            <a:r>
              <a:rPr lang="cs-CZ" dirty="0"/>
              <a:t> (</a:t>
            </a:r>
            <a:r>
              <a:rPr lang="en-GB" dirty="0"/>
              <a:t>it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Governmnet</a:t>
            </a:r>
            <a:r>
              <a:rPr lang="cs-CZ" dirty="0"/>
              <a:t> si </a:t>
            </a:r>
            <a:r>
              <a:rPr lang="cs-CZ" dirty="0" err="1"/>
              <a:t>able</a:t>
            </a:r>
            <a:r>
              <a:rPr lang="cs-CZ" dirty="0"/>
              <a:t> to </a:t>
            </a:r>
            <a:r>
              <a:rPr lang="cs-CZ" dirty="0" err="1"/>
              <a:t>block</a:t>
            </a:r>
            <a:r>
              <a:rPr lang="cs-CZ" dirty="0"/>
              <a:t> </a:t>
            </a:r>
            <a:r>
              <a:rPr lang="en-GB" dirty="0"/>
              <a:t>these networks in key moments in recent years</a:t>
            </a:r>
            <a:r>
              <a:rPr lang="cs-CZ" dirty="0"/>
              <a:t> –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example</a:t>
            </a:r>
            <a:r>
              <a:rPr lang="cs-CZ" dirty="0"/>
              <a:t> May 2016)</a:t>
            </a:r>
          </a:p>
          <a:p>
            <a:r>
              <a:rPr lang="cs-CZ" dirty="0" err="1" smtClean="0"/>
              <a:t>Removing</a:t>
            </a:r>
            <a:r>
              <a:rPr lang="cs-CZ" dirty="0" smtClean="0"/>
              <a:t> </a:t>
            </a:r>
            <a:r>
              <a:rPr lang="cs-CZ" dirty="0"/>
              <a:t>„</a:t>
            </a:r>
            <a:r>
              <a:rPr lang="cs-CZ" dirty="0" err="1"/>
              <a:t>toxic</a:t>
            </a:r>
            <a:r>
              <a:rPr lang="cs-CZ" dirty="0"/>
              <a:t>“ </a:t>
            </a:r>
            <a:r>
              <a:rPr lang="cs-CZ" dirty="0" err="1"/>
              <a:t>content</a:t>
            </a:r>
            <a:r>
              <a:rPr lang="cs-CZ" dirty="0"/>
              <a:t> </a:t>
            </a:r>
            <a:r>
              <a:rPr lang="cs-CZ" dirty="0" err="1"/>
              <a:t>form</a:t>
            </a:r>
            <a:r>
              <a:rPr lang="cs-CZ" dirty="0"/>
              <a:t> </a:t>
            </a:r>
            <a:r>
              <a:rPr lang="cs-CZ" dirty="0" err="1"/>
              <a:t>YouTube</a:t>
            </a:r>
            <a:r>
              <a:rPr lang="cs-CZ" dirty="0"/>
              <a:t> and </a:t>
            </a:r>
            <a:r>
              <a:rPr lang="cs-CZ" dirty="0" err="1"/>
              <a:t>Facebook</a:t>
            </a:r>
            <a:r>
              <a:rPr lang="cs-CZ" dirty="0"/>
              <a:t> </a:t>
            </a:r>
            <a:endParaRPr lang="cs-CZ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6915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Go.vn</a:t>
            </a:r>
            <a:endParaRPr lang="en-US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3959" y="1825625"/>
            <a:ext cx="6484081" cy="4351338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1353" y="0"/>
            <a:ext cx="2560647" cy="2965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845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>
                <a:solidFill>
                  <a:srgbClr val="585857"/>
                </a:solidFill>
                <a:latin typeface="Fira Sans Medium" pitchFamily="34" charset="0"/>
                <a:ea typeface="Fira Sans Medium" pitchFamily="34" charset="0"/>
              </a:rPr>
              <a:t>Cyber</a:t>
            </a:r>
            <a:r>
              <a:rPr lang="cs-CZ" dirty="0" smtClean="0">
                <a:solidFill>
                  <a:srgbClr val="585857"/>
                </a:solidFill>
                <a:latin typeface="Fira Sans Medium" pitchFamily="34" charset="0"/>
                <a:ea typeface="Fira Sans Medium" pitchFamily="34" charset="0"/>
              </a:rPr>
              <a:t> </a:t>
            </a:r>
            <a:r>
              <a:rPr lang="cs-CZ" dirty="0" err="1" smtClean="0">
                <a:solidFill>
                  <a:srgbClr val="585857"/>
                </a:solidFill>
                <a:latin typeface="Fira Sans Medium" pitchFamily="34" charset="0"/>
                <a:ea typeface="Fira Sans Medium" pitchFamily="34" charset="0"/>
              </a:rPr>
              <a:t>campaigns</a:t>
            </a:r>
            <a:r>
              <a:rPr lang="cs-CZ" dirty="0" smtClean="0">
                <a:solidFill>
                  <a:srgbClr val="585857"/>
                </a:solidFill>
                <a:latin typeface="Fira Sans Medium" pitchFamily="34" charset="0"/>
                <a:ea typeface="Fira Sans Medium" pitchFamily="34" charset="0"/>
              </a:rPr>
              <a:t> 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4465" y="1474839"/>
            <a:ext cx="11029335" cy="470212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i="1" dirty="0" smtClean="0"/>
              <a:t> APT32</a:t>
            </a:r>
            <a:r>
              <a:rPr lang="en-US" dirty="0" smtClean="0"/>
              <a:t> (</a:t>
            </a:r>
            <a:r>
              <a:rPr lang="en-US" i="1" dirty="0" smtClean="0"/>
              <a:t>the </a:t>
            </a:r>
            <a:r>
              <a:rPr lang="en-US" i="1" dirty="0" err="1" smtClean="0"/>
              <a:t>OceanLotus</a:t>
            </a:r>
            <a:r>
              <a:rPr lang="en-US" i="1" dirty="0" smtClean="0"/>
              <a:t> Group -APT-C-00)</a:t>
            </a:r>
          </a:p>
          <a:p>
            <a:r>
              <a:rPr lang="en-GB" dirty="0"/>
              <a:t>the most sophisticated groups of its kind in the region</a:t>
            </a:r>
            <a:endParaRPr lang="cs-CZ" dirty="0"/>
          </a:p>
          <a:p>
            <a:r>
              <a:rPr lang="en-GB" dirty="0"/>
              <a:t>since 2012</a:t>
            </a:r>
            <a:endParaRPr lang="cs-CZ" dirty="0"/>
          </a:p>
          <a:p>
            <a:r>
              <a:rPr lang="en-GB" dirty="0"/>
              <a:t>activities are associated with attacks targeting </a:t>
            </a:r>
            <a:r>
              <a:rPr lang="en-GB" i="1" dirty="0"/>
              <a:t>the Association of Southeast Asian Nation</a:t>
            </a:r>
            <a:r>
              <a:rPr lang="en-GB" dirty="0"/>
              <a:t>s (ASEAN), human rights organisations, civil society organisations and also organisations across multiple industries and foreign governments, dissidents, and journalists</a:t>
            </a:r>
            <a:endParaRPr lang="cs-CZ" dirty="0"/>
          </a:p>
          <a:p>
            <a:r>
              <a:rPr lang="en-GB" dirty="0"/>
              <a:t>Until now, it has not been possible to associate the group cyberespionage activity with the Vietnamese government directly</a:t>
            </a:r>
            <a:r>
              <a:rPr lang="cs-CZ" dirty="0"/>
              <a:t>, but…</a:t>
            </a:r>
            <a:endParaRPr lang="en-US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en-US" dirty="0" smtClean="0"/>
              <a:t>Other actors in region </a:t>
            </a:r>
          </a:p>
          <a:p>
            <a:r>
              <a:rPr lang="en-US" i="1" dirty="0" smtClean="0"/>
              <a:t>Chinese 1937CN Team</a:t>
            </a:r>
          </a:p>
          <a:p>
            <a:r>
              <a:rPr lang="en-US" i="1" dirty="0" smtClean="0"/>
              <a:t>Group from North Korea (APT37)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0839" y="4088765"/>
            <a:ext cx="4621161" cy="2769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552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situation 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en-US" dirty="0" smtClean="0"/>
              <a:t>Cyber Security Law </a:t>
            </a:r>
          </a:p>
          <a:p>
            <a:pPr marL="0" indent="0">
              <a:buNone/>
            </a:pPr>
            <a:r>
              <a:rPr lang="en-US" dirty="0" smtClean="0"/>
              <a:t>-protests from public (restrictions on freedom of expression)</a:t>
            </a:r>
          </a:p>
          <a:p>
            <a:pPr marL="0" indent="0">
              <a:buNone/>
            </a:pPr>
            <a:r>
              <a:rPr lang="en-US" dirty="0" smtClean="0"/>
              <a:t>-protests from members of government (economic limitations)</a:t>
            </a:r>
          </a:p>
          <a:p>
            <a:pPr marL="0" indent="0">
              <a:buNone/>
            </a:pPr>
            <a:r>
              <a:rPr lang="en-US" dirty="0" smtClean="0"/>
              <a:t>-conclusion  – The dragon is here </a:t>
            </a:r>
          </a:p>
          <a:p>
            <a:r>
              <a:rPr lang="en-US" dirty="0" smtClean="0"/>
              <a:t>Efficiency: 1.1.2019</a:t>
            </a:r>
          </a:p>
          <a:p>
            <a:r>
              <a:rPr lang="en-US" dirty="0" smtClean="0"/>
              <a:t>Accepted: 12.6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6800" y="1"/>
            <a:ext cx="3505200" cy="2320442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4523" y="4419331"/>
            <a:ext cx="8787477" cy="2438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272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42507" y="0"/>
            <a:ext cx="10515600" cy="1325563"/>
          </a:xfrm>
        </p:spPr>
        <p:txBody>
          <a:bodyPr/>
          <a:lstStyle/>
          <a:p>
            <a:r>
              <a:rPr lang="cs-CZ" dirty="0" err="1" smtClean="0"/>
              <a:t>Conclusion</a:t>
            </a:r>
            <a:r>
              <a:rPr lang="cs-CZ" dirty="0" smtClean="0"/>
              <a:t> 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7837" y="1027906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dirty="0"/>
          </a:p>
          <a:p>
            <a:r>
              <a:rPr lang="en-GB" dirty="0"/>
              <a:t>Vietnam does not focus on the survival of state as such, but the state is here symbolised by the </a:t>
            </a:r>
            <a:r>
              <a:rPr lang="en-GB" dirty="0" smtClean="0"/>
              <a:t>regime</a:t>
            </a:r>
            <a:r>
              <a:rPr lang="cs-CZ" dirty="0" smtClean="0"/>
              <a:t> 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0793" y="3460030"/>
            <a:ext cx="5581207" cy="3397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307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784650" y="365125"/>
            <a:ext cx="6569149" cy="1325563"/>
          </a:xfrm>
        </p:spPr>
        <p:txBody>
          <a:bodyPr>
            <a:normAutofit/>
          </a:bodyPr>
          <a:lstStyle/>
          <a:p>
            <a:r>
              <a:rPr lang="vi-VN" sz="4800" dirty="0" smtClean="0"/>
              <a:t>cảm ơn</a:t>
            </a:r>
            <a:endParaRPr lang="en-US" sz="4800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0457" y="4784016"/>
            <a:ext cx="1922034" cy="1922034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0037" y="1465520"/>
            <a:ext cx="3502875" cy="3502875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991" y="3735816"/>
            <a:ext cx="1871051" cy="2057701"/>
          </a:xfrm>
          <a:prstGeom prst="rect">
            <a:avLst/>
          </a:prstGeom>
        </p:spPr>
      </p:pic>
      <p:pic>
        <p:nvPicPr>
          <p:cNvPr id="7" name="Zástupný symbol pro obsah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3332" y="3758939"/>
            <a:ext cx="3474837" cy="2050154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540" y="1848381"/>
            <a:ext cx="867565" cy="849965"/>
          </a:xfrm>
          <a:prstGeom prst="rect">
            <a:avLst/>
          </a:prstGeom>
        </p:spPr>
      </p:pic>
      <p:sp>
        <p:nvSpPr>
          <p:cNvPr id="3" name="Obdélník 2"/>
          <p:cNvSpPr/>
          <p:nvPr/>
        </p:nvSpPr>
        <p:spPr>
          <a:xfrm>
            <a:off x="646507" y="2847749"/>
            <a:ext cx="21990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/>
              <a:t>v.netolicka@nukib.cz</a:t>
            </a:r>
          </a:p>
        </p:txBody>
      </p:sp>
    </p:spTree>
    <p:extLst>
      <p:ext uri="{BB962C8B-B14F-4D97-AF65-F5344CB8AC3E}">
        <p14:creationId xmlns:p14="http://schemas.microsoft.com/office/powerpoint/2010/main" val="3241808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general 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Specific </a:t>
            </a:r>
          </a:p>
          <a:p>
            <a:r>
              <a:rPr lang="en-US" dirty="0" smtClean="0"/>
              <a:t>Behavior </a:t>
            </a:r>
          </a:p>
          <a:p>
            <a:r>
              <a:rPr lang="en-US" dirty="0" smtClean="0"/>
              <a:t>Activities</a:t>
            </a:r>
          </a:p>
          <a:p>
            <a:r>
              <a:rPr lang="en-US" dirty="0" smtClean="0"/>
              <a:t>Purpose </a:t>
            </a:r>
            <a:endParaRPr lang="en-US" dirty="0"/>
          </a:p>
        </p:txBody>
      </p:sp>
      <p:cxnSp>
        <p:nvCxnSpPr>
          <p:cNvPr id="5" name="Přímá spojnice 4"/>
          <p:cNvCxnSpPr/>
          <p:nvPr/>
        </p:nvCxnSpPr>
        <p:spPr>
          <a:xfrm>
            <a:off x="481781" y="1573161"/>
            <a:ext cx="5496232" cy="98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9913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1445" y="717755"/>
            <a:ext cx="11248103" cy="5459207"/>
          </a:xfr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smtClean="0"/>
              <a:t>                                                                       Ideology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en-US" dirty="0" smtClean="0"/>
              <a:t>Individuals</a:t>
            </a:r>
            <a:r>
              <a:rPr lang="cs-CZ" dirty="0" smtClean="0"/>
              <a:t>                                                                                                     </a:t>
            </a:r>
            <a:r>
              <a:rPr lang="en-US" dirty="0" smtClean="0"/>
              <a:t> State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smtClean="0"/>
              <a:t>                                                                         Profit</a:t>
            </a:r>
          </a:p>
        </p:txBody>
      </p:sp>
      <p:sp>
        <p:nvSpPr>
          <p:cNvPr id="11" name="Ovál 10"/>
          <p:cNvSpPr/>
          <p:nvPr/>
        </p:nvSpPr>
        <p:spPr>
          <a:xfrm>
            <a:off x="3742403" y="1285511"/>
            <a:ext cx="4707192" cy="1003099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Hacktivism</a:t>
            </a:r>
            <a:r>
              <a:rPr lang="en-US" dirty="0" smtClean="0"/>
              <a:t>               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Mil</a:t>
            </a:r>
            <a:r>
              <a:rPr lang="cs-CZ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itia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dirty="0" smtClean="0"/>
              <a:t>      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Cyberterrorisms</a:t>
            </a:r>
            <a:r>
              <a:rPr lang="en-US" dirty="0" smtClean="0"/>
              <a:t> </a:t>
            </a:r>
          </a:p>
        </p:txBody>
      </p:sp>
      <p:sp>
        <p:nvSpPr>
          <p:cNvPr id="12" name="Ovál 11"/>
          <p:cNvSpPr/>
          <p:nvPr/>
        </p:nvSpPr>
        <p:spPr>
          <a:xfrm>
            <a:off x="8359572" y="3170442"/>
            <a:ext cx="1694528" cy="214191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Espionage</a:t>
            </a:r>
            <a:endParaRPr lang="en-US" dirty="0" smtClean="0"/>
          </a:p>
          <a:p>
            <a:pPr algn="ctr"/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Sabot</a:t>
            </a:r>
            <a:r>
              <a:rPr lang="cs-CZ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age</a:t>
            </a:r>
            <a:endParaRPr lang="en-US" dirty="0"/>
          </a:p>
        </p:txBody>
      </p:sp>
      <p:cxnSp>
        <p:nvCxnSpPr>
          <p:cNvPr id="21" name="Přímá spojnice se šipkou 20"/>
          <p:cNvCxnSpPr/>
          <p:nvPr/>
        </p:nvCxnSpPr>
        <p:spPr>
          <a:xfrm flipV="1">
            <a:off x="1436737" y="4269558"/>
            <a:ext cx="9102215" cy="983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8398" y="2424267"/>
            <a:ext cx="2143432" cy="1205681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5839" y="935510"/>
            <a:ext cx="1580589" cy="1580589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0629" y="2539500"/>
            <a:ext cx="1005963" cy="907924"/>
          </a:xfrm>
          <a:prstGeom prst="rect">
            <a:avLst/>
          </a:prstGeom>
        </p:spPr>
      </p:pic>
      <p:pic>
        <p:nvPicPr>
          <p:cNvPr id="16" name="Obrázek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3387" y="106306"/>
            <a:ext cx="3412916" cy="2588127"/>
          </a:xfrm>
          <a:prstGeom prst="rect">
            <a:avLst/>
          </a:prstGeom>
        </p:spPr>
      </p:pic>
      <p:pic>
        <p:nvPicPr>
          <p:cNvPr id="14" name="Obrázek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0748" y="5426212"/>
            <a:ext cx="2221314" cy="1362199"/>
          </a:xfrm>
          <a:prstGeom prst="rect">
            <a:avLst/>
          </a:prstGeom>
        </p:spPr>
      </p:pic>
      <p:pic>
        <p:nvPicPr>
          <p:cNvPr id="15" name="Obrázek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075" y="4644591"/>
            <a:ext cx="2857500" cy="1600200"/>
          </a:xfrm>
          <a:prstGeom prst="rect">
            <a:avLst/>
          </a:prstGeom>
        </p:spPr>
      </p:pic>
      <p:sp>
        <p:nvSpPr>
          <p:cNvPr id="13" name="Ovál 12"/>
          <p:cNvSpPr/>
          <p:nvPr/>
        </p:nvSpPr>
        <p:spPr>
          <a:xfrm>
            <a:off x="3506428" y="4416790"/>
            <a:ext cx="3637936" cy="113104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Financial crime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cs-CZ" dirty="0" smtClean="0">
                <a:solidFill>
                  <a:schemeClr val="tx1"/>
                </a:solidFill>
              </a:rPr>
              <a:t>Stolen </a:t>
            </a:r>
            <a:r>
              <a:rPr lang="en-US" dirty="0" smtClean="0">
                <a:solidFill>
                  <a:schemeClr val="tx1"/>
                </a:solidFill>
              </a:rPr>
              <a:t>identity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19" name="Přímá spojnice se šipkou 18"/>
          <p:cNvCxnSpPr/>
          <p:nvPr/>
        </p:nvCxnSpPr>
        <p:spPr>
          <a:xfrm>
            <a:off x="6174657" y="1055665"/>
            <a:ext cx="9833" cy="564993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3547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Triad of cyber security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CIA</a:t>
            </a:r>
          </a:p>
          <a:p>
            <a:r>
              <a:rPr lang="en-US" dirty="0" smtClean="0"/>
              <a:t>Confidentiality </a:t>
            </a:r>
          </a:p>
          <a:p>
            <a:r>
              <a:rPr lang="en-US" dirty="0" smtClean="0"/>
              <a:t>Integrity </a:t>
            </a:r>
            <a:endParaRPr lang="cs-CZ" dirty="0"/>
          </a:p>
          <a:p>
            <a:r>
              <a:rPr lang="en-US" dirty="0" smtClean="0"/>
              <a:t>Availability </a:t>
            </a:r>
            <a:endParaRPr lang="en-US" dirty="0"/>
          </a:p>
        </p:txBody>
      </p:sp>
      <p:cxnSp>
        <p:nvCxnSpPr>
          <p:cNvPr id="4" name="Přímá spojnice 3"/>
          <p:cNvCxnSpPr/>
          <p:nvPr/>
        </p:nvCxnSpPr>
        <p:spPr>
          <a:xfrm flipV="1">
            <a:off x="481781" y="1563329"/>
            <a:ext cx="5535561" cy="98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7345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 state activities in cyberspace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Espionage</a:t>
            </a:r>
          </a:p>
          <a:p>
            <a:r>
              <a:rPr lang="en-US" dirty="0" smtClean="0"/>
              <a:t>Sabotage</a:t>
            </a:r>
          </a:p>
          <a:p>
            <a:r>
              <a:rPr lang="en-US" dirty="0" smtClean="0"/>
              <a:t>Censure </a:t>
            </a:r>
          </a:p>
          <a:p>
            <a:r>
              <a:rPr lang="en-US" dirty="0" smtClean="0"/>
              <a:t>Information</a:t>
            </a:r>
            <a:r>
              <a:rPr lang="cs-CZ" dirty="0" smtClean="0"/>
              <a:t> </a:t>
            </a:r>
            <a:r>
              <a:rPr lang="en-US" dirty="0" smtClean="0"/>
              <a:t>war/propaganda </a:t>
            </a:r>
          </a:p>
          <a:p>
            <a:r>
              <a:rPr lang="en-US" dirty="0" err="1" smtClean="0"/>
              <a:t>Demonstr</a:t>
            </a:r>
            <a:r>
              <a:rPr lang="cs-CZ" dirty="0" err="1" smtClean="0"/>
              <a:t>ation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power</a:t>
            </a:r>
            <a:endParaRPr lang="en-US" dirty="0" smtClean="0"/>
          </a:p>
          <a:p>
            <a:r>
              <a:rPr lang="cs-CZ" dirty="0" smtClean="0"/>
              <a:t>Support </a:t>
            </a:r>
            <a:r>
              <a:rPr lang="en-US" dirty="0" smtClean="0"/>
              <a:t>of</a:t>
            </a:r>
            <a:r>
              <a:rPr lang="cs-CZ" dirty="0" smtClean="0"/>
              <a:t> </a:t>
            </a:r>
            <a:r>
              <a:rPr lang="en-US" dirty="0"/>
              <a:t>conventional attack</a:t>
            </a:r>
          </a:p>
        </p:txBody>
      </p:sp>
      <p:cxnSp>
        <p:nvCxnSpPr>
          <p:cNvPr id="4" name="Přímá spojnice 3"/>
          <p:cNvCxnSpPr/>
          <p:nvPr/>
        </p:nvCxnSpPr>
        <p:spPr>
          <a:xfrm flipV="1">
            <a:off x="481781" y="1563329"/>
            <a:ext cx="5535561" cy="98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3989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Cyber</a:t>
            </a:r>
            <a:r>
              <a:rPr lang="cs-CZ" dirty="0" smtClean="0"/>
              <a:t> e</a:t>
            </a:r>
            <a:r>
              <a:rPr lang="en-US" dirty="0" err="1" smtClean="0"/>
              <a:t>spionage</a:t>
            </a:r>
            <a:r>
              <a:rPr lang="en-US" dirty="0" smtClean="0"/>
              <a:t> vs. Sabotage 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Espionage </a:t>
            </a:r>
          </a:p>
          <a:p>
            <a:r>
              <a:rPr lang="en-US" dirty="0" smtClean="0"/>
              <a:t>Obtaining strategically sensitive or strategically important information from individuals or organizations by using or targeting IT means. It is used most often in the context of obtaining a political, economic or military supremacy</a:t>
            </a:r>
            <a:r>
              <a:rPr lang="cs-CZ" dirty="0" smtClean="0"/>
              <a:t>.</a:t>
            </a:r>
          </a:p>
          <a:p>
            <a:pPr marL="0" indent="0">
              <a:buNone/>
            </a:pPr>
            <a:r>
              <a:rPr lang="en-US" dirty="0" smtClean="0"/>
              <a:t>Sabotage</a:t>
            </a:r>
            <a:endParaRPr lang="cs-CZ" dirty="0" smtClean="0"/>
          </a:p>
          <a:p>
            <a:r>
              <a:rPr lang="en-US" dirty="0" smtClean="0"/>
              <a:t>Deliberate </a:t>
            </a:r>
            <a:r>
              <a:rPr lang="en-US" dirty="0"/>
              <a:t>action aimed at weakening a polity or corporation through subversion, obstruction, disruption or destruction. In a workplace setting, sabotage is the conscious withdrawal of efficiency generally directed at causing some change in workplace </a:t>
            </a:r>
            <a:r>
              <a:rPr lang="en-US" dirty="0" smtClean="0"/>
              <a:t>conditions</a:t>
            </a:r>
            <a:r>
              <a:rPr lang="cs-CZ" dirty="0" smtClean="0"/>
              <a:t>.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4" name="Přímá spojnice 3"/>
          <p:cNvCxnSpPr/>
          <p:nvPr/>
        </p:nvCxnSpPr>
        <p:spPr>
          <a:xfrm flipV="1">
            <a:off x="481781" y="1563329"/>
            <a:ext cx="5535561" cy="98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079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Cases</a:t>
            </a:r>
            <a:r>
              <a:rPr lang="cs-CZ" dirty="0" smtClean="0"/>
              <a:t> </a:t>
            </a: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18" y="1690688"/>
            <a:ext cx="3225135" cy="1977783"/>
          </a:xfrm>
        </p:spPr>
      </p:pic>
      <p:cxnSp>
        <p:nvCxnSpPr>
          <p:cNvPr id="4" name="Přímá spojnice 3"/>
          <p:cNvCxnSpPr/>
          <p:nvPr/>
        </p:nvCxnSpPr>
        <p:spPr>
          <a:xfrm flipV="1">
            <a:off x="481781" y="1563329"/>
            <a:ext cx="5535561" cy="98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3761" y="1174186"/>
            <a:ext cx="5715000" cy="3762375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9242" y="3494907"/>
            <a:ext cx="4625240" cy="3171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446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293806"/>
            <a:ext cx="5107629" cy="3405086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3187" y="2598793"/>
            <a:ext cx="3839190" cy="3788227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Censure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Commonly link with non-democratic regime</a:t>
            </a:r>
          </a:p>
          <a:p>
            <a:r>
              <a:rPr lang="en-US" dirty="0" smtClean="0"/>
              <a:t>Halal internet vs. forbidden applications</a:t>
            </a:r>
            <a:endParaRPr lang="cs-CZ" dirty="0" smtClean="0"/>
          </a:p>
          <a:p>
            <a:r>
              <a:rPr lang="en-US" dirty="0" smtClean="0"/>
              <a:t>Using different way</a:t>
            </a:r>
            <a:r>
              <a:rPr lang="cs-CZ" dirty="0" smtClean="0"/>
              <a:t>s f</a:t>
            </a:r>
            <a:r>
              <a:rPr lang="en-US" dirty="0" smtClean="0"/>
              <a:t>rom</a:t>
            </a:r>
            <a:r>
              <a:rPr lang="cs-CZ" dirty="0" smtClean="0"/>
              <a:t> </a:t>
            </a:r>
            <a:r>
              <a:rPr lang="en-US" dirty="0" smtClean="0"/>
              <a:t>resident</a:t>
            </a:r>
            <a:r>
              <a:rPr lang="cs-CZ" dirty="0" smtClean="0"/>
              <a:t>s</a:t>
            </a:r>
            <a:endParaRPr lang="en-US" dirty="0" smtClean="0"/>
          </a:p>
          <a:p>
            <a:pPr marL="0" indent="0">
              <a:buNone/>
            </a:pPr>
            <a:endParaRPr lang="cs-CZ" dirty="0"/>
          </a:p>
        </p:txBody>
      </p:sp>
      <p:cxnSp>
        <p:nvCxnSpPr>
          <p:cNvPr id="4" name="Přímá spojnice 3"/>
          <p:cNvCxnSpPr/>
          <p:nvPr/>
        </p:nvCxnSpPr>
        <p:spPr>
          <a:xfrm flipV="1">
            <a:off x="481781" y="1563329"/>
            <a:ext cx="5535561" cy="98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6797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2500</TotalTime>
  <Words>806</Words>
  <Application>Microsoft Office PowerPoint</Application>
  <PresentationFormat>Širokoúhlá obrazovka</PresentationFormat>
  <Paragraphs>143</Paragraphs>
  <Slides>26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26</vt:i4>
      </vt:variant>
    </vt:vector>
  </HeadingPairs>
  <TitlesOfParts>
    <vt:vector size="32" baseType="lpstr">
      <vt:lpstr>Arial</vt:lpstr>
      <vt:lpstr>Calibri</vt:lpstr>
      <vt:lpstr>Calibri Light</vt:lpstr>
      <vt:lpstr>Fira Sans Medium</vt:lpstr>
      <vt:lpstr>Times New Roman</vt:lpstr>
      <vt:lpstr>Motiv Office</vt:lpstr>
      <vt:lpstr>IT and the state</vt:lpstr>
      <vt:lpstr>Prezentace aplikace PowerPoint</vt:lpstr>
      <vt:lpstr>In general </vt:lpstr>
      <vt:lpstr>Prezentace aplikace PowerPoint</vt:lpstr>
      <vt:lpstr>Triad of cyber security</vt:lpstr>
      <vt:lpstr>Main state activities in cyberspace</vt:lpstr>
      <vt:lpstr>Cyber espionage vs. Sabotage </vt:lpstr>
      <vt:lpstr>Cases </vt:lpstr>
      <vt:lpstr>Censure</vt:lpstr>
      <vt:lpstr>Demonstration of power</vt:lpstr>
      <vt:lpstr>Support conventional attack</vt:lpstr>
      <vt:lpstr>Information war/ propaganda </vt:lpstr>
      <vt:lpstr>Demystification ???</vt:lpstr>
      <vt:lpstr>Prezentace aplikace PowerPoint</vt:lpstr>
      <vt:lpstr>Political and historical background I.</vt:lpstr>
      <vt:lpstr>Political and historical background II.</vt:lpstr>
      <vt:lpstr>Place of cyberspace today </vt:lpstr>
      <vt:lpstr>Important actors</vt:lpstr>
      <vt:lpstr>Surveillance I.</vt:lpstr>
      <vt:lpstr>Surveillance II.</vt:lpstr>
      <vt:lpstr>Surveillance III.</vt:lpstr>
      <vt:lpstr>Go.vn</vt:lpstr>
      <vt:lpstr>Cyber campaigns </vt:lpstr>
      <vt:lpstr>Current situation </vt:lpstr>
      <vt:lpstr>Conclusion </vt:lpstr>
      <vt:lpstr>cảm ơn</vt:lpstr>
    </vt:vector>
  </TitlesOfParts>
  <Company>NBÚ, Na Popelce 2, Praha 5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IT a stát</dc:title>
  <dc:creator>Veronika Netolická</dc:creator>
  <cp:lastModifiedBy>Veronika Netolická</cp:lastModifiedBy>
  <cp:revision>63</cp:revision>
  <dcterms:created xsi:type="dcterms:W3CDTF">2017-10-03T08:27:47Z</dcterms:created>
  <dcterms:modified xsi:type="dcterms:W3CDTF">2018-10-17T15:23:31Z</dcterms:modified>
</cp:coreProperties>
</file>