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3" r:id="rId4"/>
    <p:sldId id="264" r:id="rId5"/>
    <p:sldId id="265" r:id="rId6"/>
    <p:sldId id="272" r:id="rId7"/>
    <p:sldId id="257" r:id="rId8"/>
    <p:sldId id="274" r:id="rId9"/>
    <p:sldId id="259" r:id="rId10"/>
    <p:sldId id="261" r:id="rId11"/>
    <p:sldId id="266" r:id="rId12"/>
    <p:sldId id="262" r:id="rId13"/>
    <p:sldId id="267" r:id="rId14"/>
    <p:sldId id="268" r:id="rId15"/>
    <p:sldId id="269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7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6376E-A383-4565-B2D7-2230782CD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DE9D2C-C0F5-46B1-AF26-8FA351D85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03FCC3-7FD4-456D-A663-5ECFE9B98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5E2A74-0C92-4AF4-ADC5-ACBA9BBE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F18106-6112-49B1-A60D-09F312CF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44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9A391-1470-4A44-9CAC-62B3F3B7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C18C7B-7E4C-44CA-A2D7-30F583D73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D2ED9D-A2A8-494C-A3DC-7897DD4E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EC30E0-31B7-4280-8262-ABAABF42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833356-2B9D-4591-AF5E-0043E427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3BCF6D0-D799-4E32-9DCE-B00B6195A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C1CF29-FA94-4A1A-ABA9-B8212E9A4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8755E-FD5B-4CAB-9D2D-EF9EF763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10A064-F4CD-4531-A919-C0BEB769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8D509-D159-468D-B7B2-A4D68CF9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41578-BBEA-493A-AE1E-65EA3483B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924A59-B938-4012-A3E2-24E1C286E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1F9027-7929-476A-AF03-9EAF2B1B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350DE7-BA31-47F5-8A8A-6D79333C3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D898B-08AB-4AD3-BF09-B0BD5633D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B92D7-6C05-4E86-8D76-D2468C39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31478B-706E-4E5D-B8D8-6DCC4CF1C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15E1D8-57AA-486B-AB35-97926162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050FFA-D9E6-487B-BD5E-A50D38EF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43714A-69E8-42C3-91BC-D08C706F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6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966A1-72A9-4F4D-80F9-DE109BED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F2285-98FA-411F-821A-26AB8E81A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86A804-E7D2-4323-9B99-92819991C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B5018-CF85-40C9-887E-2436F732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D1B0B7-EB4C-491A-AEFC-D18ABC73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71DF85-F5AF-4FF8-A5E3-B96D695B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9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CC18B-5EFF-497A-8731-A75168794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FF8C69-6310-4A76-A54C-D92271852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B06055F-6669-449C-ABF3-0DE19C7B3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61BED07-1AC0-4735-951A-4033B451B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0F6C60D-2B4E-4B7F-96AA-924D9AB7C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054877-EBC3-4A6B-9A15-843C3ECC1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3F1618E-B828-4BFA-A8B6-E0367A23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4394E-F40D-49F3-A30F-5BC07B6F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01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C8D8E-EA24-4A8A-BB4E-FA2B9734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77275A-AD57-4A5C-9EF7-78287714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8C0768-9EAB-41A4-ACA6-7BBB4DBF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7872AA-A85C-4BC0-AE63-A3BABF8B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50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81E2FD-66E1-43D5-AB9C-A738670E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4976EE-8583-4834-BDDF-FA769D41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5F2EA3-466E-43C1-A99C-0F598594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8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9CDD2-2B6F-4313-8749-975D1B770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E098BB-F450-4586-AF3D-E98E6FD9C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C4E5E8B-59BD-40E4-BD9B-501519A33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B7AA66-D68B-4E4D-9D45-2A4F7A3A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B93385-846E-462A-B036-ACA75E79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F45CF6-A511-49C9-BA52-EA4B5A916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9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D23D-EC45-4645-A4E5-10FC7899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EE8EA5-2206-4434-9DCB-5CEE2AE6A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44E22FF-3A75-4508-A134-587CB0C26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D513F7-B551-41A3-8EAC-7E5A06C2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1F18F9-6345-431C-9F1B-F55DFFB6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5F3A4B-FA7E-4FAF-9D36-24248094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0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C9E1A672-7019-4264-9AD4-C15775737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20972CC-E700-4038-B591-69EA744AD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204258-D26A-44AD-BDC5-3C5CDF6D0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84AD6-E8B9-4AFE-A22A-83E5BEB259BC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D5AC23-36D2-447C-9AAF-F331AE220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7DED58-65D5-4510-84F6-7E2842D6D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35747-B503-4841-BF3F-D05DD9F5D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0F0B2-078D-444C-ADDC-2201631469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Conceptualization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468730-3708-4070-85A4-5C2218259C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Petra Vejvodová</a:t>
            </a:r>
          </a:p>
          <a:p>
            <a:r>
              <a:rPr lang="cs-CZ" dirty="0"/>
              <a:t>9</a:t>
            </a:r>
            <a:r>
              <a:rPr lang="cs-CZ" dirty="0" smtClean="0"/>
              <a:t> </a:t>
            </a:r>
            <a:r>
              <a:rPr lang="cs-CZ" dirty="0" err="1"/>
              <a:t>October</a:t>
            </a:r>
            <a:r>
              <a:rPr lang="cs-CZ" dirty="0"/>
              <a:t>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87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 vs.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IW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US </a:t>
            </a:r>
            <a:r>
              <a:rPr lang="cs-CZ" b="1" dirty="0" err="1"/>
              <a:t>military</a:t>
            </a:r>
            <a:r>
              <a:rPr lang="cs-CZ" b="1" dirty="0"/>
              <a:t>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tends</a:t>
            </a:r>
            <a:r>
              <a:rPr lang="cs-CZ" dirty="0"/>
              <a:t> to </a:t>
            </a:r>
            <a:r>
              <a:rPr lang="cs-CZ" dirty="0" err="1"/>
              <a:t>favor</a:t>
            </a:r>
            <a:r>
              <a:rPr lang="cs-CZ" dirty="0"/>
              <a:t> </a:t>
            </a:r>
            <a:r>
              <a:rPr lang="cs-CZ" b="1" dirty="0"/>
              <a:t>technology</a:t>
            </a:r>
            <a:r>
              <a:rPr lang="cs-CZ" dirty="0"/>
              <a:t> – 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, </a:t>
            </a:r>
            <a:r>
              <a:rPr lang="cs-CZ" dirty="0" err="1" smtClean="0"/>
              <a:t>cyberwarfare</a:t>
            </a:r>
            <a:r>
              <a:rPr lang="cs-CZ" dirty="0"/>
              <a:t> +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b="1" dirty="0" err="1"/>
              <a:t>during</a:t>
            </a:r>
            <a:r>
              <a:rPr lang="cs-CZ" b="1" dirty="0"/>
              <a:t> </a:t>
            </a:r>
            <a:r>
              <a:rPr lang="cs-CZ" b="1" dirty="0" err="1"/>
              <a:t>military</a:t>
            </a:r>
            <a:r>
              <a:rPr lang="cs-CZ" b="1" dirty="0"/>
              <a:t> </a:t>
            </a:r>
            <a:r>
              <a:rPr lang="cs-CZ" b="1" dirty="0" err="1" smtClean="0"/>
              <a:t>operations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U.S. Joint </a:t>
            </a:r>
            <a:r>
              <a:rPr lang="cs-CZ" dirty="0" err="1"/>
              <a:t>Chiefs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as “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integrated</a:t>
            </a:r>
            <a:r>
              <a:rPr lang="cs-CZ" i="1" dirty="0"/>
              <a:t> </a:t>
            </a:r>
            <a:r>
              <a:rPr lang="cs-CZ" i="1" dirty="0" err="1"/>
              <a:t>employment</a:t>
            </a:r>
            <a:r>
              <a:rPr lang="cs-CZ" i="1" dirty="0"/>
              <a:t>, </a:t>
            </a:r>
            <a:r>
              <a:rPr lang="cs-CZ" i="1" dirty="0" err="1"/>
              <a:t>during</a:t>
            </a:r>
            <a:r>
              <a:rPr lang="cs-CZ" i="1" dirty="0"/>
              <a:t> </a:t>
            </a:r>
            <a:r>
              <a:rPr lang="cs-CZ" i="1" dirty="0" err="1"/>
              <a:t>military</a:t>
            </a:r>
            <a:r>
              <a:rPr lang="cs-CZ" i="1" dirty="0"/>
              <a:t> </a:t>
            </a:r>
            <a:r>
              <a:rPr lang="cs-CZ" i="1" dirty="0" err="1"/>
              <a:t>operations</a:t>
            </a:r>
            <a:r>
              <a:rPr lang="cs-CZ" i="1" dirty="0"/>
              <a:t>,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information-related</a:t>
            </a:r>
            <a:r>
              <a:rPr lang="cs-CZ" i="1" dirty="0"/>
              <a:t> </a:t>
            </a:r>
            <a:r>
              <a:rPr lang="cs-CZ" i="1" dirty="0" err="1"/>
              <a:t>capabilities</a:t>
            </a:r>
            <a:r>
              <a:rPr lang="cs-CZ" i="1" dirty="0"/>
              <a:t> in concert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other</a:t>
            </a:r>
            <a:r>
              <a:rPr lang="cs-CZ" i="1" dirty="0"/>
              <a:t> lines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operation</a:t>
            </a:r>
            <a:r>
              <a:rPr lang="cs-CZ" i="1" dirty="0"/>
              <a:t>, to influence, </a:t>
            </a:r>
            <a:r>
              <a:rPr lang="cs-CZ" i="1" dirty="0" err="1"/>
              <a:t>disrupt</a:t>
            </a:r>
            <a:r>
              <a:rPr lang="cs-CZ" i="1" dirty="0"/>
              <a:t>, </a:t>
            </a:r>
            <a:r>
              <a:rPr lang="cs-CZ" i="1" dirty="0" err="1"/>
              <a:t>corrupt</a:t>
            </a:r>
            <a:r>
              <a:rPr lang="cs-CZ" i="1" dirty="0"/>
              <a:t>,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usurp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decision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adversaries</a:t>
            </a:r>
            <a:r>
              <a:rPr lang="cs-CZ" i="1" dirty="0"/>
              <a:t> and </a:t>
            </a:r>
            <a:r>
              <a:rPr lang="cs-CZ" i="1" dirty="0" err="1"/>
              <a:t>potential</a:t>
            </a:r>
            <a:r>
              <a:rPr lang="cs-CZ" i="1" dirty="0"/>
              <a:t> </a:t>
            </a:r>
            <a:r>
              <a:rPr lang="cs-CZ" i="1" dirty="0" err="1"/>
              <a:t>adversaries</a:t>
            </a:r>
            <a:r>
              <a:rPr lang="cs-CZ" i="1" dirty="0"/>
              <a:t> </a:t>
            </a:r>
            <a:r>
              <a:rPr lang="cs-CZ" i="1" dirty="0" err="1"/>
              <a:t>while</a:t>
            </a:r>
            <a:r>
              <a:rPr lang="cs-CZ" i="1" dirty="0"/>
              <a:t> </a:t>
            </a:r>
            <a:r>
              <a:rPr lang="cs-CZ" i="1" dirty="0" err="1"/>
              <a:t>protecting</a:t>
            </a:r>
            <a:r>
              <a:rPr lang="cs-CZ" i="1" dirty="0"/>
              <a:t> </a:t>
            </a:r>
            <a:r>
              <a:rPr lang="cs-CZ" i="1" dirty="0" err="1"/>
              <a:t>our</a:t>
            </a:r>
            <a:r>
              <a:rPr lang="cs-CZ" i="1" dirty="0"/>
              <a:t> </a:t>
            </a:r>
            <a:r>
              <a:rPr lang="cs-CZ" i="1" dirty="0" err="1"/>
              <a:t>own</a:t>
            </a:r>
            <a:r>
              <a:rPr lang="cs-CZ" dirty="0"/>
              <a:t>.” (</a:t>
            </a:r>
            <a:r>
              <a:rPr lang="cs-CZ" dirty="0" err="1"/>
              <a:t>Teyloure</a:t>
            </a:r>
            <a:r>
              <a:rPr lang="cs-CZ" dirty="0"/>
              <a:t> Ring, 2015)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Russia</a:t>
            </a:r>
            <a:r>
              <a:rPr lang="cs-CZ" dirty="0"/>
              <a:t> </a:t>
            </a:r>
            <a:r>
              <a:rPr lang="cs-CZ" dirty="0" err="1"/>
              <a:t>uses</a:t>
            </a:r>
            <a:r>
              <a:rPr lang="cs-CZ" dirty="0"/>
              <a:t> much </a:t>
            </a:r>
            <a:r>
              <a:rPr lang="cs-CZ" dirty="0" err="1"/>
              <a:t>broader</a:t>
            </a:r>
            <a:r>
              <a:rPr lang="cs-CZ" dirty="0"/>
              <a:t> term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b="1" dirty="0" err="1"/>
              <a:t>psyops</a:t>
            </a:r>
            <a:r>
              <a:rPr lang="cs-CZ" b="1" dirty="0"/>
              <a:t> and propaganda   </a:t>
            </a:r>
          </a:p>
          <a:p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: “</a:t>
            </a:r>
            <a:r>
              <a:rPr lang="cs-CZ" i="1" u="sng" dirty="0" err="1"/>
              <a:t>influencing</a:t>
            </a:r>
            <a:r>
              <a:rPr lang="cs-CZ" i="1" u="sng" dirty="0"/>
              <a:t> </a:t>
            </a:r>
            <a:r>
              <a:rPr lang="cs-CZ" i="1" u="sng" dirty="0" err="1"/>
              <a:t>the</a:t>
            </a:r>
            <a:r>
              <a:rPr lang="cs-CZ" i="1" u="sng" dirty="0"/>
              <a:t> </a:t>
            </a:r>
            <a:r>
              <a:rPr lang="cs-CZ" i="1" u="sng" dirty="0" err="1"/>
              <a:t>consciousness</a:t>
            </a:r>
            <a:r>
              <a:rPr lang="cs-CZ" i="1" u="sng" dirty="0"/>
              <a:t> </a:t>
            </a:r>
            <a:r>
              <a:rPr lang="cs-CZ" i="1" u="sng" dirty="0" err="1"/>
              <a:t>of</a:t>
            </a:r>
            <a:r>
              <a:rPr lang="cs-CZ" i="1" u="sng" dirty="0"/>
              <a:t> </a:t>
            </a:r>
            <a:r>
              <a:rPr lang="cs-CZ" i="1" u="sng" dirty="0" err="1"/>
              <a:t>the</a:t>
            </a:r>
            <a:r>
              <a:rPr lang="cs-CZ" i="1" u="sng" dirty="0"/>
              <a:t> </a:t>
            </a:r>
            <a:r>
              <a:rPr lang="cs-CZ" i="1" u="sng" dirty="0" err="1"/>
              <a:t>masses</a:t>
            </a:r>
            <a:r>
              <a:rPr lang="cs-CZ" i="1" dirty="0"/>
              <a:t> as part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rivalry</a:t>
            </a:r>
            <a:r>
              <a:rPr lang="cs-CZ" i="1" dirty="0"/>
              <a:t> </a:t>
            </a:r>
            <a:r>
              <a:rPr lang="cs-CZ" i="1" dirty="0" err="1"/>
              <a:t>between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different</a:t>
            </a:r>
            <a:r>
              <a:rPr lang="cs-CZ" i="1" dirty="0"/>
              <a:t> </a:t>
            </a:r>
            <a:r>
              <a:rPr lang="cs-CZ" i="1" u="sng" dirty="0" err="1"/>
              <a:t>civilizational</a:t>
            </a:r>
            <a:r>
              <a:rPr lang="cs-CZ" i="1" u="sng" dirty="0"/>
              <a:t> </a:t>
            </a:r>
            <a:r>
              <a:rPr lang="cs-CZ" i="1" u="sng" dirty="0" err="1"/>
              <a:t>systems</a:t>
            </a:r>
            <a:r>
              <a:rPr lang="cs-CZ" i="1" u="sng" dirty="0"/>
              <a:t> </a:t>
            </a:r>
            <a:r>
              <a:rPr lang="cs-CZ" i="1" dirty="0" err="1"/>
              <a:t>adopted</a:t>
            </a:r>
            <a:r>
              <a:rPr lang="cs-CZ" i="1" dirty="0"/>
              <a:t> by </a:t>
            </a:r>
            <a:r>
              <a:rPr lang="cs-CZ" i="1" dirty="0" err="1"/>
              <a:t>different</a:t>
            </a:r>
            <a:r>
              <a:rPr lang="cs-CZ" i="1" dirty="0"/>
              <a:t> </a:t>
            </a:r>
            <a:r>
              <a:rPr lang="cs-CZ" i="1" dirty="0" err="1"/>
              <a:t>countries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space</a:t>
            </a:r>
            <a:r>
              <a:rPr lang="cs-CZ" i="1" dirty="0"/>
              <a:t> by use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special</a:t>
            </a:r>
            <a:r>
              <a:rPr lang="cs-CZ" i="1" dirty="0"/>
              <a:t> </a:t>
            </a:r>
            <a:r>
              <a:rPr lang="cs-CZ" i="1" dirty="0" err="1"/>
              <a:t>means</a:t>
            </a:r>
            <a:r>
              <a:rPr lang="cs-CZ" i="1" dirty="0"/>
              <a:t> to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resources</a:t>
            </a:r>
            <a:r>
              <a:rPr lang="cs-CZ" i="1" dirty="0"/>
              <a:t> as ‘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weapons</a:t>
            </a:r>
            <a:r>
              <a:rPr lang="cs-CZ" dirty="0"/>
              <a:t>.’”. (</a:t>
            </a:r>
            <a:r>
              <a:rPr lang="cs-CZ" dirty="0" err="1"/>
              <a:t>Teyloure</a:t>
            </a:r>
            <a:r>
              <a:rPr lang="cs-CZ" dirty="0"/>
              <a:t> Ring, 2015)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78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33AE6-7F23-42EA-B86D-53275278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err="1"/>
              <a:t>Gerasimov</a:t>
            </a:r>
            <a:r>
              <a:rPr lang="cs-CZ" sz="3500" dirty="0"/>
              <a:t> </a:t>
            </a:r>
            <a:r>
              <a:rPr lang="cs-CZ" sz="3500" dirty="0" err="1"/>
              <a:t>doctrine</a:t>
            </a:r>
            <a:r>
              <a:rPr lang="cs-CZ" sz="3500" dirty="0"/>
              <a:t> (2013, </a:t>
            </a:r>
            <a:r>
              <a:rPr lang="cs-CZ" sz="3500" dirty="0" err="1"/>
              <a:t>Russia</a:t>
            </a:r>
            <a:r>
              <a:rPr lang="cs-CZ" sz="3500" dirty="0"/>
              <a:t>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286" y="1363606"/>
            <a:ext cx="5313406" cy="5437154"/>
          </a:xfrm>
        </p:spPr>
      </p:pic>
    </p:spTree>
    <p:extLst>
      <p:ext uri="{BB962C8B-B14F-4D97-AF65-F5344CB8AC3E}">
        <p14:creationId xmlns:p14="http://schemas.microsoft.com/office/powerpoint/2010/main" val="2397132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0104B-01BC-4EA7-8F92-1F557712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BFD5D2-AA04-4B30-8C83-63D84B469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IW as </a:t>
            </a:r>
            <a:r>
              <a:rPr lang="cs-CZ" dirty="0" err="1"/>
              <a:t>geopolitical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influencing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affairs</a:t>
            </a:r>
            <a:endParaRPr lang="cs-CZ" dirty="0" smtClean="0"/>
          </a:p>
          <a:p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t</a:t>
            </a:r>
            <a:r>
              <a:rPr lang="en-GB" dirty="0" err="1"/>
              <a:t>ried</a:t>
            </a:r>
            <a:r>
              <a:rPr lang="en-GB" dirty="0"/>
              <a:t> and tested tools of influence with a new modern technology and capabilities</a:t>
            </a:r>
            <a:endParaRPr lang="cs-CZ" dirty="0"/>
          </a:p>
          <a:p>
            <a:r>
              <a:rPr lang="cs-CZ" dirty="0" err="1"/>
              <a:t>Adaptation</a:t>
            </a:r>
            <a:r>
              <a:rPr lang="cs-CZ" dirty="0"/>
              <a:t> </a:t>
            </a:r>
            <a:r>
              <a:rPr lang="en-GB" dirty="0"/>
              <a:t>the principles of subversion to the internet age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GB" dirty="0"/>
              <a:t>New investments cover three main areas: 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1) </a:t>
            </a:r>
            <a:r>
              <a:rPr lang="en-GB" dirty="0"/>
              <a:t>Both internally and externally focused </a:t>
            </a:r>
            <a:r>
              <a:rPr lang="en-GB" b="1" dirty="0"/>
              <a:t>media with a substantial online </a:t>
            </a:r>
            <a:r>
              <a:rPr lang="cs-CZ" b="1" dirty="0"/>
              <a:t>presence </a:t>
            </a:r>
            <a:r>
              <a:rPr lang="cs-CZ" dirty="0"/>
              <a:t>(</a:t>
            </a:r>
            <a:r>
              <a:rPr lang="cs-CZ" dirty="0" err="1"/>
              <a:t>e.g</a:t>
            </a:r>
            <a:r>
              <a:rPr lang="cs-CZ" dirty="0"/>
              <a:t>. RT),</a:t>
            </a:r>
          </a:p>
          <a:p>
            <a:pPr marL="0" lvl="0" indent="0">
              <a:buNone/>
            </a:pPr>
            <a:r>
              <a:rPr lang="cs-CZ" dirty="0"/>
              <a:t>2) </a:t>
            </a:r>
            <a:r>
              <a:rPr lang="en-GB" dirty="0"/>
              <a:t>Use of </a:t>
            </a:r>
            <a:r>
              <a:rPr lang="en-GB" b="1" dirty="0"/>
              <a:t>social media and online forums </a:t>
            </a:r>
            <a:r>
              <a:rPr lang="en-GB" dirty="0"/>
              <a:t>as a force multiplier to ensure Russian narrative achieve broad reach and penetration</a:t>
            </a:r>
            <a:r>
              <a:rPr lang="cs-CZ" dirty="0"/>
              <a:t> (</a:t>
            </a:r>
            <a:r>
              <a:rPr lang="cs-CZ" dirty="0" err="1"/>
              <a:t>trolls</a:t>
            </a:r>
            <a:r>
              <a:rPr lang="cs-CZ" dirty="0"/>
              <a:t>)</a:t>
            </a:r>
            <a:r>
              <a:rPr lang="en-GB" dirty="0"/>
              <a:t>,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en-GB" b="1" dirty="0"/>
              <a:t>Language skills</a:t>
            </a:r>
            <a:r>
              <a:rPr lang="en-GB" dirty="0"/>
              <a:t>, in order to engage with target audience in their own language.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989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A3C9F-7368-45C2-A353-D3F858A44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Russian</a:t>
            </a:r>
            <a:r>
              <a:rPr lang="cs-CZ" dirty="0"/>
              <a:t> IW: media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62E90E-D567-4FA4-AA7F-3E46F916C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Investments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capabilites</a:t>
            </a:r>
            <a:r>
              <a:rPr lang="cs-CZ" dirty="0"/>
              <a:t> – </a:t>
            </a:r>
            <a:r>
              <a:rPr lang="cs-CZ" dirty="0" err="1"/>
              <a:t>recruitment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online media, </a:t>
            </a:r>
            <a:r>
              <a:rPr lang="cs-CZ" dirty="0" err="1"/>
              <a:t>journalists</a:t>
            </a:r>
            <a:endParaRPr lang="cs-CZ" dirty="0"/>
          </a:p>
          <a:p>
            <a:r>
              <a:rPr lang="cs-CZ" dirty="0" err="1"/>
              <a:t>Coordination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messaging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centralized</a:t>
            </a:r>
            <a:r>
              <a:rPr lang="cs-CZ" dirty="0"/>
              <a:t> </a:t>
            </a:r>
            <a:r>
              <a:rPr lang="cs-CZ" dirty="0" err="1"/>
              <a:t>direction</a:t>
            </a:r>
            <a:endParaRPr lang="cs-CZ" dirty="0"/>
          </a:p>
          <a:p>
            <a:r>
              <a:rPr lang="cs-CZ" dirty="0"/>
              <a:t>RT, Sputnik (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branches</a:t>
            </a:r>
            <a:r>
              <a:rPr lang="cs-CZ" dirty="0"/>
              <a:t> in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)</a:t>
            </a:r>
          </a:p>
          <a:p>
            <a:r>
              <a:rPr lang="cs-CZ" dirty="0" err="1"/>
              <a:t>Spring</a:t>
            </a:r>
            <a:r>
              <a:rPr lang="cs-CZ" dirty="0"/>
              <a:t> 2014: </a:t>
            </a:r>
            <a:r>
              <a:rPr lang="cs-CZ" dirty="0" err="1"/>
              <a:t>annexation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Crimea</a:t>
            </a:r>
            <a:r>
              <a:rPr lang="cs-CZ" dirty="0"/>
              <a:t> - media in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„</a:t>
            </a:r>
            <a:r>
              <a:rPr lang="cs-CZ" dirty="0" err="1"/>
              <a:t>buying</a:t>
            </a:r>
            <a:r>
              <a:rPr lang="cs-CZ" dirty="0"/>
              <a:t>“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Russian</a:t>
            </a:r>
            <a:r>
              <a:rPr lang="cs-CZ" dirty="0"/>
              <a:t> media </a:t>
            </a:r>
            <a:r>
              <a:rPr lang="cs-CZ" dirty="0" err="1"/>
              <a:t>outlets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selling</a:t>
            </a:r>
            <a:r>
              <a:rPr lang="cs-CZ" dirty="0"/>
              <a:t> (Western media </a:t>
            </a:r>
            <a:r>
              <a:rPr lang="cs-CZ" dirty="0" err="1"/>
              <a:t>were</a:t>
            </a:r>
            <a:r>
              <a:rPr lang="cs-CZ" dirty="0"/>
              <a:t> reporting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disinformation</a:t>
            </a:r>
            <a:r>
              <a:rPr lang="cs-CZ" dirty="0"/>
              <a:t> as a </a:t>
            </a:r>
            <a:r>
              <a:rPr lang="cs-CZ" dirty="0" err="1"/>
              <a:t>fact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8877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45B48-5A43-4133-9BE6-86F92852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Russian</a:t>
            </a:r>
            <a:r>
              <a:rPr lang="cs-CZ" dirty="0"/>
              <a:t> IW: media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22C99F-27AB-4AA1-95E5-B56EC407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Pro-</a:t>
            </a:r>
            <a:r>
              <a:rPr lang="cs-CZ" dirty="0" err="1"/>
              <a:t>Russian</a:t>
            </a:r>
            <a:r>
              <a:rPr lang="cs-CZ" dirty="0"/>
              <a:t> and anti-EU/NATO </a:t>
            </a:r>
            <a:r>
              <a:rPr lang="cs-CZ" dirty="0" err="1" smtClean="0"/>
              <a:t>narratives</a:t>
            </a:r>
            <a:endParaRPr lang="cs-CZ" dirty="0"/>
          </a:p>
          <a:p>
            <a:r>
              <a:rPr lang="cs-CZ" dirty="0" err="1"/>
              <a:t>Fueling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tensions</a:t>
            </a:r>
            <a:r>
              <a:rPr lang="cs-CZ" dirty="0"/>
              <a:t> by </a:t>
            </a:r>
            <a:r>
              <a:rPr lang="cs-CZ" dirty="0" err="1"/>
              <a:t>manipulation</a:t>
            </a:r>
            <a:r>
              <a:rPr lang="cs-CZ" dirty="0"/>
              <a:t> (</a:t>
            </a:r>
            <a:r>
              <a:rPr lang="cs-CZ" dirty="0" err="1"/>
              <a:t>emotions</a:t>
            </a:r>
            <a:r>
              <a:rPr lang="cs-CZ" dirty="0"/>
              <a:t>)</a:t>
            </a:r>
          </a:p>
          <a:p>
            <a:r>
              <a:rPr lang="cs-CZ" dirty="0" err="1"/>
              <a:t>Dissemination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(Lisa case</a:t>
            </a:r>
            <a:r>
              <a:rPr lang="cs-CZ" dirty="0" smtClean="0"/>
              <a:t>)</a:t>
            </a:r>
          </a:p>
          <a:p>
            <a:r>
              <a:rPr lang="cs-CZ" dirty="0" err="1"/>
              <a:t>Dissemination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realities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„Trust </a:t>
            </a:r>
            <a:r>
              <a:rPr lang="cs-CZ" dirty="0" err="1"/>
              <a:t>nobody</a:t>
            </a:r>
            <a:r>
              <a:rPr lang="cs-CZ" dirty="0"/>
              <a:t>“, „</a:t>
            </a:r>
            <a:r>
              <a:rPr lang="cs-CZ" dirty="0" err="1"/>
              <a:t>Everybody</a:t>
            </a:r>
            <a:r>
              <a:rPr lang="cs-CZ" dirty="0"/>
              <a:t> </a:t>
            </a:r>
            <a:r>
              <a:rPr lang="cs-CZ" dirty="0" err="1"/>
              <a:t>lies</a:t>
            </a:r>
            <a:r>
              <a:rPr lang="cs-CZ" dirty="0"/>
              <a:t>“ </a:t>
            </a:r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apathy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radicalisation (→far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48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0665E-C054-4543-8922-556099A63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Russian</a:t>
            </a:r>
            <a:r>
              <a:rPr lang="cs-CZ" dirty="0"/>
              <a:t> IW: </a:t>
            </a:r>
            <a:r>
              <a:rPr lang="cs-CZ" dirty="0" err="1"/>
              <a:t>trolls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344EC6-4A9E-4CE1-A124-D3B2AE6E5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Spreading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</a:t>
            </a:r>
            <a:r>
              <a:rPr lang="cs-CZ" dirty="0" err="1"/>
              <a:t>polarizing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debate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and </a:t>
            </a:r>
            <a:r>
              <a:rPr lang="cs-CZ" dirty="0" err="1"/>
              <a:t>forums</a:t>
            </a:r>
            <a:r>
              <a:rPr lang="cs-CZ" dirty="0"/>
              <a:t>, </a:t>
            </a:r>
            <a:r>
              <a:rPr lang="cs-CZ" dirty="0" err="1"/>
              <a:t>targeting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https://www.youtube.com/watch?v=6CjR82EYwBc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99" y="3145895"/>
            <a:ext cx="4714876" cy="2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5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err="1" smtClean="0"/>
              <a:t>Why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important</a:t>
            </a:r>
            <a:r>
              <a:rPr lang="cs-CZ" b="1" dirty="0" smtClean="0"/>
              <a:t> in </a:t>
            </a:r>
            <a:r>
              <a:rPr lang="cs-CZ" b="1" dirty="0" err="1" smtClean="0"/>
              <a:t>conflict</a:t>
            </a:r>
            <a:r>
              <a:rPr lang="cs-CZ" b="1" dirty="0" smtClean="0"/>
              <a:t>?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65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57EE4-A1A5-4914-A12B-8DB71064C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BF7D7F-C527-4FCB-A65D-57AB44BBC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/>
              <a:t>not a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component</a:t>
            </a:r>
            <a:r>
              <a:rPr lang="cs-CZ" b="1" dirty="0"/>
              <a:t> </a:t>
            </a:r>
            <a:r>
              <a:rPr lang="cs-CZ" dirty="0"/>
              <a:t>to </a:t>
            </a:r>
            <a:r>
              <a:rPr lang="cs-CZ" dirty="0" err="1"/>
              <a:t>conflict</a:t>
            </a:r>
            <a:endParaRPr lang="cs-CZ" dirty="0"/>
          </a:p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enemy</a:t>
            </a:r>
            <a:r>
              <a:rPr lang="cs-CZ" dirty="0"/>
              <a:t> </a:t>
            </a:r>
            <a:r>
              <a:rPr lang="cs-CZ" dirty="0" err="1"/>
              <a:t>crucial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any </a:t>
            </a:r>
            <a:r>
              <a:rPr lang="cs-CZ" dirty="0" err="1"/>
              <a:t>conflict</a:t>
            </a:r>
            <a:r>
              <a:rPr lang="cs-CZ" dirty="0"/>
              <a:t> </a:t>
            </a:r>
          </a:p>
          <a:p>
            <a:endParaRPr lang="cs-CZ" b="1" dirty="0"/>
          </a:p>
          <a:p>
            <a:r>
              <a:rPr lang="cs-CZ" b="1" dirty="0" err="1"/>
              <a:t>Deception</a:t>
            </a:r>
            <a:endParaRPr lang="cs-CZ" b="1" dirty="0"/>
          </a:p>
          <a:p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centuries</a:t>
            </a:r>
            <a:r>
              <a:rPr lang="cs-CZ" dirty="0"/>
              <a:t>, </a:t>
            </a:r>
            <a:r>
              <a:rPr lang="cs-CZ" dirty="0" err="1"/>
              <a:t>cryptography</a:t>
            </a:r>
            <a:r>
              <a:rPr lang="cs-CZ" dirty="0"/>
              <a:t>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</a:t>
            </a:r>
          </a:p>
          <a:p>
            <a:pPr marL="0" indent="0">
              <a:buNone/>
            </a:pPr>
            <a:r>
              <a:rPr lang="cs-CZ" dirty="0" err="1"/>
              <a:t>hide</a:t>
            </a:r>
            <a:r>
              <a:rPr lang="cs-CZ" dirty="0"/>
              <a:t> and </a:t>
            </a:r>
            <a:r>
              <a:rPr lang="cs-CZ" dirty="0" err="1"/>
              <a:t>reveal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(Enigma)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484" y="3224785"/>
            <a:ext cx="3392905" cy="348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47E2-1956-4F21-8EC5-94539D7FF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Day</a:t>
            </a:r>
            <a:r>
              <a:rPr lang="cs-CZ" dirty="0"/>
              <a:t> D – </a:t>
            </a:r>
            <a:r>
              <a:rPr lang="cs-CZ" dirty="0" err="1"/>
              <a:t>operation</a:t>
            </a:r>
            <a:r>
              <a:rPr lang="cs-CZ" dirty="0"/>
              <a:t> Bodyguard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6661C4-1155-4EBC-8266-87C66CC21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500" dirty="0" err="1"/>
              <a:t>Code</a:t>
            </a:r>
            <a:r>
              <a:rPr lang="cs-CZ" sz="2500" dirty="0"/>
              <a:t> </a:t>
            </a:r>
            <a:r>
              <a:rPr lang="cs-CZ" sz="2500" dirty="0" err="1"/>
              <a:t>name</a:t>
            </a:r>
            <a:r>
              <a:rPr lang="cs-CZ" sz="2500" dirty="0"/>
              <a:t> </a:t>
            </a:r>
            <a:r>
              <a:rPr lang="cs-CZ" sz="2500" dirty="0" err="1"/>
              <a:t>for</a:t>
            </a:r>
            <a:r>
              <a:rPr lang="cs-CZ" sz="2500" dirty="0"/>
              <a:t> 2WW </a:t>
            </a:r>
            <a:r>
              <a:rPr lang="cs-CZ" sz="2500" dirty="0" err="1"/>
              <a:t>military</a:t>
            </a:r>
            <a:r>
              <a:rPr lang="cs-CZ" sz="2500" dirty="0"/>
              <a:t> </a:t>
            </a:r>
            <a:r>
              <a:rPr lang="cs-CZ" sz="2500" dirty="0" err="1"/>
              <a:t>deception</a:t>
            </a:r>
            <a:r>
              <a:rPr lang="cs-CZ" sz="2500" dirty="0"/>
              <a:t> </a:t>
            </a:r>
            <a:r>
              <a:rPr lang="cs-CZ" sz="2500" dirty="0" err="1"/>
              <a:t>employed</a:t>
            </a:r>
            <a:r>
              <a:rPr lang="cs-CZ" sz="2500" dirty="0"/>
              <a:t> by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Allied</a:t>
            </a:r>
            <a:r>
              <a:rPr lang="cs-CZ" sz="2500" dirty="0"/>
              <a:t> </a:t>
            </a:r>
            <a:r>
              <a:rPr lang="cs-CZ" sz="2500" dirty="0" err="1"/>
              <a:t>nations</a:t>
            </a:r>
            <a:r>
              <a:rPr lang="cs-CZ" sz="2500" dirty="0"/>
              <a:t> </a:t>
            </a:r>
            <a:r>
              <a:rPr lang="cs-CZ" sz="2500" dirty="0" err="1"/>
              <a:t>during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1944 Normandy </a:t>
            </a:r>
            <a:r>
              <a:rPr lang="cs-CZ" sz="2500" dirty="0" err="1"/>
              <a:t>landing</a:t>
            </a:r>
            <a:endParaRPr lang="cs-CZ" sz="2500" dirty="0"/>
          </a:p>
          <a:p>
            <a:r>
              <a:rPr lang="cs-CZ" sz="2500" dirty="0"/>
              <a:t>To </a:t>
            </a:r>
            <a:r>
              <a:rPr lang="cs-CZ" sz="2500" dirty="0" err="1"/>
              <a:t>mislead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German </a:t>
            </a:r>
            <a:r>
              <a:rPr lang="cs-CZ" sz="2500" dirty="0" err="1"/>
              <a:t>high</a:t>
            </a:r>
            <a:r>
              <a:rPr lang="cs-CZ" sz="2500" dirty="0"/>
              <a:t> </a:t>
            </a:r>
            <a:r>
              <a:rPr lang="cs-CZ" sz="2500" dirty="0" err="1"/>
              <a:t>command</a:t>
            </a:r>
            <a:r>
              <a:rPr lang="cs-CZ" sz="2500" dirty="0"/>
              <a:t> as </a:t>
            </a:r>
            <a:r>
              <a:rPr lang="cs-CZ" sz="2500" dirty="0" err="1"/>
              <a:t>for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location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invasion</a:t>
            </a:r>
            <a:r>
              <a:rPr lang="cs-CZ" sz="2500" dirty="0"/>
              <a:t> (Normandy vs. Pas de Calais)</a:t>
            </a:r>
          </a:p>
          <a:p>
            <a:r>
              <a:rPr lang="cs-CZ" sz="2500" dirty="0" err="1"/>
              <a:t>Fictional</a:t>
            </a:r>
            <a:r>
              <a:rPr lang="cs-CZ" sz="2500" dirty="0"/>
              <a:t> </a:t>
            </a:r>
            <a:r>
              <a:rPr lang="cs-CZ" sz="2500" dirty="0" err="1"/>
              <a:t>army</a:t>
            </a:r>
            <a:r>
              <a:rPr lang="cs-CZ" sz="2500" dirty="0"/>
              <a:t> and </a:t>
            </a:r>
            <a:r>
              <a:rPr lang="cs-CZ" sz="2500" dirty="0" err="1"/>
              <a:t>fake</a:t>
            </a:r>
            <a:r>
              <a:rPr lang="cs-CZ" sz="2500" dirty="0"/>
              <a:t> </a:t>
            </a:r>
            <a:r>
              <a:rPr lang="cs-CZ" sz="2500" dirty="0" err="1"/>
              <a:t>vehicles</a:t>
            </a:r>
            <a:r>
              <a:rPr lang="cs-CZ" sz="2500" dirty="0"/>
              <a:t> </a:t>
            </a:r>
          </a:p>
          <a:p>
            <a:r>
              <a:rPr lang="cs-CZ" sz="2500" dirty="0" err="1"/>
              <a:t>Fake</a:t>
            </a:r>
            <a:r>
              <a:rPr lang="cs-CZ" sz="2500" dirty="0"/>
              <a:t> </a:t>
            </a:r>
            <a:r>
              <a:rPr lang="cs-CZ" sz="2500" dirty="0" err="1"/>
              <a:t>radio</a:t>
            </a:r>
            <a:r>
              <a:rPr lang="cs-CZ" sz="2500" dirty="0"/>
              <a:t> </a:t>
            </a:r>
            <a:r>
              <a:rPr lang="cs-CZ" sz="2500" dirty="0" err="1"/>
              <a:t>broadcasting</a:t>
            </a:r>
            <a:r>
              <a:rPr lang="cs-CZ" sz="2500" dirty="0"/>
              <a:t> </a:t>
            </a:r>
          </a:p>
          <a:p>
            <a:r>
              <a:rPr lang="cs-CZ" sz="2500" dirty="0"/>
              <a:t>Double </a:t>
            </a:r>
            <a:r>
              <a:rPr lang="cs-CZ" sz="2500" dirty="0" err="1"/>
              <a:t>agents</a:t>
            </a:r>
            <a:r>
              <a:rPr lang="cs-CZ" sz="2500" dirty="0"/>
              <a:t> </a:t>
            </a:r>
            <a:r>
              <a:rPr lang="cs-CZ" sz="2500" dirty="0" err="1"/>
              <a:t>giving</a:t>
            </a:r>
            <a:r>
              <a:rPr lang="cs-CZ" sz="2500" dirty="0"/>
              <a:t> </a:t>
            </a:r>
            <a:r>
              <a:rPr lang="cs-CZ" sz="2500" dirty="0" err="1"/>
              <a:t>wrong</a:t>
            </a:r>
            <a:r>
              <a:rPr lang="cs-CZ" sz="2500" dirty="0"/>
              <a:t> </a:t>
            </a:r>
          </a:p>
          <a:p>
            <a:pPr marL="0" indent="0">
              <a:buNone/>
            </a:pPr>
            <a:r>
              <a:rPr lang="cs-CZ" sz="2500" dirty="0"/>
              <a:t>   </a:t>
            </a:r>
            <a:r>
              <a:rPr lang="cs-CZ" sz="2500" dirty="0" err="1"/>
              <a:t>information</a:t>
            </a:r>
            <a:r>
              <a:rPr lang="cs-CZ" sz="2500" dirty="0"/>
              <a:t>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Nazis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1500" dirty="0"/>
              <a:t>https://www.youtube.com/watch?v=a3w9pmvpyDM</a:t>
            </a:r>
          </a:p>
          <a:p>
            <a:pPr marL="0" indent="0">
              <a:buNone/>
            </a:pPr>
            <a:r>
              <a:rPr lang="cs-CZ" sz="1500" dirty="0"/>
              <a:t>https://www.youtube.com/watch?v=dlRFs1C4l0Q</a:t>
            </a:r>
            <a:endParaRPr lang="cs-CZ" sz="15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373" y="3352800"/>
            <a:ext cx="4665245" cy="311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9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02674-44CE-42AE-A25E-21CE7131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 smtClean="0"/>
              <a:t>Infektion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875BAE-DF17-4675-B414-0289CD1B6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USSR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 </a:t>
            </a:r>
            <a:r>
              <a:rPr lang="cs-CZ" dirty="0" err="1"/>
              <a:t>during</a:t>
            </a:r>
            <a:r>
              <a:rPr lang="cs-CZ" dirty="0"/>
              <a:t> CW</a:t>
            </a:r>
          </a:p>
          <a:p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1980s</a:t>
            </a:r>
          </a:p>
          <a:p>
            <a:r>
              <a:rPr lang="cs-CZ" dirty="0"/>
              <a:t>Case </a:t>
            </a:r>
            <a:r>
              <a:rPr lang="cs-CZ" dirty="0" err="1"/>
              <a:t>of</a:t>
            </a:r>
            <a:r>
              <a:rPr lang="cs-CZ" dirty="0"/>
              <a:t> AIDS </a:t>
            </a:r>
            <a:r>
              <a:rPr lang="cs-CZ" dirty="0" err="1"/>
              <a:t>showed</a:t>
            </a:r>
            <a:r>
              <a:rPr lang="cs-CZ" dirty="0"/>
              <a:t> up  -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KGB </a:t>
            </a:r>
            <a:r>
              <a:rPr lang="cs-CZ" dirty="0" err="1"/>
              <a:t>agents</a:t>
            </a:r>
            <a:r>
              <a:rPr lang="cs-CZ" dirty="0"/>
              <a:t> to </a:t>
            </a:r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Americans</a:t>
            </a:r>
            <a:endParaRPr lang="cs-CZ" dirty="0"/>
          </a:p>
          <a:p>
            <a:r>
              <a:rPr lang="cs-CZ" dirty="0"/>
              <a:t>US ministry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defence</a:t>
            </a:r>
            <a:r>
              <a:rPr lang="cs-CZ" dirty="0"/>
              <a:t> </a:t>
            </a:r>
            <a:r>
              <a:rPr lang="cs-CZ" dirty="0" err="1"/>
              <a:t>blamed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developed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virus 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spreads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634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Gulf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in 1990s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George Bush </a:t>
            </a:r>
            <a:r>
              <a:rPr lang="cs-CZ" dirty="0" err="1" smtClean="0"/>
              <a:t>administration</a:t>
            </a:r>
            <a:r>
              <a:rPr lang="cs-CZ" dirty="0" smtClean="0"/>
              <a:t> has </a:t>
            </a:r>
            <a:r>
              <a:rPr lang="cs-CZ" dirty="0" err="1" smtClean="0"/>
              <a:t>learnt</a:t>
            </a:r>
            <a:r>
              <a:rPr lang="cs-CZ" dirty="0" smtClean="0"/>
              <a:t> </a:t>
            </a:r>
            <a:r>
              <a:rPr lang="cs-CZ" dirty="0" err="1" smtClean="0"/>
              <a:t>lessons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Vietnam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support and </a:t>
            </a:r>
            <a:r>
              <a:rPr lang="cs-CZ" dirty="0" err="1" smtClean="0"/>
              <a:t>controlled</a:t>
            </a:r>
            <a:r>
              <a:rPr lang="cs-CZ" dirty="0" smtClean="0"/>
              <a:t> </a:t>
            </a:r>
            <a:r>
              <a:rPr lang="cs-CZ" dirty="0" err="1" smtClean="0"/>
              <a:t>discourse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 smtClean="0"/>
          </a:p>
          <a:p>
            <a:r>
              <a:rPr lang="cs-CZ" dirty="0" smtClean="0"/>
              <a:t>TV </a:t>
            </a:r>
            <a:r>
              <a:rPr lang="cs-CZ" dirty="0" err="1" smtClean="0"/>
              <a:t>coverage</a:t>
            </a:r>
            <a:r>
              <a:rPr lang="cs-CZ" dirty="0" smtClean="0"/>
              <a:t> </a:t>
            </a:r>
            <a:r>
              <a:rPr lang="cs-CZ" dirty="0" err="1" smtClean="0"/>
              <a:t>portrayed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U.S.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actions</a:t>
            </a:r>
            <a:r>
              <a:rPr lang="cs-CZ" dirty="0" smtClean="0"/>
              <a:t> and U.S.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extremely</a:t>
            </a:r>
            <a:r>
              <a:rPr lang="cs-CZ" dirty="0" smtClean="0"/>
              <a:t> positive </a:t>
            </a:r>
            <a:r>
              <a:rPr lang="cs-CZ" dirty="0" err="1" smtClean="0"/>
              <a:t>light</a:t>
            </a:r>
            <a:endParaRPr lang="cs-CZ" dirty="0" smtClean="0"/>
          </a:p>
          <a:p>
            <a:endParaRPr lang="cs-CZ" dirty="0"/>
          </a:p>
          <a:p>
            <a:r>
              <a:rPr lang="en-GB" dirty="0" smtClean="0"/>
              <a:t>In </a:t>
            </a:r>
            <a:r>
              <a:rPr lang="en-GB" dirty="0"/>
              <a:t>October 1990, a 15-year old Kuwaiti girl </a:t>
            </a:r>
            <a:r>
              <a:rPr lang="cs-CZ" dirty="0" smtClean="0"/>
              <a:t>t</a:t>
            </a:r>
            <a:r>
              <a:rPr lang="en-GB" dirty="0" err="1" smtClean="0"/>
              <a:t>estified</a:t>
            </a:r>
            <a:r>
              <a:rPr lang="en-GB" dirty="0" smtClean="0"/>
              <a:t> </a:t>
            </a:r>
            <a:r>
              <a:rPr lang="en-GB" dirty="0"/>
              <a:t>that she witnessed Iraqi soldiers removing fifteen new-borns from incubators in Al-Adan Hospital in Kuwait City and had seen them left to die on the floor of the hospital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44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 Warfare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, </a:t>
            </a:r>
            <a:r>
              <a:rPr lang="cs-CZ" dirty="0" err="1"/>
              <a:t>however</a:t>
            </a:r>
            <a:r>
              <a:rPr lang="cs-CZ" dirty="0"/>
              <a:t>, has </a:t>
            </a:r>
            <a:r>
              <a:rPr lang="cs-CZ" dirty="0" err="1"/>
              <a:t>developed</a:t>
            </a:r>
            <a:r>
              <a:rPr lang="cs-CZ" dirty="0"/>
              <a:t> in </a:t>
            </a:r>
            <a:r>
              <a:rPr lang="cs-CZ" dirty="0" err="1"/>
              <a:t>extraordinary</a:t>
            </a:r>
            <a:r>
              <a:rPr lang="cs-CZ" dirty="0"/>
              <a:t> </a:t>
            </a:r>
            <a:r>
              <a:rPr lang="cs-CZ" dirty="0" err="1"/>
              <a:t>improvements</a:t>
            </a:r>
            <a:r>
              <a:rPr lang="cs-CZ" dirty="0"/>
              <a:t> in </a:t>
            </a:r>
            <a:r>
              <a:rPr lang="cs-CZ" dirty="0" err="1"/>
              <a:t>collection</a:t>
            </a:r>
            <a:r>
              <a:rPr lang="cs-CZ" dirty="0"/>
              <a:t>, </a:t>
            </a:r>
            <a:r>
              <a:rPr lang="cs-CZ" dirty="0" err="1"/>
              <a:t>storage</a:t>
            </a:r>
            <a:r>
              <a:rPr lang="cs-CZ" dirty="0"/>
              <a:t>, </a:t>
            </a:r>
            <a:r>
              <a:rPr lang="cs-CZ" dirty="0" err="1"/>
              <a:t>analysis</a:t>
            </a:r>
            <a:r>
              <a:rPr lang="cs-CZ" dirty="0"/>
              <a:t>, and </a:t>
            </a:r>
            <a:r>
              <a:rPr lang="cs-CZ" dirty="0" err="1"/>
              <a:t>transmission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Tofflers</a:t>
            </a:r>
            <a:r>
              <a:rPr lang="cs-CZ" dirty="0"/>
              <a:t> talk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wave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 (</a:t>
            </a:r>
            <a:r>
              <a:rPr lang="cs-CZ" dirty="0" err="1"/>
              <a:t>Revolution</a:t>
            </a:r>
            <a:r>
              <a:rPr lang="cs-CZ" dirty="0"/>
              <a:t> in </a:t>
            </a:r>
            <a:r>
              <a:rPr lang="cs-CZ" dirty="0" err="1"/>
              <a:t>Military</a:t>
            </a:r>
            <a:r>
              <a:rPr lang="cs-CZ" dirty="0"/>
              <a:t> </a:t>
            </a:r>
            <a:r>
              <a:rPr lang="cs-CZ" dirty="0" err="1"/>
              <a:t>Affairs</a:t>
            </a:r>
            <a:r>
              <a:rPr lang="cs-CZ" dirty="0"/>
              <a:t>) –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crucial</a:t>
            </a:r>
            <a:r>
              <a:rPr lang="cs-CZ" dirty="0"/>
              <a:t>,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win</a:t>
            </a:r>
            <a:r>
              <a:rPr lang="cs-CZ" dirty="0"/>
              <a:t> </a:t>
            </a:r>
            <a:r>
              <a:rPr lang="cs-CZ" dirty="0" err="1"/>
              <a:t>battles</a:t>
            </a:r>
            <a:r>
              <a:rPr lang="cs-CZ" dirty="0"/>
              <a:t> (since1970s </a:t>
            </a:r>
            <a:r>
              <a:rPr lang="cs-CZ" dirty="0" err="1"/>
              <a:t>improvement</a:t>
            </a:r>
            <a:r>
              <a:rPr lang="cs-CZ" dirty="0"/>
              <a:t> in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Agrarian</a:t>
            </a:r>
            <a:r>
              <a:rPr lang="cs-CZ" dirty="0"/>
              <a:t>                                </a:t>
            </a:r>
            <a:r>
              <a:rPr lang="cs-CZ" dirty="0" err="1"/>
              <a:t>Industrial</a:t>
            </a:r>
            <a:r>
              <a:rPr lang="cs-CZ" dirty="0"/>
              <a:t>                            </a:t>
            </a:r>
            <a:r>
              <a:rPr lang="cs-CZ" dirty="0" err="1"/>
              <a:t>Information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Bows</a:t>
            </a:r>
            <a:r>
              <a:rPr lang="cs-CZ" dirty="0"/>
              <a:t>                                      </a:t>
            </a:r>
            <a:r>
              <a:rPr lang="cs-CZ" dirty="0" err="1"/>
              <a:t>Submarines</a:t>
            </a:r>
            <a:r>
              <a:rPr lang="cs-CZ" dirty="0"/>
              <a:t>                         </a:t>
            </a:r>
            <a:r>
              <a:rPr lang="cs-CZ" dirty="0" err="1"/>
              <a:t>Computers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Arrows</a:t>
            </a:r>
            <a:r>
              <a:rPr lang="cs-CZ" dirty="0"/>
              <a:t>                                   </a:t>
            </a:r>
            <a:r>
              <a:rPr lang="cs-CZ" dirty="0" err="1"/>
              <a:t>Tanks</a:t>
            </a:r>
            <a:r>
              <a:rPr lang="cs-CZ" dirty="0"/>
              <a:t>                                    </a:t>
            </a:r>
            <a:r>
              <a:rPr lang="cs-CZ" dirty="0" err="1"/>
              <a:t>Satellites</a:t>
            </a:r>
            <a:r>
              <a:rPr lang="cs-CZ" dirty="0"/>
              <a:t>        </a:t>
            </a:r>
          </a:p>
          <a:p>
            <a:pPr marL="0" indent="0">
              <a:buNone/>
            </a:pPr>
            <a:r>
              <a:rPr lang="cs-CZ" dirty="0" err="1"/>
              <a:t>Swords</a:t>
            </a:r>
            <a:r>
              <a:rPr lang="cs-CZ" dirty="0"/>
              <a:t>                                   </a:t>
            </a:r>
            <a:r>
              <a:rPr lang="cs-CZ" dirty="0" err="1"/>
              <a:t>Planes</a:t>
            </a:r>
            <a:r>
              <a:rPr lang="cs-CZ" dirty="0"/>
              <a:t>                                  </a:t>
            </a:r>
            <a:r>
              <a:rPr lang="cs-CZ" dirty="0" err="1"/>
              <a:t>Communication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Guns</a:t>
            </a:r>
            <a:r>
              <a:rPr lang="cs-CZ" dirty="0"/>
              <a:t>                                       </a:t>
            </a:r>
            <a:r>
              <a:rPr lang="cs-CZ" dirty="0" err="1"/>
              <a:t>Misseles</a:t>
            </a:r>
            <a:r>
              <a:rPr lang="cs-CZ" dirty="0"/>
              <a:t>                              Smart </a:t>
            </a:r>
            <a:r>
              <a:rPr lang="cs-CZ" dirty="0" err="1"/>
              <a:t>weapons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332383" y="3816626"/>
            <a:ext cx="1073426" cy="198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334000" y="3816626"/>
            <a:ext cx="1073426" cy="1987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50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warfare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Libicki</a:t>
            </a:r>
            <a:r>
              <a:rPr lang="cs-CZ" dirty="0" smtClean="0"/>
              <a:t> (1995):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warfare</a:t>
            </a:r>
            <a:r>
              <a:rPr lang="cs-CZ" i="1" dirty="0" smtClean="0"/>
              <a:t> as a </a:t>
            </a:r>
            <a:r>
              <a:rPr lang="cs-CZ" i="1" dirty="0" err="1" smtClean="0"/>
              <a:t>conflict</a:t>
            </a:r>
            <a:r>
              <a:rPr lang="cs-CZ" i="1" dirty="0" smtClean="0"/>
              <a:t> </a:t>
            </a:r>
            <a:r>
              <a:rPr lang="cs-CZ" i="1" dirty="0" err="1" smtClean="0"/>
              <a:t>involving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protection</a:t>
            </a:r>
            <a:r>
              <a:rPr lang="cs-CZ" i="1" dirty="0" smtClean="0"/>
              <a:t>, </a:t>
            </a:r>
            <a:r>
              <a:rPr lang="cs-CZ" i="1" dirty="0" err="1" smtClean="0"/>
              <a:t>manipulation</a:t>
            </a:r>
            <a:r>
              <a:rPr lang="cs-CZ" i="1" dirty="0" smtClean="0"/>
              <a:t>, </a:t>
            </a:r>
            <a:r>
              <a:rPr lang="cs-CZ" i="1" dirty="0" err="1" smtClean="0"/>
              <a:t>degradation</a:t>
            </a:r>
            <a:r>
              <a:rPr lang="cs-CZ" i="1" dirty="0" smtClean="0"/>
              <a:t> and </a:t>
            </a:r>
            <a:r>
              <a:rPr lang="cs-CZ" i="1" dirty="0" err="1" smtClean="0"/>
              <a:t>denial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</a:p>
          <a:p>
            <a:endParaRPr lang="cs-CZ" i="1" dirty="0" smtClean="0"/>
          </a:p>
          <a:p>
            <a:r>
              <a:rPr lang="cs-CZ" i="1" dirty="0" err="1" smtClean="0"/>
              <a:t>Any</a:t>
            </a:r>
            <a:r>
              <a:rPr lang="cs-CZ" i="1" dirty="0" smtClean="0"/>
              <a:t> </a:t>
            </a:r>
            <a:r>
              <a:rPr lang="cs-CZ" i="1" dirty="0" err="1" smtClean="0"/>
              <a:t>action</a:t>
            </a:r>
            <a:r>
              <a:rPr lang="cs-CZ" i="1" dirty="0" smtClean="0"/>
              <a:t> to </a:t>
            </a:r>
            <a:r>
              <a:rPr lang="cs-CZ" i="1" dirty="0" err="1" smtClean="0"/>
              <a:t>deny</a:t>
            </a:r>
            <a:r>
              <a:rPr lang="cs-CZ" i="1" dirty="0" smtClean="0"/>
              <a:t>, </a:t>
            </a:r>
            <a:r>
              <a:rPr lang="cs-CZ" i="1" dirty="0" err="1" smtClean="0"/>
              <a:t>exploit</a:t>
            </a:r>
            <a:r>
              <a:rPr lang="cs-CZ" i="1" dirty="0" smtClean="0"/>
              <a:t>, </a:t>
            </a:r>
            <a:r>
              <a:rPr lang="cs-CZ" i="1" dirty="0" err="1" smtClean="0"/>
              <a:t>corrupt</a:t>
            </a:r>
            <a:r>
              <a:rPr lang="cs-CZ" i="1" dirty="0" smtClean="0"/>
              <a:t>, </a:t>
            </a:r>
            <a:r>
              <a:rPr lang="cs-CZ" i="1" dirty="0" err="1" smtClean="0"/>
              <a:t>or</a:t>
            </a:r>
            <a:r>
              <a:rPr lang="cs-CZ" i="1" dirty="0" smtClean="0"/>
              <a:t> </a:t>
            </a:r>
            <a:r>
              <a:rPr lang="cs-CZ" i="1" dirty="0" err="1" smtClean="0"/>
              <a:t>destroy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enemy</a:t>
            </a:r>
            <a:r>
              <a:rPr lang="en-GB" i="1" dirty="0" smtClean="0"/>
              <a:t>`s </a:t>
            </a:r>
            <a:r>
              <a:rPr lang="cs-CZ" i="1" dirty="0" err="1" smtClean="0"/>
              <a:t>information</a:t>
            </a:r>
            <a:r>
              <a:rPr lang="cs-CZ" i="1" dirty="0" smtClean="0"/>
              <a:t> and </a:t>
            </a:r>
            <a:r>
              <a:rPr lang="cs-CZ" i="1" dirty="0" err="1" smtClean="0"/>
              <a:t>its</a:t>
            </a:r>
            <a:r>
              <a:rPr lang="cs-CZ" i="1" dirty="0" smtClean="0"/>
              <a:t> </a:t>
            </a:r>
            <a:r>
              <a:rPr lang="cs-CZ" i="1" dirty="0" err="1" smtClean="0"/>
              <a:t>functions</a:t>
            </a:r>
            <a:r>
              <a:rPr lang="cs-CZ" i="1" dirty="0" smtClean="0"/>
              <a:t>, </a:t>
            </a:r>
            <a:r>
              <a:rPr lang="cs-CZ" i="1" dirty="0" err="1" smtClean="0"/>
              <a:t>protecting</a:t>
            </a:r>
            <a:r>
              <a:rPr lang="cs-CZ" i="1" dirty="0" smtClean="0"/>
              <a:t> </a:t>
            </a:r>
            <a:r>
              <a:rPr lang="cs-CZ" i="1" dirty="0" err="1" smtClean="0"/>
              <a:t>ourselves</a:t>
            </a:r>
            <a:r>
              <a:rPr lang="cs-CZ" i="1" dirty="0" smtClean="0"/>
              <a:t> </a:t>
            </a:r>
            <a:r>
              <a:rPr lang="cs-CZ" i="1" dirty="0" err="1" smtClean="0"/>
              <a:t>against</a:t>
            </a:r>
            <a:r>
              <a:rPr lang="cs-CZ" i="1" dirty="0" smtClean="0"/>
              <a:t> </a:t>
            </a:r>
            <a:r>
              <a:rPr lang="cs-CZ" i="1" dirty="0" err="1" smtClean="0"/>
              <a:t>those</a:t>
            </a:r>
            <a:r>
              <a:rPr lang="cs-CZ" i="1" dirty="0" smtClean="0"/>
              <a:t> </a:t>
            </a:r>
            <a:r>
              <a:rPr lang="cs-CZ" i="1" dirty="0" err="1" smtClean="0"/>
              <a:t>actions</a:t>
            </a:r>
            <a:r>
              <a:rPr lang="cs-CZ" i="1" dirty="0" smtClean="0"/>
              <a:t>, and </a:t>
            </a:r>
            <a:r>
              <a:rPr lang="cs-CZ" i="1" dirty="0" err="1" smtClean="0"/>
              <a:t>exploiting</a:t>
            </a:r>
            <a:r>
              <a:rPr lang="cs-CZ" i="1" dirty="0" smtClean="0"/>
              <a:t> 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i="1" dirty="0" err="1" smtClean="0"/>
              <a:t>own</a:t>
            </a:r>
            <a:r>
              <a:rPr lang="cs-CZ" i="1" dirty="0" smtClean="0"/>
              <a:t> </a:t>
            </a:r>
            <a:r>
              <a:rPr lang="cs-CZ" i="1" dirty="0" err="1" smtClean="0"/>
              <a:t>military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functions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b="1" dirty="0" err="1" smtClean="0"/>
              <a:t>Information</a:t>
            </a:r>
            <a:r>
              <a:rPr lang="cs-CZ" b="1" dirty="0" smtClean="0"/>
              <a:t> as a </a:t>
            </a:r>
            <a:r>
              <a:rPr lang="cs-CZ" b="1" dirty="0" err="1" smtClean="0"/>
              <a:t>weapon</a:t>
            </a:r>
            <a:r>
              <a:rPr lang="cs-CZ" b="1" dirty="0" smtClean="0"/>
              <a:t> and </a:t>
            </a:r>
            <a:r>
              <a:rPr lang="cs-CZ" b="1" dirty="0" err="1" smtClean="0"/>
              <a:t>target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16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constitutes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514350" indent="-514350">
              <a:buAutoNum type="arabicPeriod"/>
            </a:pPr>
            <a:r>
              <a:rPr lang="cs-CZ" b="1" dirty="0" err="1"/>
              <a:t>Psychological</a:t>
            </a:r>
            <a:r>
              <a:rPr lang="cs-CZ" b="1" dirty="0"/>
              <a:t> </a:t>
            </a:r>
            <a:r>
              <a:rPr lang="cs-CZ" b="1" dirty="0" err="1"/>
              <a:t>Operations</a:t>
            </a:r>
            <a:r>
              <a:rPr lang="cs-CZ" b="1" dirty="0"/>
              <a:t> 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b="1" dirty="0" err="1"/>
              <a:t>Electronic</a:t>
            </a:r>
            <a:r>
              <a:rPr lang="cs-CZ" b="1" dirty="0"/>
              <a:t> </a:t>
            </a:r>
            <a:r>
              <a:rPr lang="cs-CZ" b="1" dirty="0" err="1"/>
              <a:t>Warfare</a:t>
            </a:r>
            <a:r>
              <a:rPr lang="cs-CZ" b="1" dirty="0"/>
              <a:t> </a:t>
            </a:r>
          </a:p>
          <a:p>
            <a:pPr marL="514350" indent="-514350">
              <a:buAutoNum type="arabicPeriod"/>
            </a:pPr>
            <a:r>
              <a:rPr lang="cs-CZ" b="1" dirty="0" err="1"/>
              <a:t>Physical</a:t>
            </a:r>
            <a:r>
              <a:rPr lang="cs-CZ" b="1" dirty="0"/>
              <a:t> </a:t>
            </a:r>
            <a:r>
              <a:rPr lang="cs-CZ" b="1" dirty="0" err="1"/>
              <a:t>Destruction</a:t>
            </a:r>
            <a:endParaRPr lang="cs-CZ" b="1" dirty="0"/>
          </a:p>
          <a:p>
            <a:pPr marL="514350" indent="-514350">
              <a:buAutoNum type="arabicPeriod"/>
            </a:pPr>
            <a:r>
              <a:rPr lang="cs-CZ" b="1" dirty="0" err="1"/>
              <a:t>Intelligence</a:t>
            </a:r>
            <a:r>
              <a:rPr lang="cs-CZ" b="1" dirty="0"/>
              <a:t> </a:t>
            </a:r>
            <a:r>
              <a:rPr lang="cs-CZ" b="1" dirty="0" err="1"/>
              <a:t>Warfare</a:t>
            </a:r>
            <a:endParaRPr lang="cs-CZ" b="1" dirty="0"/>
          </a:p>
          <a:p>
            <a:pPr marL="514350" indent="-514350">
              <a:buAutoNum type="arabicPeriod"/>
            </a:pP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/>
              <a:t>warfare</a:t>
            </a:r>
            <a:endParaRPr lang="cs-CZ" b="1" dirty="0"/>
          </a:p>
          <a:p>
            <a:pPr marL="514350" indent="-514350">
              <a:buAutoNum type="arabicPeriod"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103781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5051</TotalTime>
  <Words>781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Conceptualization of information warfare</vt:lpstr>
      <vt:lpstr>Prezentace aplikace PowerPoint</vt:lpstr>
      <vt:lpstr>Information warfare</vt:lpstr>
      <vt:lpstr>Day D – operation Bodyguard </vt:lpstr>
      <vt:lpstr>Operation Infektion</vt:lpstr>
      <vt:lpstr>Gulf War in 1990s </vt:lpstr>
      <vt:lpstr>Information Warfare </vt:lpstr>
      <vt:lpstr>Information warfare</vt:lpstr>
      <vt:lpstr>What constitutes Information Warfare?</vt:lpstr>
      <vt:lpstr>US vs. Russian approach towards IW</vt:lpstr>
      <vt:lpstr>Gerasimov doctrine (2013, Russia)</vt:lpstr>
      <vt:lpstr>Case of Russian information warfare</vt:lpstr>
      <vt:lpstr>Russian IW: media</vt:lpstr>
      <vt:lpstr>Russian IW: media</vt:lpstr>
      <vt:lpstr>Russian IW: trolls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Conceptualization of information warfare</dc:title>
  <dc:creator>Petra Vejvodová</dc:creator>
  <cp:lastModifiedBy>Petra Vejvodová</cp:lastModifiedBy>
  <cp:revision>40</cp:revision>
  <cp:lastPrinted>2017-10-17T08:55:58Z</cp:lastPrinted>
  <dcterms:created xsi:type="dcterms:W3CDTF">2017-10-13T10:50:36Z</dcterms:created>
  <dcterms:modified xsi:type="dcterms:W3CDTF">2018-10-09T12:00:04Z</dcterms:modified>
</cp:coreProperties>
</file>