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99"/>
  </p:notesMasterIdLst>
  <p:handoutMasterIdLst>
    <p:handoutMasterId r:id="rId100"/>
  </p:handoutMasterIdLst>
  <p:sldIdLst>
    <p:sldId id="538" r:id="rId3"/>
    <p:sldId id="635" r:id="rId4"/>
    <p:sldId id="668" r:id="rId5"/>
    <p:sldId id="637" r:id="rId6"/>
    <p:sldId id="699" r:id="rId7"/>
    <p:sldId id="638" r:id="rId8"/>
    <p:sldId id="639" r:id="rId9"/>
    <p:sldId id="669" r:id="rId10"/>
    <p:sldId id="641" r:id="rId11"/>
    <p:sldId id="642" r:id="rId12"/>
    <p:sldId id="543" r:id="rId13"/>
    <p:sldId id="643" r:id="rId14"/>
    <p:sldId id="536" r:id="rId15"/>
    <p:sldId id="700" r:id="rId16"/>
    <p:sldId id="546" r:id="rId17"/>
    <p:sldId id="627" r:id="rId18"/>
    <p:sldId id="705" r:id="rId19"/>
    <p:sldId id="703" r:id="rId20"/>
    <p:sldId id="704" r:id="rId21"/>
    <p:sldId id="707" r:id="rId22"/>
    <p:sldId id="709" r:id="rId23"/>
    <p:sldId id="544" r:id="rId24"/>
    <p:sldId id="504" r:id="rId25"/>
    <p:sldId id="706" r:id="rId26"/>
    <p:sldId id="548" r:id="rId27"/>
    <p:sldId id="671" r:id="rId28"/>
    <p:sldId id="701" r:id="rId29"/>
    <p:sldId id="672" r:id="rId30"/>
    <p:sldId id="673" r:id="rId31"/>
    <p:sldId id="674" r:id="rId32"/>
    <p:sldId id="675" r:id="rId33"/>
    <p:sldId id="624" r:id="rId34"/>
    <p:sldId id="676" r:id="rId35"/>
    <p:sldId id="623" r:id="rId36"/>
    <p:sldId id="677" r:id="rId37"/>
    <p:sldId id="678" r:id="rId38"/>
    <p:sldId id="679" r:id="rId39"/>
    <p:sldId id="680" r:id="rId40"/>
    <p:sldId id="681" r:id="rId41"/>
    <p:sldId id="683" r:id="rId42"/>
    <p:sldId id="684" r:id="rId43"/>
    <p:sldId id="685" r:id="rId44"/>
    <p:sldId id="686" r:id="rId45"/>
    <p:sldId id="687" r:id="rId46"/>
    <p:sldId id="688" r:id="rId47"/>
    <p:sldId id="567" r:id="rId48"/>
    <p:sldId id="398" r:id="rId49"/>
    <p:sldId id="660" r:id="rId50"/>
    <p:sldId id="568" r:id="rId51"/>
    <p:sldId id="656" r:id="rId52"/>
    <p:sldId id="453" r:id="rId53"/>
    <p:sldId id="478" r:id="rId54"/>
    <p:sldId id="697" r:id="rId55"/>
    <p:sldId id="528" r:id="rId56"/>
    <p:sldId id="634" r:id="rId57"/>
    <p:sldId id="461" r:id="rId58"/>
    <p:sldId id="618" r:id="rId59"/>
    <p:sldId id="457" r:id="rId60"/>
    <p:sldId id="475" r:id="rId61"/>
    <p:sldId id="698" r:id="rId62"/>
    <p:sldId id="465" r:id="rId63"/>
    <p:sldId id="667" r:id="rId64"/>
    <p:sldId id="463" r:id="rId65"/>
    <p:sldId id="492" r:id="rId66"/>
    <p:sldId id="661" r:id="rId67"/>
    <p:sldId id="530" r:id="rId68"/>
    <p:sldId id="617" r:id="rId69"/>
    <p:sldId id="662" r:id="rId70"/>
    <p:sldId id="663" r:id="rId71"/>
    <p:sldId id="583" r:id="rId72"/>
    <p:sldId id="480" r:id="rId73"/>
    <p:sldId id="529" r:id="rId74"/>
    <p:sldId id="664" r:id="rId75"/>
    <p:sldId id="665" r:id="rId76"/>
    <p:sldId id="666" r:id="rId77"/>
    <p:sldId id="586" r:id="rId78"/>
    <p:sldId id="579" r:id="rId79"/>
    <p:sldId id="578" r:id="rId80"/>
    <p:sldId id="581" r:id="rId81"/>
    <p:sldId id="580" r:id="rId82"/>
    <p:sldId id="616" r:id="rId83"/>
    <p:sldId id="574" r:id="rId84"/>
    <p:sldId id="508" r:id="rId85"/>
    <p:sldId id="569" r:id="rId86"/>
    <p:sldId id="658" r:id="rId87"/>
    <p:sldId id="571" r:id="rId88"/>
    <p:sldId id="696" r:id="rId89"/>
    <p:sldId id="695" r:id="rId90"/>
    <p:sldId id="694" r:id="rId91"/>
    <p:sldId id="693" r:id="rId92"/>
    <p:sldId id="692" r:id="rId93"/>
    <p:sldId id="509" r:id="rId94"/>
    <p:sldId id="690" r:id="rId95"/>
    <p:sldId id="689" r:id="rId96"/>
    <p:sldId id="657" r:id="rId97"/>
    <p:sldId id="539" r:id="rId98"/>
  </p:sldIdLst>
  <p:sldSz cx="9144000" cy="6858000" type="screen4x3"/>
  <p:notesSz cx="6797675" cy="9928225"/>
  <p:custDataLst>
    <p:tags r:id="rId10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FF9933"/>
    <a:srgbClr val="FF9900"/>
    <a:srgbClr val="0066FF"/>
    <a:srgbClr val="FFCC66"/>
    <a:srgbClr val="F3D001"/>
    <a:srgbClr val="F4EE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59" d="100"/>
          <a:sy n="59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odevzdej.cz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leph.muni.cz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blanka@fss.muni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76872"/>
            <a:ext cx="8281987" cy="1367606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Citace a citační SW</a:t>
            </a:r>
            <a:b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1" y="4437112"/>
            <a:ext cx="4320380" cy="1296144"/>
          </a:xfrm>
        </p:spPr>
        <p:txBody>
          <a:bodyPr>
            <a:normAutofit fontScale="85000" lnSpcReduction="10000"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3600" b="1" dirty="0" smtClean="0">
                <a:solidFill>
                  <a:schemeClr val="bg1"/>
                </a:solidFill>
              </a:rPr>
              <a:t>Ing. Martina Nedomová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3600" b="1" dirty="0" smtClean="0">
                <a:solidFill>
                  <a:schemeClr val="bg1"/>
                </a:solidFill>
              </a:rPr>
              <a:t>Bc. 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30. 11. 2018</a:t>
            </a:r>
            <a:endParaRPr lang="cs-CZ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95536" y="5434429"/>
            <a:ext cx="3313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260648"/>
            <a:ext cx="6660232" cy="652016"/>
          </a:xfrm>
        </p:spPr>
        <p:txBody>
          <a:bodyPr>
            <a:noAutofit/>
          </a:bodyPr>
          <a:lstStyle/>
          <a:p>
            <a:pPr eaLnBrk="1" hangingPunct="1"/>
            <a:r>
              <a:rPr lang="cs-CZ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Bibliografické citace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Proč</a:t>
            </a:r>
          </a:p>
          <a:p>
            <a:pPr algn="ctr">
              <a:buFontTx/>
              <a:buNone/>
            </a:pPr>
            <a:r>
              <a:rPr lang="cs-CZ" sz="80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8892480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cs-CZ" sz="3300" b="1" dirty="0" smtClean="0">
                <a:cs typeface="Arial" panose="020B0604020202020204" pitchFamily="34" charset="0"/>
              </a:rPr>
              <a:t>autorský zákon </a:t>
            </a:r>
            <a:endParaRPr lang="cs-CZ" sz="33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cs typeface="Arial" panose="020B0604020202020204" pitchFamily="34" charset="0"/>
              </a:rPr>
              <a:t>    - </a:t>
            </a:r>
            <a:r>
              <a:rPr lang="cs-CZ" sz="2600" dirty="0" smtClean="0"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0" indent="0">
              <a:buNone/>
            </a:pPr>
            <a:endParaRPr lang="cs-CZ" sz="1100" dirty="0" smtClean="0">
              <a:cs typeface="Arial" panose="020B0604020202020204" pitchFamily="34" charset="0"/>
            </a:endParaRPr>
          </a:p>
          <a:p>
            <a:r>
              <a:rPr lang="cs-CZ" sz="3100" b="1" dirty="0">
                <a:cs typeface="Arial" panose="020B0604020202020204" pitchFamily="34" charset="0"/>
              </a:rPr>
              <a:t>citační </a:t>
            </a:r>
            <a:r>
              <a:rPr lang="cs-CZ" sz="3100" b="1" dirty="0" smtClean="0"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cs typeface="Arial" panose="020B0604020202020204" pitchFamily="34" charset="0"/>
              </a:rPr>
              <a:t>citovat všechny použité zdroje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 smtClean="0">
                <a:cs typeface="Arial" panose="020B0604020202020204" pitchFamily="34" charset="0"/>
              </a:rPr>
              <a:t>citovat přesně, aby bylo možno jednoznačně identifikovat a dohledat použité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600" dirty="0">
                <a:cs typeface="Arial" panose="020B0604020202020204" pitchFamily="34" charset="0"/>
              </a:rPr>
              <a:t> </a:t>
            </a:r>
            <a:r>
              <a:rPr lang="cs-CZ" sz="2600" dirty="0" smtClean="0">
                <a:cs typeface="Arial" panose="020B0604020202020204" pitchFamily="34" charset="0"/>
              </a:rPr>
              <a:t>    zdroje</a:t>
            </a:r>
          </a:p>
          <a:p>
            <a:pPr eaLnBrk="1" hangingPunct="1"/>
            <a:r>
              <a:rPr lang="cs-CZ" sz="3100" b="1" dirty="0" smtClean="0"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endParaRPr lang="cs-CZ" sz="13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cs-CZ" sz="3100" b="1" dirty="0" smtClean="0"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endParaRPr lang="cs-CZ" sz="13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cs-CZ" sz="3100" b="1" dirty="0" smtClean="0">
                <a:cs typeface="Arial" panose="020B0604020202020204" pitchFamily="34" charset="0"/>
              </a:rPr>
              <a:t>důkaz znalosti tématu</a:t>
            </a:r>
          </a:p>
          <a:p>
            <a:pPr marL="0" indent="0" eaLnBrk="1" hangingPunct="1">
              <a:buNone/>
            </a:pPr>
            <a:endParaRPr lang="cs-CZ" sz="11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3100" b="1" dirty="0" smtClean="0"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lvl="1" indent="0" eaLnBrk="1" hangingPunct="1">
              <a:buNone/>
            </a:pPr>
            <a:endParaRPr lang="cs-CZ" sz="13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3100" b="1" dirty="0" smtClean="0">
                <a:cs typeface="Arial" panose="020B0604020202020204" pitchFamily="34" charset="0"/>
              </a:rPr>
              <a:t>citační analýza </a:t>
            </a:r>
            <a:endParaRPr lang="cs-CZ" sz="3100" b="1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3000" dirty="0" smtClean="0">
                <a:cs typeface="Arial" panose="020B0604020202020204" pitchFamily="34" charset="0"/>
              </a:rPr>
              <a:t>    - </a:t>
            </a:r>
            <a:r>
              <a:rPr lang="cs-CZ" sz="2600" dirty="0" smtClean="0">
                <a:cs typeface="Arial" panose="020B0604020202020204" pitchFamily="34" charset="0"/>
              </a:rPr>
              <a:t>zkoumání vazeb mezi autory, hodnocení citovanosti díla, hodnocení kvality díla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cs typeface="Arial" panose="020B0604020202020204" pitchFamily="34" charset="0"/>
              </a:rPr>
              <a:t>      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4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cs typeface="Arial" panose="020B0604020202020204" pitchFamily="34" charset="0"/>
              </a:rPr>
              <a:t>100°C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cs typeface="Arial" panose="020B0604020202020204" pitchFamily="34" charset="0"/>
              </a:rPr>
            </a:br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7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[online]. [cit. 2018-09-20].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Dostupné z: https://www.techsparks.co.in/online-thesis-plagiarism-checker-for-students-and-teachers/</a:t>
            </a: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Představení duševního díla jiného autora půjčeného nebo napodobeného v celku nebo z části, jako svého vlastního. </a:t>
            </a:r>
          </a:p>
          <a:p>
            <a:endParaRPr lang="cs-CZ" dirty="0"/>
          </a:p>
          <a:p>
            <a:r>
              <a:rPr lang="cs-CZ" dirty="0"/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>
                <a:solidFill>
                  <a:srgbClr val="FF6600"/>
                </a:solidFill>
              </a:rPr>
              <a:t>Formy</a:t>
            </a:r>
          </a:p>
          <a:p>
            <a:pPr algn="ctr">
              <a:buFontTx/>
              <a:buNone/>
            </a:pPr>
            <a:r>
              <a:rPr lang="cs-CZ" sz="8000" b="1" dirty="0">
                <a:solidFill>
                  <a:srgbClr val="FF6600"/>
                </a:solidFill>
              </a:rPr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287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cs-CZ" sz="3300" b="1" dirty="0" smtClean="0"/>
              <a:t>Kopírování </a:t>
            </a:r>
            <a:r>
              <a:rPr lang="cs-CZ" sz="3300" b="1" dirty="0" err="1" smtClean="0"/>
              <a:t>Ctrl+C</a:t>
            </a:r>
            <a:endParaRPr lang="cs-CZ" sz="33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 smtClean="0"/>
              <a:t>    - </a:t>
            </a:r>
            <a:r>
              <a:rPr lang="cs-CZ" sz="2800" dirty="0" smtClean="0"/>
              <a:t>převzetí celého textu (klonování) nebo části textu jiného autora 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vydávání ho za svůj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 smtClean="0"/>
              <a:t>     - drobné úpravy v zkopírovaném textu </a:t>
            </a:r>
            <a:r>
              <a:rPr lang="cs-CZ" sz="2600" dirty="0" smtClean="0"/>
              <a:t>(nahrazení některých slov jejich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synonymy, vypuštění </a:t>
            </a:r>
            <a:r>
              <a:rPr lang="cs-CZ" sz="2600" dirty="0"/>
              <a:t>nadbytečných </a:t>
            </a:r>
            <a:r>
              <a:rPr lang="cs-CZ" sz="2600" dirty="0" smtClean="0"/>
              <a:t>slov, změnění slovosledu </a:t>
            </a:r>
            <a:r>
              <a:rPr lang="cs-CZ" sz="2600" dirty="0"/>
              <a:t>ve větě, </a:t>
            </a:r>
            <a:r>
              <a:rPr lang="cs-CZ" sz="26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přehození  vět </a:t>
            </a:r>
            <a:r>
              <a:rPr lang="cs-CZ" sz="2600" dirty="0"/>
              <a:t>apod</a:t>
            </a:r>
            <a:r>
              <a:rPr lang="cs-CZ" sz="2600" dirty="0" smtClean="0"/>
              <a:t>.)</a:t>
            </a:r>
            <a:endParaRPr lang="cs-CZ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3100" dirty="0" smtClean="0"/>
              <a:t>     </a:t>
            </a:r>
            <a:r>
              <a:rPr lang="cs-CZ" sz="3100" dirty="0"/>
              <a:t>- kopírování z jednoho </a:t>
            </a:r>
            <a:r>
              <a:rPr lang="cs-CZ" sz="3100" dirty="0" smtClean="0"/>
              <a:t>zdroje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3100" dirty="0"/>
              <a:t>     - kopírování z více zdrojů (</a:t>
            </a:r>
            <a:r>
              <a:rPr lang="cs-CZ" sz="3100" dirty="0" err="1"/>
              <a:t>mashup</a:t>
            </a:r>
            <a:r>
              <a:rPr lang="cs-CZ" sz="3100" dirty="0"/>
              <a:t>)</a:t>
            </a:r>
            <a:r>
              <a:rPr lang="cs-CZ" sz="2400" dirty="0"/>
              <a:t>(</a:t>
            </a:r>
            <a:r>
              <a:rPr lang="cs-CZ" sz="2600" dirty="0"/>
              <a:t>vybrání konkrétních vět </a:t>
            </a:r>
            <a:endParaRPr lang="cs-CZ" sz="2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nebo </a:t>
            </a:r>
            <a:r>
              <a:rPr lang="cs-CZ" sz="2600" dirty="0"/>
              <a:t>odstavců z několika zdrojů a jejich poskládání do </a:t>
            </a:r>
            <a:r>
              <a:rPr lang="cs-CZ" sz="2600" dirty="0" smtClean="0"/>
              <a:t>vlastního </a:t>
            </a:r>
            <a:r>
              <a:rPr lang="cs-CZ" sz="2600" dirty="0"/>
              <a:t>textu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 smtClean="0"/>
              <a:t>     </a:t>
            </a:r>
            <a:endParaRPr lang="cs-CZ" sz="2400" dirty="0" smtClean="0"/>
          </a:p>
          <a:p>
            <a:r>
              <a:rPr lang="cs-CZ" sz="3000" b="1" dirty="0" smtClean="0">
                <a:cs typeface="Arial" panose="020B0604020202020204" pitchFamily="34" charset="0"/>
              </a:rPr>
              <a:t>Necitování v textu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b="1" dirty="0" smtClean="0">
                <a:cs typeface="Arial" panose="020B0604020202020204" pitchFamily="34" charset="0"/>
              </a:rPr>
              <a:t>    </a:t>
            </a:r>
            <a:r>
              <a:rPr lang="cs-CZ" dirty="0" smtClean="0">
                <a:cs typeface="Arial" panose="020B0604020202020204" pitchFamily="34" charset="0"/>
              </a:rPr>
              <a:t>- </a:t>
            </a:r>
            <a:r>
              <a:rPr lang="cs-CZ" sz="2800" dirty="0" smtClean="0">
                <a:cs typeface="Arial" panose="020B0604020202020204" pitchFamily="34" charset="0"/>
              </a:rPr>
              <a:t>zdroj/zdroje </a:t>
            </a:r>
            <a:r>
              <a:rPr lang="cs-CZ" sz="2800" dirty="0">
                <a:cs typeface="Arial" panose="020B0604020202020204" pitchFamily="34" charset="0"/>
              </a:rPr>
              <a:t>jsou uvedeny v seznamu použité literatury, </a:t>
            </a:r>
            <a:r>
              <a:rPr lang="cs-CZ" sz="2800" dirty="0" smtClean="0">
                <a:cs typeface="Arial" panose="020B0604020202020204" pitchFamily="34" charset="0"/>
              </a:rPr>
              <a:t>ale </a:t>
            </a:r>
            <a:r>
              <a:rPr lang="cs-CZ" sz="2800" dirty="0">
                <a:cs typeface="Arial" panose="020B0604020202020204" pitchFamily="34" charset="0"/>
              </a:rPr>
              <a:t>není </a:t>
            </a:r>
            <a:r>
              <a:rPr lang="cs-CZ" sz="2800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cs typeface="Arial" panose="020B0604020202020204" pitchFamily="34" charset="0"/>
              </a:rPr>
              <a:t> </a:t>
            </a:r>
            <a:r>
              <a:rPr lang="cs-CZ" sz="2800" dirty="0" smtClean="0">
                <a:cs typeface="Arial" panose="020B0604020202020204" pitchFamily="34" charset="0"/>
              </a:rPr>
              <a:t>      na </a:t>
            </a:r>
            <a:r>
              <a:rPr lang="cs-CZ" sz="2800" dirty="0">
                <a:cs typeface="Arial" panose="020B0604020202020204" pitchFamily="34" charset="0"/>
              </a:rPr>
              <a:t>ně žádný odkaz v textu </a:t>
            </a:r>
            <a:r>
              <a:rPr lang="cs-CZ" sz="2400" dirty="0">
                <a:cs typeface="Arial" panose="020B0604020202020204" pitchFamily="34" charset="0"/>
              </a:rPr>
              <a:t>(nelze určit, co jsme ze </a:t>
            </a:r>
            <a:r>
              <a:rPr lang="cs-CZ" sz="2400" dirty="0" smtClean="0">
                <a:cs typeface="Arial" panose="020B0604020202020204" pitchFamily="34" charset="0"/>
              </a:rPr>
              <a:t>zdroje </a:t>
            </a:r>
            <a:r>
              <a:rPr lang="cs-CZ" sz="2400" dirty="0">
                <a:cs typeface="Arial" panose="020B0604020202020204" pitchFamily="34" charset="0"/>
              </a:rPr>
              <a:t>převzali </a:t>
            </a:r>
            <a:r>
              <a:rPr lang="cs-CZ" sz="2400" dirty="0" smtClean="0">
                <a:cs typeface="Arial" panose="020B0604020202020204" pitchFamily="34" charset="0"/>
              </a:rPr>
              <a:t>–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       problematické </a:t>
            </a:r>
            <a:r>
              <a:rPr lang="cs-CZ" sz="2400" dirty="0">
                <a:cs typeface="Arial" panose="020B0604020202020204" pitchFamily="34" charset="0"/>
              </a:rPr>
              <a:t>při ověřování informací)</a:t>
            </a:r>
          </a:p>
          <a:p>
            <a:pPr marL="0" indent="0">
              <a:buNone/>
            </a:pPr>
            <a:endParaRPr lang="cs-CZ" sz="2600" dirty="0" smtClean="0">
              <a:cs typeface="Arial" panose="020B0604020202020204" pitchFamily="34" charset="0"/>
            </a:endParaRPr>
          </a:p>
          <a:p>
            <a:endParaRPr lang="cs-CZ" sz="3000" b="1" dirty="0" smtClean="0">
              <a:cs typeface="Arial" panose="020B0604020202020204" pitchFamily="34" charset="0"/>
            </a:endParaRPr>
          </a:p>
          <a:p>
            <a:endParaRPr lang="cs-CZ" dirty="0" smtClean="0">
              <a:cs typeface="Arial" panose="020B0604020202020204" pitchFamily="34" charset="0"/>
            </a:endParaRPr>
          </a:p>
          <a:p>
            <a:pPr lvl="1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260648"/>
            <a:ext cx="59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FORMY PLAGIÁTORSTVÍ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>
                <a:cs typeface="Arial" panose="020B0604020202020204" pitchFamily="34" charset="0"/>
              </a:rPr>
              <a:t>Citáty bez uvozovek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cs typeface="Arial" panose="020B0604020202020204" pitchFamily="34" charset="0"/>
              </a:rPr>
              <a:t>      - vydávání </a:t>
            </a:r>
            <a:r>
              <a:rPr lang="cs-CZ" sz="2600" dirty="0">
                <a:cs typeface="Arial" panose="020B0604020202020204" pitchFamily="34" charset="0"/>
              </a:rPr>
              <a:t>citátů za parafrázi </a:t>
            </a:r>
            <a:r>
              <a:rPr lang="cs-CZ" sz="2400" dirty="0">
                <a:cs typeface="Arial" panose="020B0604020202020204" pitchFamily="34" charset="0"/>
              </a:rPr>
              <a:t>(nedáme-li citát do </a:t>
            </a:r>
            <a:r>
              <a:rPr lang="cs-CZ" sz="2400" dirty="0" smtClean="0">
                <a:cs typeface="Arial" panose="020B0604020202020204" pitchFamily="34" charset="0"/>
              </a:rPr>
              <a:t> uvozovek</a:t>
            </a:r>
            <a:r>
              <a:rPr lang="cs-CZ" sz="2400" dirty="0">
                <a:cs typeface="Arial" panose="020B0604020202020204" pitchFamily="34" charset="0"/>
              </a:rPr>
              <a:t>, </a:t>
            </a:r>
            <a:r>
              <a:rPr lang="cs-CZ" sz="2400" dirty="0" smtClean="0">
                <a:cs typeface="Arial" panose="020B0604020202020204" pitchFamily="34" charset="0"/>
              </a:rPr>
              <a:t>čtenář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        neví</a:t>
            </a:r>
            <a:r>
              <a:rPr lang="cs-CZ" sz="2400" dirty="0">
                <a:cs typeface="Arial" panose="020B0604020202020204" pitchFamily="34" charset="0"/>
              </a:rPr>
              <a:t>, kde začíná převzatý text a co už je naše vlastní </a:t>
            </a:r>
            <a:r>
              <a:rPr lang="cs-CZ" sz="2400" dirty="0" smtClean="0">
                <a:cs typeface="Arial" panose="020B0604020202020204" pitchFamily="34" charset="0"/>
              </a:rPr>
              <a:t>myšlenka)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3000" b="1" dirty="0" smtClean="0">
                <a:cs typeface="Arial" panose="020B0604020202020204" pitchFamily="34" charset="0"/>
              </a:rPr>
              <a:t>Nedohledatelný zdroj </a:t>
            </a:r>
          </a:p>
          <a:p>
            <a:pPr indent="0">
              <a:spcBef>
                <a:spcPts val="0"/>
              </a:spcBef>
              <a:buNone/>
            </a:pPr>
            <a:r>
              <a:rPr lang="cs-CZ" sz="2600" dirty="0" smtClean="0">
                <a:cs typeface="Arial" panose="020B0604020202020204" pitchFamily="34" charset="0"/>
              </a:rPr>
              <a:t> - nepřesné </a:t>
            </a:r>
            <a:r>
              <a:rPr lang="cs-CZ" sz="2600" dirty="0">
                <a:cs typeface="Arial" panose="020B0604020202020204" pitchFamily="34" charset="0"/>
              </a:rPr>
              <a:t>citování </a:t>
            </a:r>
            <a:r>
              <a:rPr lang="cs-CZ" sz="2400" dirty="0" smtClean="0">
                <a:cs typeface="Arial" panose="020B0604020202020204" pitchFamily="34" charset="0"/>
              </a:rPr>
              <a:t>(chyby </a:t>
            </a:r>
            <a:r>
              <a:rPr lang="cs-CZ" sz="2400" dirty="0">
                <a:cs typeface="Arial" panose="020B0604020202020204" pitchFamily="34" charset="0"/>
              </a:rPr>
              <a:t>a nepřesnosti v citaci </a:t>
            </a:r>
            <a:r>
              <a:rPr lang="cs-CZ" sz="2400" dirty="0" smtClean="0">
                <a:cs typeface="Arial" panose="020B0604020202020204" pitchFamily="34" charset="0"/>
              </a:rPr>
              <a:t>znemožní </a:t>
            </a:r>
            <a:r>
              <a:rPr lang="cs-CZ" sz="2400" dirty="0">
                <a:cs typeface="Arial" panose="020B0604020202020204" pitchFamily="34" charset="0"/>
              </a:rPr>
              <a:t>dohledání </a:t>
            </a:r>
            <a:endParaRPr lang="cs-CZ" sz="2400" dirty="0" smtClean="0">
              <a:cs typeface="Arial" panose="020B0604020202020204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   dokumentu)</a:t>
            </a:r>
            <a:endParaRPr lang="cs-CZ" sz="2400" dirty="0">
              <a:cs typeface="Arial" panose="020B0604020202020204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cs-CZ" sz="2600" dirty="0">
                <a:cs typeface="Arial" panose="020B0604020202020204" pitchFamily="34" charset="0"/>
              </a:rPr>
              <a:t> </a:t>
            </a:r>
            <a:r>
              <a:rPr lang="cs-CZ" sz="2600" dirty="0" smtClean="0">
                <a:cs typeface="Arial" panose="020B0604020202020204" pitchFamily="34" charset="0"/>
              </a:rPr>
              <a:t>- odkazování na neexistující zdroj </a:t>
            </a:r>
            <a:r>
              <a:rPr lang="cs-CZ" sz="2400" dirty="0" smtClean="0">
                <a:cs typeface="Arial" panose="020B0604020202020204" pitchFamily="34" charset="0"/>
              </a:rPr>
              <a:t>(vymyšlení si </a:t>
            </a:r>
            <a:r>
              <a:rPr lang="cs-CZ" sz="2400" dirty="0">
                <a:cs typeface="Arial" panose="020B0604020202020204" pitchFamily="34" charset="0"/>
              </a:rPr>
              <a:t>zdroje nebo záměrné </a:t>
            </a:r>
            <a:endParaRPr lang="cs-CZ" sz="2400" dirty="0" smtClean="0">
              <a:cs typeface="Arial" panose="020B0604020202020204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  uvedení </a:t>
            </a:r>
            <a:r>
              <a:rPr lang="cs-CZ" sz="2400" dirty="0">
                <a:cs typeface="Arial" panose="020B0604020202020204" pitchFamily="34" charset="0"/>
              </a:rPr>
              <a:t>špatné citace, aby nemohl být zdroj </a:t>
            </a:r>
            <a:r>
              <a:rPr lang="cs-CZ" sz="2400" dirty="0" smtClean="0">
                <a:cs typeface="Arial" panose="020B0604020202020204" pitchFamily="34" charset="0"/>
              </a:rPr>
              <a:t>dohledán)</a:t>
            </a:r>
            <a:endParaRPr lang="cs-CZ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900" b="1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800" b="1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3000" b="1" dirty="0" smtClean="0">
                <a:cs typeface="Arial" panose="020B0604020202020204" pitchFamily="34" charset="0"/>
              </a:rPr>
              <a:t>Chybějící zdroj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000" b="1" dirty="0" smtClean="0">
                <a:cs typeface="Arial" panose="020B0604020202020204" pitchFamily="34" charset="0"/>
              </a:rPr>
              <a:t>    - </a:t>
            </a:r>
            <a:r>
              <a:rPr lang="cs-CZ" sz="2600" dirty="0">
                <a:cs typeface="Arial" panose="020B0604020202020204" pitchFamily="34" charset="0"/>
              </a:rPr>
              <a:t>necitování zdroje, který byl použit </a:t>
            </a:r>
          </a:p>
          <a:p>
            <a:pPr marL="540000" lvl="1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cs typeface="Arial" panose="020B0604020202020204" pitchFamily="34" charset="0"/>
              </a:rPr>
              <a:t>   vědomé </a:t>
            </a:r>
            <a:r>
              <a:rPr lang="cs-CZ" sz="2400" dirty="0">
                <a:cs typeface="Arial" panose="020B0604020202020204" pitchFamily="34" charset="0"/>
              </a:rPr>
              <a:t>- záměrně </a:t>
            </a:r>
            <a:r>
              <a:rPr lang="cs-CZ" sz="2400" dirty="0" smtClean="0">
                <a:cs typeface="Arial" panose="020B0604020202020204" pitchFamily="34" charset="0"/>
              </a:rPr>
              <a:t>neuvedení zdroje v </a:t>
            </a:r>
            <a:r>
              <a:rPr lang="cs-CZ" sz="2400" dirty="0">
                <a:cs typeface="Arial" panose="020B0604020202020204" pitchFamily="34" charset="0"/>
              </a:rPr>
              <a:t>textu (např. při použití </a:t>
            </a:r>
            <a:r>
              <a:rPr lang="cs-CZ" sz="2400" dirty="0" smtClean="0">
                <a:cs typeface="Arial" panose="020B0604020202020204" pitchFamily="34" charset="0"/>
              </a:rPr>
              <a:t>nekvalitního </a:t>
            </a:r>
            <a:r>
              <a:rPr lang="cs-CZ" sz="2400" dirty="0">
                <a:cs typeface="Arial" panose="020B0604020202020204" pitchFamily="34" charset="0"/>
              </a:rPr>
              <a:t>zdroje v odborné práci)</a:t>
            </a:r>
          </a:p>
          <a:p>
            <a:pPr marL="540000" lvl="1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cs typeface="Arial" panose="020B0604020202020204" pitchFamily="34" charset="0"/>
              </a:rPr>
              <a:t>   nevědomé</a:t>
            </a:r>
            <a:r>
              <a:rPr lang="cs-CZ" sz="2400" dirty="0" smtClean="0">
                <a:cs typeface="Arial" panose="020B0604020202020204" pitchFamily="34" charset="0"/>
              </a:rPr>
              <a:t> – opomenutí uvedení citace, lze využit citačních manažerů</a:t>
            </a:r>
          </a:p>
          <a:p>
            <a:pPr marL="612000" lvl="1" indent="0">
              <a:spcBef>
                <a:spcPts val="0"/>
              </a:spcBef>
              <a:buNone/>
            </a:pPr>
            <a:endParaRPr lang="cs-CZ" sz="2400" dirty="0" smtClean="0">
              <a:cs typeface="Arial" panose="020B0604020202020204" pitchFamily="34" charset="0"/>
            </a:endParaRPr>
          </a:p>
          <a:p>
            <a:pPr marL="720000" lvl="1" indent="-1080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  <a:p>
            <a:pPr marL="612000" lvl="1" indent="0">
              <a:spcBef>
                <a:spcPts val="0"/>
              </a:spcBef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600" dirty="0" smtClean="0">
              <a:cs typeface="Arial" panose="020B0604020202020204" pitchFamily="34" charset="0"/>
            </a:endParaRPr>
          </a:p>
          <a:p>
            <a:endParaRPr lang="cs-CZ" sz="3000" b="1" dirty="0" smtClean="0">
              <a:cs typeface="Arial" panose="020B0604020202020204" pitchFamily="34" charset="0"/>
            </a:endParaRPr>
          </a:p>
          <a:p>
            <a:endParaRPr lang="cs-CZ" dirty="0" smtClean="0">
              <a:cs typeface="Arial" panose="020B0604020202020204" pitchFamily="34" charset="0"/>
            </a:endParaRPr>
          </a:p>
          <a:p>
            <a:pPr lvl="1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260648"/>
            <a:ext cx="59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FORMY PLAGIÁTORSTVÍ</a:t>
            </a:r>
            <a:endParaRPr lang="cs-CZ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fontScale="55000" lnSpcReduction="20000"/>
          </a:bodyPr>
          <a:lstStyle/>
          <a:p>
            <a:r>
              <a:rPr lang="cs-CZ" sz="5100" b="1" dirty="0" smtClean="0">
                <a:cs typeface="Arial" panose="020B0604020202020204" pitchFamily="34" charset="0"/>
              </a:rPr>
              <a:t>Vylepšování literatury</a:t>
            </a:r>
          </a:p>
          <a:p>
            <a:pPr marL="0" indent="0" algn="just">
              <a:buNone/>
            </a:pPr>
            <a:r>
              <a:rPr lang="cs-CZ" sz="3000" b="1" dirty="0"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cs typeface="Arial" panose="020B0604020202020204" pitchFamily="34" charset="0"/>
              </a:rPr>
              <a:t>   </a:t>
            </a:r>
            <a:r>
              <a:rPr lang="cs-CZ" sz="3000" dirty="0">
                <a:cs typeface="Arial" panose="020B0604020202020204" pitchFamily="34" charset="0"/>
              </a:rPr>
              <a:t>- </a:t>
            </a:r>
            <a:r>
              <a:rPr lang="cs-CZ" sz="4400" dirty="0">
                <a:cs typeface="Arial" panose="020B0604020202020204" pitchFamily="34" charset="0"/>
              </a:rPr>
              <a:t>citování díla, které nebylo </a:t>
            </a:r>
            <a:r>
              <a:rPr lang="cs-CZ" sz="4400" dirty="0" smtClean="0">
                <a:cs typeface="Arial" panose="020B0604020202020204" pitchFamily="34" charset="0"/>
              </a:rPr>
              <a:t>použito </a:t>
            </a:r>
            <a:r>
              <a:rPr lang="cs-CZ" sz="3600" dirty="0" smtClean="0">
                <a:cs typeface="Arial" panose="020B0604020202020204" pitchFamily="34" charset="0"/>
              </a:rPr>
              <a:t>(snaha o vylepšení použité literatury o</a:t>
            </a:r>
          </a:p>
          <a:p>
            <a:pPr marL="0" indent="0" algn="just">
              <a:buNone/>
            </a:pP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 smtClean="0">
                <a:cs typeface="Arial" panose="020B0604020202020204" pitchFamily="34" charset="0"/>
              </a:rPr>
              <a:t>     kvalitní </a:t>
            </a:r>
            <a:r>
              <a:rPr lang="cs-CZ" sz="3600" dirty="0">
                <a:cs typeface="Arial" panose="020B0604020202020204" pitchFamily="34" charset="0"/>
              </a:rPr>
              <a:t>zdroje, ze kterých jsme </a:t>
            </a:r>
            <a:r>
              <a:rPr lang="cs-CZ" sz="3600" dirty="0" smtClean="0">
                <a:cs typeface="Arial" panose="020B0604020202020204" pitchFamily="34" charset="0"/>
              </a:rPr>
              <a:t>při psaní </a:t>
            </a:r>
            <a:r>
              <a:rPr lang="cs-CZ" sz="3600" dirty="0">
                <a:cs typeface="Arial" panose="020B0604020202020204" pitchFamily="34" charset="0"/>
              </a:rPr>
              <a:t>práce </a:t>
            </a:r>
            <a:r>
              <a:rPr lang="cs-CZ" sz="3600" dirty="0" smtClean="0">
                <a:cs typeface="Arial" panose="020B0604020202020204" pitchFamily="34" charset="0"/>
              </a:rPr>
              <a:t>nevycházeli → citování </a:t>
            </a:r>
            <a:r>
              <a:rPr lang="cs-CZ" sz="3600" dirty="0">
                <a:cs typeface="Arial" panose="020B0604020202020204" pitchFamily="34" charset="0"/>
              </a:rPr>
              <a:t>kapacit z </a:t>
            </a:r>
            <a:endParaRPr lang="cs-CZ" sz="36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 smtClean="0">
                <a:cs typeface="Arial" panose="020B0604020202020204" pitchFamily="34" charset="0"/>
              </a:rPr>
              <a:t>     oboru, navyšování </a:t>
            </a:r>
            <a:r>
              <a:rPr lang="cs-CZ" sz="3600" dirty="0">
                <a:cs typeface="Arial" panose="020B0604020202020204" pitchFamily="34" charset="0"/>
              </a:rPr>
              <a:t>počtu </a:t>
            </a:r>
            <a:r>
              <a:rPr lang="cs-CZ" sz="3600" dirty="0" smtClean="0">
                <a:cs typeface="Arial" panose="020B0604020202020204" pitchFamily="34" charset="0"/>
              </a:rPr>
              <a:t>použité literatury)</a:t>
            </a:r>
          </a:p>
          <a:p>
            <a:pPr marL="0" indent="0" algn="just">
              <a:buNone/>
            </a:pPr>
            <a:endParaRPr lang="cs-CZ" sz="15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100" b="1" dirty="0" smtClean="0">
                <a:cs typeface="Arial" panose="020B0604020202020204" pitchFamily="34" charset="0"/>
              </a:rPr>
              <a:t>Zneužití </a:t>
            </a:r>
            <a:r>
              <a:rPr lang="cs-CZ" sz="5100" b="1" dirty="0" err="1" smtClean="0">
                <a:cs typeface="Arial" panose="020B0604020202020204" pitchFamily="34" charset="0"/>
              </a:rPr>
              <a:t>autocitací</a:t>
            </a:r>
            <a:endParaRPr lang="cs-CZ" sz="51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4400" dirty="0" smtClean="0">
                <a:cs typeface="Arial" panose="020B0604020202020204" pitchFamily="34" charset="0"/>
              </a:rPr>
              <a:t>použití </a:t>
            </a:r>
            <a:r>
              <a:rPr lang="cs-CZ" sz="4400" dirty="0">
                <a:cs typeface="Arial" panose="020B0604020202020204" pitchFamily="34" charset="0"/>
              </a:rPr>
              <a:t>vlastních dříve publikovaných textů nebo jejich částí </a:t>
            </a:r>
            <a:endParaRPr lang="cs-CZ" sz="4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>
                <a:cs typeface="Arial" panose="020B0604020202020204" pitchFamily="34" charset="0"/>
              </a:rPr>
              <a:t> </a:t>
            </a:r>
            <a:r>
              <a:rPr lang="cs-CZ" sz="4400" dirty="0" smtClean="0">
                <a:cs typeface="Arial" panose="020B0604020202020204" pitchFamily="34" charset="0"/>
              </a:rPr>
              <a:t>     bez </a:t>
            </a:r>
            <a:r>
              <a:rPr lang="cs-CZ" sz="4400" dirty="0">
                <a:cs typeface="Arial" panose="020B0604020202020204" pitchFamily="34" charset="0"/>
              </a:rPr>
              <a:t>uvedení </a:t>
            </a:r>
            <a:r>
              <a:rPr lang="cs-CZ" sz="4400" dirty="0" smtClean="0">
                <a:cs typeface="Arial" panose="020B0604020202020204" pitchFamily="34" charset="0"/>
              </a:rPr>
              <a:t>citace</a:t>
            </a:r>
          </a:p>
          <a:p>
            <a:pPr marL="0" indent="0">
              <a:buNone/>
            </a:pPr>
            <a:r>
              <a:rPr lang="cs-CZ" sz="4400" dirty="0">
                <a:cs typeface="Arial" panose="020B0604020202020204" pitchFamily="34" charset="0"/>
              </a:rPr>
              <a:t> </a:t>
            </a:r>
            <a:r>
              <a:rPr lang="cs-CZ" sz="4400" dirty="0" smtClean="0">
                <a:cs typeface="Arial" panose="020B0604020202020204" pitchFamily="34" charset="0"/>
              </a:rPr>
              <a:t>  - citování </a:t>
            </a:r>
            <a:r>
              <a:rPr lang="cs-CZ" sz="4400" dirty="0">
                <a:cs typeface="Arial" panose="020B0604020202020204" pitchFamily="34" charset="0"/>
              </a:rPr>
              <a:t>vlastních prací bez zřejmé souvislosti s novým </a:t>
            </a:r>
            <a:r>
              <a:rPr lang="cs-CZ" sz="4400" dirty="0" smtClean="0">
                <a:cs typeface="Arial" panose="020B0604020202020204" pitchFamily="34" charset="0"/>
              </a:rPr>
              <a:t>dílem  </a:t>
            </a:r>
          </a:p>
          <a:p>
            <a:pPr marL="0" indent="0">
              <a:buNone/>
            </a:pPr>
            <a:r>
              <a:rPr lang="cs-CZ" sz="4000" dirty="0">
                <a:cs typeface="Arial" panose="020B0604020202020204" pitchFamily="34" charset="0"/>
              </a:rPr>
              <a:t> </a:t>
            </a:r>
            <a:r>
              <a:rPr lang="cs-CZ" sz="4000" dirty="0" smtClean="0">
                <a:cs typeface="Arial" panose="020B0604020202020204" pitchFamily="34" charset="0"/>
              </a:rPr>
              <a:t>     (umělé </a:t>
            </a:r>
            <a:r>
              <a:rPr lang="cs-CZ" sz="4000" dirty="0">
                <a:cs typeface="Arial" panose="020B0604020202020204" pitchFamily="34" charset="0"/>
              </a:rPr>
              <a:t>zvyšování vlastní citovanosti v odborných </a:t>
            </a:r>
            <a:r>
              <a:rPr lang="cs-CZ" sz="4000" dirty="0" smtClean="0">
                <a:cs typeface="Arial" panose="020B0604020202020204" pitchFamily="34" charset="0"/>
              </a:rPr>
              <a:t>článcích)</a:t>
            </a:r>
            <a:endParaRPr lang="cs-CZ" sz="4000" dirty="0">
              <a:cs typeface="Arial" panose="020B0604020202020204" pitchFamily="34" charset="0"/>
            </a:endParaRPr>
          </a:p>
          <a:p>
            <a:endParaRPr lang="cs-CZ" sz="1000" b="1" dirty="0" smtClean="0">
              <a:cs typeface="Arial" panose="020B0604020202020204" pitchFamily="34" charset="0"/>
            </a:endParaRPr>
          </a:p>
          <a:p>
            <a:r>
              <a:rPr lang="cs-CZ" sz="5100" b="1" dirty="0" smtClean="0">
                <a:cs typeface="Arial" panose="020B0604020202020204" pitchFamily="34" charset="0"/>
              </a:rPr>
              <a:t>Necitování doprovodného materiálu</a:t>
            </a:r>
          </a:p>
          <a:p>
            <a:pPr marL="0" indent="0">
              <a:buNone/>
            </a:pPr>
            <a:r>
              <a:rPr lang="cs-CZ" sz="3600" dirty="0">
                <a:cs typeface="Arial" panose="020B0604020202020204" pitchFamily="34" charset="0"/>
              </a:rPr>
              <a:t>    - </a:t>
            </a:r>
            <a:r>
              <a:rPr lang="cs-CZ" sz="4400" dirty="0">
                <a:cs typeface="Arial" panose="020B0604020202020204" pitchFamily="34" charset="0"/>
              </a:rPr>
              <a:t>nutné citovat i použité obrázky, grafy, tabulky atd. od jiných </a:t>
            </a:r>
            <a:endParaRPr lang="cs-CZ" sz="4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>
                <a:cs typeface="Arial" panose="020B0604020202020204" pitchFamily="34" charset="0"/>
              </a:rPr>
              <a:t> </a:t>
            </a:r>
            <a:r>
              <a:rPr lang="cs-CZ" sz="4400" dirty="0" smtClean="0">
                <a:cs typeface="Arial" panose="020B0604020202020204" pitchFamily="34" charset="0"/>
              </a:rPr>
              <a:t>     autorů </a:t>
            </a:r>
            <a:r>
              <a:rPr lang="cs-CZ" sz="4000" dirty="0" smtClean="0">
                <a:cs typeface="Arial" panose="020B0604020202020204" pitchFamily="34" charset="0"/>
              </a:rPr>
              <a:t>(též uvádět zdroj)</a:t>
            </a:r>
            <a:endParaRPr lang="cs-CZ" sz="4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600" b="1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000" b="1" dirty="0" smtClean="0">
                <a:cs typeface="Arial" panose="020B0604020202020204" pitchFamily="34" charset="0"/>
              </a:rPr>
              <a:t>    </a:t>
            </a:r>
            <a:endParaRPr lang="cs-CZ" sz="26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600" dirty="0" smtClean="0">
              <a:cs typeface="Arial" panose="020B0604020202020204" pitchFamily="34" charset="0"/>
            </a:endParaRPr>
          </a:p>
          <a:p>
            <a:endParaRPr lang="cs-CZ" sz="3000" b="1" dirty="0" smtClean="0">
              <a:cs typeface="Arial" panose="020B0604020202020204" pitchFamily="34" charset="0"/>
            </a:endParaRPr>
          </a:p>
          <a:p>
            <a:endParaRPr lang="cs-CZ" dirty="0" smtClean="0">
              <a:cs typeface="Arial" panose="020B0604020202020204" pitchFamily="34" charset="0"/>
            </a:endParaRPr>
          </a:p>
          <a:p>
            <a:pPr lvl="1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260648"/>
            <a:ext cx="59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FORMY PLAGIÁTORSTVÍ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4624"/>
            <a:ext cx="6861448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Autofit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úvod </a:t>
            </a:r>
          </a:p>
          <a:p>
            <a:r>
              <a:rPr lang="cs-CZ" dirty="0" smtClean="0">
                <a:cs typeface="Arial" panose="020B0604020202020204" pitchFamily="34" charset="0"/>
              </a:rPr>
              <a:t>proč citujeme</a:t>
            </a:r>
          </a:p>
          <a:p>
            <a:r>
              <a:rPr lang="cs-CZ" dirty="0" smtClean="0">
                <a:cs typeface="Arial" panose="020B0604020202020204" pitchFamily="34" charset="0"/>
              </a:rPr>
              <a:t>plagiátorství</a:t>
            </a:r>
          </a:p>
          <a:p>
            <a:r>
              <a:rPr lang="cs-CZ" dirty="0" smtClean="0">
                <a:cs typeface="Arial" panose="020B0604020202020204" pitchFamily="34" charset="0"/>
              </a:rPr>
              <a:t>citační styly</a:t>
            </a:r>
          </a:p>
          <a:p>
            <a:r>
              <a:rPr lang="cs-CZ" dirty="0" smtClean="0"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dirty="0" smtClean="0"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dirty="0" smtClean="0">
                <a:cs typeface="Arial" panose="020B0604020202020204" pitchFamily="34" charset="0"/>
              </a:rPr>
              <a:t>citační software</a:t>
            </a: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274638"/>
            <a:ext cx="6059016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Odevzdej.cz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Odevzdej.cz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 a výsledek se posílá na zadaný    e-mail</a:t>
            </a: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23968"/>
            <a:ext cx="5904656" cy="3651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04397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124744"/>
            <a:ext cx="4896544" cy="39289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095028"/>
            <a:ext cx="4572638" cy="3923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303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96752"/>
            <a:ext cx="8640960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sz="3000" b="1" dirty="0" smtClean="0">
                <a:cs typeface="Arial" panose="020B0604020202020204" pitchFamily="34" charset="0"/>
              </a:rPr>
              <a:t>soubor pravidel určující, jak psát odkazy v textu a 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sz="3000" dirty="0" smtClean="0">
                <a:cs typeface="Arial" panose="020B0604020202020204" pitchFamily="34" charset="0"/>
              </a:rPr>
              <a:t>stovky citačních stylů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sz="3000" dirty="0" smtClean="0">
                <a:cs typeface="Arial" panose="020B0604020202020204" pitchFamily="34" charset="0"/>
              </a:rPr>
              <a:t>- 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sz="3000" dirty="0" smtClean="0"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sz="3000" dirty="0" smtClean="0">
                <a:cs typeface="Arial" panose="020B0604020202020204" pitchFamily="34" charset="0"/>
              </a:rPr>
              <a:t>vždy dodržujeme citační styl vydavatele či 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8712968" cy="57332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cs-CZ" sz="3800" b="1" dirty="0"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3200" dirty="0"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sz="3800" b="1" dirty="0"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sz="3800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3200" dirty="0">
                <a:cs typeface="Arial" panose="020B0604020202020204" pitchFamily="34" charset="0"/>
              </a:rPr>
              <a:t>pro potřeby </a:t>
            </a:r>
            <a:r>
              <a:rPr lang="cs-CZ" sz="3200" dirty="0" err="1">
                <a:cs typeface="Arial" panose="020B0604020202020204" pitchFamily="34" charset="0"/>
              </a:rPr>
              <a:t>American</a:t>
            </a:r>
            <a:r>
              <a:rPr lang="cs-CZ" sz="3200" dirty="0">
                <a:cs typeface="Arial" panose="020B0604020202020204" pitchFamily="34" charset="0"/>
              </a:rPr>
              <a:t> </a:t>
            </a:r>
            <a:r>
              <a:rPr lang="cs-CZ" sz="3200" dirty="0" err="1">
                <a:cs typeface="Arial" panose="020B0604020202020204" pitchFamily="34" charset="0"/>
              </a:rPr>
              <a:t>Psychological</a:t>
            </a:r>
            <a:r>
              <a:rPr lang="cs-CZ" sz="3200" dirty="0"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cs typeface="Arial" panose="020B0604020202020204" pitchFamily="34" charset="0"/>
              </a:rPr>
              <a:t>Association</a:t>
            </a:r>
            <a:r>
              <a:rPr lang="cs-CZ" sz="3200" dirty="0" smtClean="0">
                <a:cs typeface="Arial" panose="020B0604020202020204" pitchFamily="34" charset="0"/>
              </a:rPr>
              <a:t>, psychologie </a:t>
            </a:r>
            <a:r>
              <a:rPr lang="cs-CZ" sz="3200" dirty="0">
                <a:cs typeface="Arial" panose="020B0604020202020204" pitchFamily="34" charset="0"/>
              </a:rPr>
              <a:t>+ další příbuzné obory</a:t>
            </a:r>
          </a:p>
          <a:p>
            <a:pPr>
              <a:lnSpc>
                <a:spcPct val="110000"/>
              </a:lnSpc>
            </a:pPr>
            <a:r>
              <a:rPr lang="cs-CZ" sz="3800" b="1" dirty="0">
                <a:cs typeface="Arial" panose="020B0604020202020204" pitchFamily="34" charset="0"/>
                <a:hlinkClick r:id="rId3" tooltip="MLA"/>
              </a:rPr>
              <a:t>MLA</a:t>
            </a:r>
            <a:endParaRPr lang="cs-CZ" sz="3800" b="1" dirty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3200" dirty="0">
                <a:cs typeface="Arial" panose="020B0604020202020204" pitchFamily="34" charset="0"/>
              </a:rPr>
              <a:t>humanitní obory (např. jazykověda), manuál v </a:t>
            </a:r>
            <a:r>
              <a:rPr lang="cs-CZ" sz="3200" dirty="0"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3200" dirty="0"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3800" b="1" dirty="0">
                <a:cs typeface="Arial" panose="020B0604020202020204" pitchFamily="34" charset="0"/>
                <a:hlinkClick r:id="rId5" tooltip="Chicago"/>
              </a:rPr>
              <a:t>Chicago</a:t>
            </a:r>
            <a:endParaRPr lang="cs-CZ" sz="3800" b="1" dirty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3300" dirty="0">
                <a:cs typeface="Arial" panose="020B0604020202020204" pitchFamily="34" charset="0"/>
              </a:rPr>
              <a:t>společenské </a:t>
            </a:r>
            <a:r>
              <a:rPr lang="cs-CZ" sz="3300" dirty="0" smtClean="0">
                <a:cs typeface="Arial" panose="020B0604020202020204" pitchFamily="34" charset="0"/>
              </a:rPr>
              <a:t>vědy</a:t>
            </a:r>
            <a:endParaRPr lang="cs-CZ" sz="3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cs-CZ" sz="3800" b="1" dirty="0" smtClean="0">
                <a:cs typeface="Arial" panose="020B0604020202020204" pitchFamily="34" charset="0"/>
              </a:rPr>
              <a:t>Harvard</a:t>
            </a:r>
            <a:r>
              <a:rPr lang="cs-CZ" sz="3800" dirty="0" smtClean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300" dirty="0" smtClean="0">
                <a:cs typeface="Arial" panose="020B0604020202020204" pitchFamily="34" charset="0"/>
              </a:rPr>
              <a:t>citační styl Harvard </a:t>
            </a:r>
            <a:r>
              <a:rPr lang="cs-CZ" sz="3300" dirty="0" err="1" smtClean="0">
                <a:cs typeface="Arial" panose="020B0604020202020204" pitchFamily="34" charset="0"/>
              </a:rPr>
              <a:t>Bussiness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  <a:r>
              <a:rPr lang="cs-CZ" sz="3300" dirty="0" err="1" smtClean="0">
                <a:cs typeface="Arial" panose="020B0604020202020204" pitchFamily="34" charset="0"/>
              </a:rPr>
              <a:t>School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sz="3800" b="1" dirty="0" smtClean="0">
                <a:cs typeface="Arial" panose="020B0604020202020204" pitchFamily="34" charset="0"/>
                <a:hlinkClick r:id="rId6" tooltip="ICMJE"/>
              </a:rPr>
              <a:t>Vancouver</a:t>
            </a:r>
            <a:endParaRPr lang="cs-CZ" sz="3800" b="1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3300" dirty="0" smtClean="0"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3300" dirty="0" err="1" smtClean="0"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sz="3800" b="1" dirty="0" smtClean="0">
                <a:cs typeface="Arial" panose="020B0604020202020204" pitchFamily="34" charset="0"/>
              </a:rPr>
              <a:t>AMA</a:t>
            </a:r>
            <a:endParaRPr lang="cs-CZ" sz="38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3300" dirty="0" smtClean="0">
                <a:cs typeface="Arial" panose="020B0604020202020204" pitchFamily="34" charset="0"/>
              </a:rPr>
              <a:t>citační styl </a:t>
            </a:r>
            <a:r>
              <a:rPr lang="cs-CZ" sz="3300" dirty="0" err="1" smtClean="0">
                <a:cs typeface="Arial" panose="020B0604020202020204" pitchFamily="34" charset="0"/>
              </a:rPr>
              <a:t>American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  <a:r>
              <a:rPr lang="cs-CZ" sz="3300" dirty="0" err="1" smtClean="0">
                <a:cs typeface="Arial" panose="020B0604020202020204" pitchFamily="34" charset="0"/>
              </a:rPr>
              <a:t>Medical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  <a:r>
              <a:rPr lang="cs-CZ" sz="3300" dirty="0" err="1" smtClean="0">
                <a:cs typeface="Arial" panose="020B0604020202020204" pitchFamily="34" charset="0"/>
              </a:rPr>
              <a:t>Association</a:t>
            </a:r>
            <a:r>
              <a:rPr lang="cs-CZ" sz="3300" dirty="0" smtClean="0">
                <a:cs typeface="Arial" panose="020B0604020202020204" pitchFamily="34" charset="0"/>
              </a:rPr>
              <a:t>, pro lékařství a biologii, manuál v </a:t>
            </a:r>
            <a:r>
              <a:rPr lang="cs-CZ" sz="3300" dirty="0" smtClean="0"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3300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sz="3800" b="1" dirty="0" smtClean="0">
                <a:cs typeface="Arial" panose="020B0604020202020204" pitchFamily="34" charset="0"/>
                <a:hlinkClick r:id="rId9" tooltip="CSE"/>
              </a:rPr>
              <a:t>CSE</a:t>
            </a:r>
            <a:endParaRPr lang="cs-CZ" sz="3800" b="1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3300" dirty="0" smtClean="0">
                <a:cs typeface="Arial" panose="020B0604020202020204" pitchFamily="34" charset="0"/>
              </a:rPr>
              <a:t>citační styl pro přírodní vědy</a:t>
            </a:r>
          </a:p>
        </p:txBody>
      </p:sp>
    </p:spTree>
    <p:extLst>
      <p:ext uri="{BB962C8B-B14F-4D97-AF65-F5344CB8AC3E}">
        <p14:creationId xmlns:p14="http://schemas.microsoft.com/office/powerpoint/2010/main" val="36330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6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</a:t>
            </a:r>
          </a:p>
          <a:p>
            <a:pPr algn="ctr">
              <a:buFontTx/>
              <a:buNone/>
            </a:pPr>
            <a:r>
              <a:rPr lang="cs-CZ" sz="6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37034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008112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Citace v textu</a:t>
            </a:r>
            <a:endParaRPr lang="cs-CZ" sz="6000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29676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jméno-datum</a:t>
            </a:r>
            <a:endParaRPr lang="cs-CZ" sz="3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84976" cy="54006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(Šimoník, 2003, s. 33</a:t>
            </a:r>
            <a:r>
              <a:rPr lang="cs-CZ" dirty="0" smtClean="0">
                <a:solidFill>
                  <a:srgbClr val="7030A0"/>
                </a:solidFill>
              </a:rPr>
              <a:t>)</a:t>
            </a:r>
          </a:p>
          <a:p>
            <a:pPr marL="457200" lvl="1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r>
              <a:rPr lang="cs-CZ" dirty="0"/>
              <a:t>strana je povinná u </a:t>
            </a:r>
            <a:r>
              <a:rPr lang="cs-CZ" dirty="0" smtClean="0"/>
              <a:t>tištěných </a:t>
            </a:r>
            <a:r>
              <a:rPr lang="cs-CZ" dirty="0"/>
              <a:t>zdrojů, u el. zdrojů není nutno uvádět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7030A0"/>
                </a:solidFill>
              </a:rPr>
              <a:t>(Šimoník, 2003)</a:t>
            </a:r>
          </a:p>
          <a:p>
            <a:r>
              <a:rPr lang="cs-CZ" dirty="0"/>
              <a:t>více autorů – nutné uvádět vždy prvního, možné uvést všechny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7030A0"/>
                </a:solidFill>
              </a:rPr>
              <a:t>(Fiala a Pitrová, 2009, s. 125)</a:t>
            </a:r>
          </a:p>
          <a:p>
            <a:r>
              <a:rPr lang="cs-CZ" dirty="0"/>
              <a:t>pokud je autorem korporace (organizace), uvedeme její </a:t>
            </a:r>
            <a:r>
              <a:rPr lang="cs-CZ" dirty="0" smtClean="0"/>
              <a:t>jméno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7030A0"/>
                </a:solidFill>
              </a:rPr>
              <a:t>(Adobe </a:t>
            </a:r>
            <a:r>
              <a:rPr lang="cs-CZ" dirty="0" err="1">
                <a:solidFill>
                  <a:srgbClr val="7030A0"/>
                </a:solidFill>
              </a:rPr>
              <a:t>Creative</a:t>
            </a:r>
            <a:r>
              <a:rPr lang="cs-CZ" dirty="0">
                <a:solidFill>
                  <a:srgbClr val="7030A0"/>
                </a:solidFill>
              </a:rPr>
              <a:t> Team, 2011)</a:t>
            </a:r>
          </a:p>
          <a:p>
            <a:r>
              <a:rPr lang="cs-CZ" dirty="0"/>
              <a:t>chybí-li autor i korporace, pak uvádíme název, </a:t>
            </a:r>
            <a:br>
              <a:rPr lang="cs-CZ" dirty="0"/>
            </a:br>
            <a:r>
              <a:rPr lang="cs-CZ" dirty="0"/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271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6408712" cy="92211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651304" cy="51125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více děl od jednoho autora ze stejného roku:</a:t>
            </a:r>
          </a:p>
          <a:p>
            <a:pPr lvl="1"/>
            <a:r>
              <a:rPr lang="cs-CZ" sz="2600" dirty="0"/>
              <a:t>v bibliografické citaci i v odkazu v textu se za rok vkládá index (písmeno </a:t>
            </a:r>
            <a:r>
              <a:rPr lang="cs-CZ" sz="2600" dirty="0" err="1"/>
              <a:t>a,b,c,d</a:t>
            </a:r>
            <a:r>
              <a:rPr lang="cs-CZ" sz="2600" dirty="0"/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</a:rPr>
              <a:t>(Průcha, 2003b, s. 54)</a:t>
            </a:r>
          </a:p>
          <a:p>
            <a:r>
              <a:rPr lang="cs-CZ" dirty="0"/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</a:rPr>
              <a:t>Bratková</a:t>
            </a:r>
            <a:r>
              <a:rPr lang="cs-CZ" sz="2600" dirty="0">
                <a:solidFill>
                  <a:srgbClr val="7030A0"/>
                </a:solidFill>
              </a:rPr>
              <a:t>, 2008) nebo je lze i jinak zvýraznit (Cihlář, 2011). </a:t>
            </a:r>
          </a:p>
          <a:p>
            <a:r>
              <a:rPr lang="cs-CZ" dirty="0"/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</a:rPr>
              <a:t>(</a:t>
            </a:r>
            <a:r>
              <a:rPr lang="cs-CZ" sz="2600" dirty="0" err="1">
                <a:solidFill>
                  <a:srgbClr val="7030A0"/>
                </a:solidFill>
              </a:rPr>
              <a:t>Bratková</a:t>
            </a:r>
            <a:r>
              <a:rPr lang="cs-CZ" sz="2600" dirty="0">
                <a:solidFill>
                  <a:srgbClr val="7030A0"/>
                </a:solidFill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základní termíny</a:t>
            </a:r>
          </a:p>
        </p:txBody>
      </p:sp>
    </p:spTree>
    <p:extLst>
      <p:ext uri="{BB962C8B-B14F-4D97-AF65-F5344CB8AC3E}">
        <p14:creationId xmlns:p14="http://schemas.microsoft.com/office/powerpoint/2010/main" val="3844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491064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45624" cy="4525963"/>
          </a:xfrm>
        </p:spPr>
        <p:txBody>
          <a:bodyPr/>
          <a:lstStyle/>
          <a:p>
            <a:r>
              <a:rPr lang="cs-CZ" dirty="0">
                <a:latin typeface="+mj-lt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+mj-lt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+mj-lt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(2003, s. 34) takto,....</a:t>
            </a:r>
          </a:p>
          <a:p>
            <a:r>
              <a:rPr lang="cs-CZ" dirty="0">
                <a:latin typeface="+mj-lt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9132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279792" cy="720080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Seznam literatury u metody </a:t>
            </a:r>
            <a:br>
              <a:rPr lang="cs-CZ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jméno-datum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j-lt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2600" dirty="0">
                <a:latin typeface="+mj-lt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+mj-lt"/>
              </a:rPr>
              <a:t>rok</a:t>
            </a:r>
            <a:endParaRPr lang="cs-CZ" sz="2600" dirty="0">
              <a:latin typeface="+mj-lt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+mj-lt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+mj-lt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+mj-lt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+mj-lt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+mj-lt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+mj-lt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7301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856"/>
            <a:ext cx="7067128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</a:t>
            </a:r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jméno-datum  </a:t>
            </a:r>
            <a:b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příklady</a:t>
            </a:r>
            <a:endParaRPr lang="cs-CZ" sz="3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0" y="1214316"/>
            <a:ext cx="6320809" cy="5167012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1" y="116632"/>
            <a:ext cx="7448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Číslování citací </a:t>
            </a:r>
            <a:endParaRPr lang="cs-CZ" sz="30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4677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12. FIALA, Petr a Markéta PITROVÁ. </a:t>
            </a:r>
            <a:r>
              <a:rPr lang="cs-CZ" sz="27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Evropská unie</a:t>
            </a: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…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25. KRATOCHVÍL, Zdeněk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cs-CZ" sz="27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Kvalitativní výzkum …</a:t>
            </a:r>
            <a:r>
              <a:rPr lang="cs-CZ" sz="26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cs-CZ" sz="26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48. ŠIMONÍK, Oldřich. </a:t>
            </a:r>
            <a:r>
              <a:rPr lang="cs-CZ" sz="27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Úvod do školní didaktiky</a:t>
            </a: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+mj-lt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+mj-lt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sz="27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(25, s. 158; 48)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+mj-lt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6419056" cy="8640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Číslování </a:t>
            </a:r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citací – příklady</a:t>
            </a:r>
            <a:endParaRPr lang="cs-CZ" sz="3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/>
          </a:bodyPr>
          <a:lstStyle/>
          <a:p>
            <a:r>
              <a:rPr lang="cs-CZ" dirty="0"/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</a:rPr>
              <a:t>1</a:t>
            </a:r>
            <a:r>
              <a:rPr lang="cs-CZ" sz="2600" dirty="0">
                <a:solidFill>
                  <a:srgbClr val="7030A0"/>
                </a:solidFill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</a:rPr>
              <a:t> 2 </a:t>
            </a:r>
            <a:r>
              <a:rPr lang="cs-CZ" sz="2600" dirty="0">
                <a:solidFill>
                  <a:srgbClr val="7030A0"/>
                </a:solidFill>
              </a:rPr>
              <a:t>…</a:t>
            </a:r>
            <a:endParaRPr lang="cs-CZ" sz="2600" baseline="30000" dirty="0">
              <a:solidFill>
                <a:srgbClr val="7030A0"/>
              </a:solidFill>
            </a:endParaRPr>
          </a:p>
          <a:p>
            <a:r>
              <a:rPr lang="cs-CZ" dirty="0"/>
              <a:t>pod čarou zkrácená </a:t>
            </a:r>
            <a:r>
              <a:rPr lang="cs-CZ" dirty="0" smtClean="0"/>
              <a:t>citace:</a:t>
            </a:r>
            <a:br>
              <a:rPr lang="cs-CZ" dirty="0" smtClean="0"/>
            </a:br>
            <a:r>
              <a:rPr lang="cs-CZ" sz="2600" b="1" dirty="0" smtClean="0"/>
              <a:t>příjmení a jméno </a:t>
            </a:r>
            <a:r>
              <a:rPr lang="cs-CZ" sz="2600" b="1" dirty="0"/>
              <a:t>autora/autorů, </a:t>
            </a:r>
            <a:r>
              <a:rPr lang="cs-CZ" sz="2600" b="1" i="1" dirty="0"/>
              <a:t>název</a:t>
            </a:r>
            <a:r>
              <a:rPr lang="cs-CZ" sz="2600" b="1" dirty="0"/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</a:rPr>
              <a:t>1 </a:t>
            </a:r>
            <a:r>
              <a:rPr lang="cs-CZ" sz="2600" dirty="0" smtClean="0">
                <a:solidFill>
                  <a:srgbClr val="7030A0"/>
                </a:solidFill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</a:rPr>
              <a:t>, </a:t>
            </a:r>
            <a:r>
              <a:rPr lang="cs-CZ" sz="2600" dirty="0">
                <a:solidFill>
                  <a:srgbClr val="7030A0"/>
                </a:solidFill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</a:rPr>
              <a:t>2</a:t>
            </a:r>
            <a:r>
              <a:rPr lang="cs-CZ" sz="2600" dirty="0">
                <a:solidFill>
                  <a:srgbClr val="7030A0"/>
                </a:solidFill>
              </a:rPr>
              <a:t> </a:t>
            </a:r>
            <a:r>
              <a:rPr lang="cs-CZ" sz="2600" dirty="0">
                <a:solidFill>
                  <a:srgbClr val="7030A0"/>
                </a:solidFill>
                <a:cs typeface="Arial" panose="020B0604020202020204" pitchFamily="34" charset="0"/>
              </a:rPr>
              <a:t>ŠIMONÍK, </a:t>
            </a:r>
            <a:r>
              <a:rPr lang="cs-CZ" sz="2600" dirty="0" smtClean="0">
                <a:solidFill>
                  <a:srgbClr val="7030A0"/>
                </a:solidFill>
                <a:cs typeface="Arial" panose="020B0604020202020204" pitchFamily="34" charset="0"/>
              </a:rPr>
              <a:t>Oldřich. </a:t>
            </a:r>
            <a:r>
              <a:rPr lang="cs-CZ" sz="2600" i="1" dirty="0">
                <a:solidFill>
                  <a:srgbClr val="7030A0"/>
                </a:solidFill>
                <a:cs typeface="Arial" panose="020B0604020202020204" pitchFamily="34" charset="0"/>
              </a:rPr>
              <a:t>Úvod do školní </a:t>
            </a:r>
            <a:r>
              <a:rPr lang="cs-CZ" sz="2600" i="1" dirty="0" smtClean="0">
                <a:solidFill>
                  <a:srgbClr val="7030A0"/>
                </a:solidFill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</a:rPr>
              <a:t> </a:t>
            </a:r>
            <a:endParaRPr lang="cs-CZ" sz="2600" dirty="0">
              <a:solidFill>
                <a:srgbClr val="7030A0"/>
              </a:solidFill>
            </a:endParaRPr>
          </a:p>
          <a:p>
            <a:r>
              <a:rPr lang="cs-CZ" dirty="0"/>
              <a:t>pokud je autorem korporace, uvedeme její </a:t>
            </a:r>
            <a:r>
              <a:rPr lang="cs-CZ" dirty="0" smtClean="0"/>
              <a:t>jméno</a:t>
            </a:r>
            <a:endParaRPr lang="cs-CZ" dirty="0"/>
          </a:p>
          <a:p>
            <a:pPr lvl="1"/>
            <a:r>
              <a:rPr lang="cs-CZ" sz="2600" dirty="0">
                <a:solidFill>
                  <a:srgbClr val="7030A0"/>
                </a:solidFill>
              </a:rPr>
              <a:t>Adobe </a:t>
            </a:r>
            <a:r>
              <a:rPr lang="cs-CZ" sz="2600" dirty="0" err="1">
                <a:solidFill>
                  <a:srgbClr val="7030A0"/>
                </a:solidFill>
              </a:rPr>
              <a:t>Creative</a:t>
            </a:r>
            <a:r>
              <a:rPr lang="cs-CZ" sz="2600" dirty="0">
                <a:solidFill>
                  <a:srgbClr val="7030A0"/>
                </a:solidFill>
              </a:rPr>
              <a:t> Team. </a:t>
            </a:r>
            <a:r>
              <a:rPr lang="cs-CZ" sz="2600" i="1" dirty="0">
                <a:solidFill>
                  <a:srgbClr val="7030A0"/>
                </a:solidFill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+mj-lt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+mj-lt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+mj-lt"/>
              </a:rPr>
              <a:t>.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+mj-lt"/>
              </a:rPr>
              <a:t>SRBECKÁ, Gabriela. Rozvoj kompetencí studentů ve vzdělávání.</a:t>
            </a:r>
          </a:p>
          <a:p>
            <a:r>
              <a:rPr lang="cs-CZ" dirty="0">
                <a:latin typeface="+mj-lt"/>
              </a:rPr>
              <a:t>každá citace má vždy nové číslo</a:t>
            </a:r>
          </a:p>
          <a:p>
            <a:r>
              <a:rPr lang="cs-CZ" dirty="0">
                <a:latin typeface="+mj-lt"/>
              </a:rPr>
              <a:t>citaci lze vkládat kamkoliv do věty</a:t>
            </a:r>
          </a:p>
          <a:p>
            <a:pPr lvl="1"/>
            <a:r>
              <a:rPr lang="cs-CZ" dirty="0">
                <a:latin typeface="+mj-lt"/>
              </a:rPr>
              <a:t>hned za citovanou pasáž</a:t>
            </a:r>
          </a:p>
          <a:p>
            <a:pPr lvl="1"/>
            <a:r>
              <a:rPr lang="cs-CZ" dirty="0">
                <a:latin typeface="+mj-lt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odkazy na stejný zdroj pod sebou – </a:t>
            </a:r>
            <a:r>
              <a:rPr lang="cs-CZ" dirty="0" smtClean="0">
                <a:latin typeface="+mj-lt"/>
              </a:rPr>
              <a:t>tamtéž</a:t>
            </a:r>
            <a:br>
              <a:rPr lang="cs-CZ" dirty="0" smtClean="0">
                <a:latin typeface="+mj-lt"/>
              </a:rPr>
            </a:br>
            <a:endParaRPr lang="cs-CZ" dirty="0">
              <a:latin typeface="+mj-lt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+mj-lt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+mj-lt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673224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Poznámky pod </a:t>
            </a:r>
            <a:r>
              <a:rPr lang="cs-CZ" sz="3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čarou - příklady</a:t>
            </a:r>
            <a:endParaRPr lang="cs-CZ" sz="3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57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340767"/>
            <a:ext cx="8136904" cy="4608513"/>
          </a:xfrm>
          <a:noFill/>
        </p:spPr>
        <p:txBody>
          <a:bodyPr anchor="ctr" anchorCtr="1">
            <a:noAutofit/>
          </a:bodyPr>
          <a:lstStyle/>
          <a:p>
            <a:pPr algn="ctr">
              <a:buFontTx/>
              <a:buNone/>
            </a:pPr>
            <a:r>
              <a:rPr lang="cs-CZ" sz="54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Úprava abecedního seznamu </a:t>
            </a:r>
          </a:p>
          <a:p>
            <a:pPr algn="ctr">
              <a:buFontTx/>
              <a:buNone/>
            </a:pPr>
            <a:r>
              <a:rPr lang="cs-CZ" sz="54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0581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CITÁT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/>
          <a:lstStyle/>
          <a:p>
            <a:pPr eaLnBrk="1" hangingPunct="1"/>
            <a:r>
              <a:rPr lang="cs-CZ" dirty="0" smtClean="0">
                <a:cs typeface="Arial" panose="020B0604020202020204" pitchFamily="34" charset="0"/>
              </a:rPr>
              <a:t>doslovné převzetí cizí myšlenky, textu</a:t>
            </a:r>
          </a:p>
          <a:p>
            <a:pPr eaLnBrk="1" hangingPunct="1"/>
            <a:r>
              <a:rPr lang="cs-CZ" dirty="0" smtClean="0"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cs typeface="Arial" panose="020B0604020202020204" pitchFamily="34" charset="0"/>
              </a:rPr>
              <a:t>delší text – více než 4-5 řádků</a:t>
            </a:r>
          </a:p>
          <a:p>
            <a:pPr lvl="1" eaLnBrk="1" hangingPunct="1"/>
            <a:r>
              <a:rPr lang="cs-CZ" dirty="0" smtClean="0">
                <a:cs typeface="Arial" panose="020B0604020202020204" pitchFamily="34" charset="0"/>
              </a:rPr>
              <a:t>samostatný odstavec, odsazení (5pt), uvozovky, kurzíva</a:t>
            </a:r>
          </a:p>
          <a:p>
            <a:r>
              <a:rPr lang="cs-CZ" sz="3000" b="1" dirty="0" smtClean="0">
                <a:cs typeface="Arial" panose="020B0604020202020204" pitchFamily="34" charset="0"/>
              </a:rPr>
              <a:t>odkaz na zdroj = citace v textu</a:t>
            </a:r>
          </a:p>
          <a:p>
            <a:r>
              <a:rPr lang="cs-CZ" sz="2800" dirty="0">
                <a:cs typeface="Arial" panose="020B0604020202020204" pitchFamily="34" charset="0"/>
              </a:rPr>
              <a:t>dle autorského zák. (120/2000 Sb. §31) lze užít výňatky z děl jiných autorů </a:t>
            </a:r>
            <a:r>
              <a:rPr lang="cs-CZ" sz="2800" dirty="0" smtClean="0">
                <a:cs typeface="Arial" panose="020B0604020202020204" pitchFamily="34" charset="0"/>
              </a:rPr>
              <a:t>v </a:t>
            </a:r>
            <a:r>
              <a:rPr lang="cs-CZ" sz="2800" dirty="0">
                <a:cs typeface="Arial" panose="020B0604020202020204" pitchFamily="34" charset="0"/>
              </a:rPr>
              <a:t>odůvodněné </a:t>
            </a:r>
            <a:r>
              <a:rPr lang="cs-CZ" sz="2800" dirty="0" smtClean="0">
                <a:cs typeface="Arial" panose="020B0604020202020204" pitchFamily="34" charset="0"/>
              </a:rPr>
              <a:t>míře</a:t>
            </a:r>
          </a:p>
          <a:p>
            <a:r>
              <a:rPr lang="cs-CZ" sz="2800" dirty="0">
                <a:cs typeface="Arial" panose="020B0604020202020204" pitchFamily="34" charset="0"/>
              </a:rPr>
              <a:t>pozor na nepřiměřený počet citátů 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7028692" cy="864096"/>
          </a:xfrm>
        </p:spPr>
        <p:txBody>
          <a:bodyPr>
            <a:normAutofit/>
          </a:bodyPr>
          <a:lstStyle/>
          <a:p>
            <a:r>
              <a:rPr lang="cs-CZ" sz="3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000" dirty="0" smtClean="0"/>
              <a:t>abecední řazení podle příjmení prvního autora, u korporace podle prvního slova z jména korporace, u děl bez autora podle prvního významového slova v názvu</a:t>
            </a:r>
          </a:p>
          <a:p>
            <a:pPr>
              <a:lnSpc>
                <a:spcPct val="120000"/>
              </a:lnSpc>
            </a:pPr>
            <a:r>
              <a:rPr lang="cs-CZ" sz="8000" dirty="0" smtClean="0"/>
              <a:t>více děl od stejného autora řadíme chronologicky od nejstaršího</a:t>
            </a:r>
          </a:p>
          <a:p>
            <a:pPr>
              <a:lnSpc>
                <a:spcPct val="120000"/>
              </a:lnSpc>
            </a:pPr>
            <a:r>
              <a:rPr lang="cs-CZ" sz="8000" dirty="0" smtClean="0"/>
              <a:t>citace jednoho autora předchází citacím děl více autorů, které začínají stejným jménem</a:t>
            </a:r>
          </a:p>
          <a:p>
            <a:pPr>
              <a:lnSpc>
                <a:spcPct val="120000"/>
              </a:lnSpc>
            </a:pPr>
            <a:r>
              <a:rPr lang="cs-CZ" sz="8000" dirty="0"/>
              <a:t>citace více autorů, které začínají stejným jménem, se řadí </a:t>
            </a:r>
            <a:r>
              <a:rPr lang="cs-CZ" sz="8000" dirty="0" smtClean="0"/>
              <a:t>chronologicky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FIALA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Petr. 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Občané, demokraté a straníci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FIALA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Petr. 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. Brno: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Barrister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 &amp;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Principal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2017. ISBN </a:t>
            </a: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FIALA, Petr, Miroslav MAREŠ a Petr SOKOL. </a:t>
            </a:r>
            <a:r>
              <a:rPr lang="cs-CZ" sz="6800" i="1" dirty="0" err="1">
                <a:solidFill>
                  <a:srgbClr val="7030A0"/>
                </a:solidFill>
                <a:cs typeface="Arial" panose="020B0604020202020204" pitchFamily="34" charset="0"/>
              </a:rPr>
              <a:t>Eurostrany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: politické strany na evropské úrovni. 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Brno: Společnost pro odbornou literaturu -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Barrister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 &amp;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Principal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2007. </a:t>
            </a: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ISBN 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978-80-87029-05-3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FIALA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Petr a Markéta PITROVÁ, 2009. 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Evropská unie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. 2., dopl. a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aktualiz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FIALA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Petr a Miroslav BALAŠTÍK. </a:t>
            </a:r>
            <a:r>
              <a:rPr lang="cs-CZ" sz="6800" i="1" dirty="0">
                <a:solidFill>
                  <a:srgbClr val="7030A0"/>
                </a:solidFill>
                <a:cs typeface="Arial" panose="020B0604020202020204" pitchFamily="34" charset="0"/>
              </a:rPr>
              <a:t>Profesor na frontové </a:t>
            </a:r>
            <a:r>
              <a:rPr lang="cs-CZ" sz="6800" i="1" dirty="0" smtClean="0">
                <a:solidFill>
                  <a:srgbClr val="7030A0"/>
                </a:solidFill>
                <a:cs typeface="Arial" panose="020B0604020202020204" pitchFamily="34" charset="0"/>
              </a:rPr>
              <a:t>linii</a:t>
            </a: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. 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Brno: Host,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Barrister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 &amp; </a:t>
            </a:r>
            <a:r>
              <a:rPr lang="cs-CZ" sz="6800" dirty="0" err="1">
                <a:solidFill>
                  <a:srgbClr val="7030A0"/>
                </a:solidFill>
                <a:cs typeface="Arial" panose="020B0604020202020204" pitchFamily="34" charset="0"/>
              </a:rPr>
              <a:t>Principal</a:t>
            </a:r>
            <a:r>
              <a:rPr lang="cs-CZ" sz="6800" dirty="0">
                <a:solidFill>
                  <a:srgbClr val="7030A0"/>
                </a:solidFill>
                <a:cs typeface="Arial" panose="020B0604020202020204" pitchFamily="34" charset="0"/>
              </a:rPr>
              <a:t>, 2017. ISBN 978-80-7577-217-6</a:t>
            </a:r>
            <a:r>
              <a:rPr lang="cs-CZ" sz="6800" dirty="0" smtClean="0">
                <a:solidFill>
                  <a:srgbClr val="7030A0"/>
                </a:solidFill>
                <a:cs typeface="Arial" panose="020B0604020202020204" pitchFamily="34" charset="0"/>
              </a:rPr>
              <a:t>.</a:t>
            </a:r>
            <a:endParaRPr lang="cs-CZ" sz="6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66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1463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cs-CZ" sz="3000" dirty="0" smtClean="0"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3000" dirty="0" smtClean="0"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3000" dirty="0" smtClean="0"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3000" dirty="0" smtClean="0">
                <a:cs typeface="Arial" panose="020B0604020202020204" pitchFamily="34" charset="0"/>
              </a:rPr>
              <a:t>pokud údaj chybí, zkusíme dohledat z jiných zdrojů nebo odhadneme [tyto údaje se zapisují v hranatých závorkách], příp. údaj vynecháme</a:t>
            </a:r>
          </a:p>
          <a:p>
            <a:r>
              <a:rPr lang="cs-CZ" sz="3000" dirty="0" smtClean="0"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r>
              <a:rPr lang="cs-CZ" sz="3000" dirty="0" smtClean="0">
                <a:cs typeface="Arial" panose="020B0604020202020204" pitchFamily="34" charset="0"/>
              </a:rPr>
              <a:t>transliterace do latinky</a:t>
            </a:r>
            <a:endParaRPr lang="cs-CZ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6948264" cy="64807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Obecná struktura </a:t>
            </a:r>
            <a:r>
              <a:rPr lang="cs-CZ" sz="28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</a:t>
            </a:r>
            <a:r>
              <a:rPr lang="cs-CZ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citace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11473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5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05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05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846" y="116632"/>
            <a:ext cx="6503650" cy="850106"/>
          </a:xfrm>
        </p:spPr>
        <p:txBody>
          <a:bodyPr>
            <a:noAutofit/>
          </a:bodyPr>
          <a:lstStyle/>
          <a:p>
            <a:pPr algn="l"/>
            <a:r>
              <a:rPr lang="cs-CZ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Obecná struktura </a:t>
            </a:r>
            <a:r>
              <a:rPr lang="cs-CZ" sz="3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</a:t>
            </a:r>
            <a:r>
              <a:rPr lang="cs-CZ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citace</a:t>
            </a:r>
            <a:endParaRPr lang="cs-CZ" sz="3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568952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200" b="1" dirty="0">
                <a:cs typeface="Arial" panose="020B0604020202020204" pitchFamily="34" charset="0"/>
              </a:rPr>
              <a:t>Typ nosiče </a:t>
            </a:r>
            <a:r>
              <a:rPr lang="cs-CZ" sz="2200" dirty="0">
                <a:cs typeface="Arial" panose="020B0604020202020204" pitchFamily="34" charset="0"/>
              </a:rPr>
              <a:t>(povinný u jiných než tištěných dokumentů)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píšeme v hranatých závorkách - [online</a:t>
            </a:r>
            <a:r>
              <a:rPr lang="cs-CZ" sz="1600" dirty="0">
                <a:cs typeface="Arial" panose="020B0604020202020204" pitchFamily="34" charset="0"/>
              </a:rPr>
              <a:t>], [CD], </a:t>
            </a:r>
            <a:r>
              <a:rPr lang="cs-CZ" sz="1600" dirty="0" smtClean="0"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zápis lze zkracovat: 2</a:t>
            </a:r>
            <a:r>
              <a:rPr lang="cs-CZ" sz="1600" dirty="0">
                <a:cs typeface="Arial" panose="020B0604020202020204" pitchFamily="34" charset="0"/>
              </a:rPr>
              <a:t>. doplněné vydání = 2. dopl. vyd</a:t>
            </a:r>
            <a:r>
              <a:rPr lang="cs-CZ" sz="1600" dirty="0" smtClean="0">
                <a:cs typeface="Arial" panose="020B0604020202020204" pitchFamily="34" charset="0"/>
              </a:rPr>
              <a:t>.; 3rd </a:t>
            </a:r>
            <a:r>
              <a:rPr lang="cs-CZ" sz="1600" dirty="0" err="1">
                <a:cs typeface="Arial" panose="020B0604020202020204" pitchFamily="34" charset="0"/>
              </a:rPr>
              <a:t>edition</a:t>
            </a:r>
            <a:r>
              <a:rPr lang="cs-CZ" sz="1600" dirty="0">
                <a:cs typeface="Arial" panose="020B0604020202020204" pitchFamily="34" charset="0"/>
              </a:rPr>
              <a:t> = 3rd </a:t>
            </a:r>
            <a:r>
              <a:rPr lang="cs-CZ" sz="1600" dirty="0" err="1">
                <a:cs typeface="Arial" panose="020B0604020202020204" pitchFamily="34" charset="0"/>
              </a:rPr>
              <a:t>ed</a:t>
            </a:r>
            <a:r>
              <a:rPr lang="cs-CZ" sz="1600" dirty="0" smtClean="0">
                <a:cs typeface="Arial" panose="020B0604020202020204" pitchFamily="34" charset="0"/>
              </a:rPr>
              <a:t>.</a:t>
            </a:r>
          </a:p>
          <a:p>
            <a:r>
              <a:rPr lang="cs-CZ" sz="22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Další tvůrce – sekundární odpovědnost </a:t>
            </a:r>
            <a:r>
              <a:rPr lang="cs-CZ" sz="2200" dirty="0" smtClean="0">
                <a:solidFill>
                  <a:srgbClr val="00B0F0"/>
                </a:solidFill>
                <a:cs typeface="Arial" panose="020B0604020202020204" pitchFamily="34" charset="0"/>
              </a:rPr>
              <a:t>(nepovinný údaj)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u </a:t>
            </a:r>
            <a:r>
              <a:rPr lang="cs-CZ" sz="1600" dirty="0">
                <a:cs typeface="Arial" panose="020B0604020202020204" pitchFamily="34" charset="0"/>
              </a:rPr>
              <a:t>více míst vydání uvádíme jen </a:t>
            </a:r>
            <a:r>
              <a:rPr lang="cs-CZ" sz="1600" dirty="0" smtClean="0"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200" b="1" dirty="0" smtClean="0">
                <a:cs typeface="Arial" panose="020B0604020202020204" pitchFamily="34" charset="0"/>
              </a:rPr>
              <a:t>Nakladatel</a:t>
            </a:r>
            <a:endParaRPr lang="cs-CZ" sz="2200" b="1" dirty="0"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cs typeface="Arial" panose="020B0604020202020204" pitchFamily="34" charset="0"/>
              </a:rPr>
              <a:t>nezapisujeme </a:t>
            </a:r>
            <a:r>
              <a:rPr lang="cs-CZ" sz="1600" dirty="0">
                <a:cs typeface="Arial" panose="020B0604020202020204" pitchFamily="34" charset="0"/>
              </a:rPr>
              <a:t>zkratku obchodního označení (s.r.o., Ltd., aj</a:t>
            </a:r>
            <a:r>
              <a:rPr lang="cs-CZ" sz="1600" dirty="0" smtClean="0">
                <a:cs typeface="Arial" panose="020B0604020202020204" pitchFamily="34" charset="0"/>
              </a:rPr>
              <a:t>.), </a:t>
            </a:r>
            <a:r>
              <a:rPr lang="cs-CZ" sz="1600" dirty="0">
                <a:cs typeface="Arial" panose="020B0604020202020204" pitchFamily="34" charset="0"/>
              </a:rPr>
              <a:t>křestní </a:t>
            </a:r>
            <a:r>
              <a:rPr lang="cs-CZ" sz="1600" dirty="0" smtClean="0">
                <a:cs typeface="Arial" panose="020B0604020202020204" pitchFamily="34" charset="0"/>
              </a:rPr>
              <a:t>jména a </a:t>
            </a:r>
            <a:r>
              <a:rPr lang="cs-CZ" sz="1600" dirty="0">
                <a:cs typeface="Arial" panose="020B0604020202020204" pitchFamily="34" charset="0"/>
              </a:rPr>
              <a:t>slova jako “a syn” atd</a:t>
            </a:r>
            <a:r>
              <a:rPr lang="cs-CZ" sz="1600" dirty="0" smtClean="0">
                <a:cs typeface="Arial" panose="020B0604020202020204" pitchFamily="34" charset="0"/>
              </a:rPr>
              <a:t>.  -  </a:t>
            </a:r>
            <a:r>
              <a:rPr lang="cs-CZ" sz="1600" dirty="0" err="1" smtClean="0">
                <a:cs typeface="Arial" panose="020B0604020202020204" pitchFamily="34" charset="0"/>
              </a:rPr>
              <a:t>Grada</a:t>
            </a:r>
            <a:r>
              <a:rPr lang="cs-CZ" sz="1600" dirty="0" smtClean="0">
                <a:cs typeface="Arial" panose="020B0604020202020204" pitchFamily="34" charset="0"/>
              </a:rPr>
              <a:t>, a. s. = </a:t>
            </a:r>
            <a:r>
              <a:rPr lang="cs-CZ" sz="1600" dirty="0" err="1" smtClean="0">
                <a:cs typeface="Arial" panose="020B0604020202020204" pitchFamily="34" charset="0"/>
              </a:rPr>
              <a:t>Grada</a:t>
            </a:r>
            <a:r>
              <a:rPr lang="cs-CZ" sz="1600" dirty="0" smtClean="0">
                <a:cs typeface="Arial" panose="020B0604020202020204" pitchFamily="34" charset="0"/>
              </a:rPr>
              <a:t>, John </a:t>
            </a:r>
            <a:r>
              <a:rPr lang="cs-CZ" sz="1600" dirty="0" err="1" smtClean="0">
                <a:cs typeface="Arial" panose="020B0604020202020204" pitchFamily="34" charset="0"/>
              </a:rPr>
              <a:t>Wiley</a:t>
            </a:r>
            <a:r>
              <a:rPr lang="cs-CZ" sz="1600" dirty="0" smtClean="0">
                <a:cs typeface="Arial" panose="020B0604020202020204" pitchFamily="34" charset="0"/>
              </a:rPr>
              <a:t> &amp; </a:t>
            </a:r>
            <a:r>
              <a:rPr lang="cs-CZ" sz="1600" dirty="0" err="1" smtClean="0">
                <a:cs typeface="Arial" panose="020B0604020202020204" pitchFamily="34" charset="0"/>
              </a:rPr>
              <a:t>Sons</a:t>
            </a:r>
            <a:r>
              <a:rPr lang="cs-CZ" sz="1600" dirty="0" smtClean="0">
                <a:cs typeface="Arial" panose="020B0604020202020204" pitchFamily="34" charset="0"/>
              </a:rPr>
              <a:t> = </a:t>
            </a:r>
            <a:r>
              <a:rPr lang="cs-CZ" sz="1600" dirty="0" err="1" smtClean="0">
                <a:cs typeface="Arial" panose="020B0604020202020204" pitchFamily="34" charset="0"/>
              </a:rPr>
              <a:t>Wiley</a:t>
            </a:r>
            <a:endParaRPr lang="cs-CZ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624736" cy="850106"/>
          </a:xfrm>
        </p:spPr>
        <p:txBody>
          <a:bodyPr>
            <a:noAutofit/>
          </a:bodyPr>
          <a:lstStyle/>
          <a:p>
            <a:pPr algn="l"/>
            <a:r>
              <a:rPr lang="cs-CZ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Obecná struktura </a:t>
            </a:r>
            <a:r>
              <a:rPr lang="cs-CZ" sz="3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</a:t>
            </a:r>
            <a:r>
              <a:rPr lang="cs-CZ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citace</a:t>
            </a:r>
            <a:endParaRPr lang="cs-CZ" sz="3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96944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rok vydání, pokud je uvedeno, můžeme uvést celé datum (především u online zdrojů)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pokud přebíráme datum z copyrightu, zapisujeme: </a:t>
            </a:r>
            <a:r>
              <a:rPr lang="cs-CZ" sz="1800" b="1" dirty="0" smtClean="0">
                <a:cs typeface="Arial" panose="020B0604020202020204" pitchFamily="34" charset="0"/>
              </a:rPr>
              <a:t>c2016</a:t>
            </a:r>
            <a:r>
              <a:rPr lang="cs-CZ" sz="1800" dirty="0" smtClean="0">
                <a:cs typeface="Arial" panose="020B0604020202020204" pitchFamily="34" charset="0"/>
              </a:rPr>
              <a:t>   nebo </a:t>
            </a:r>
            <a:r>
              <a:rPr lang="cs-CZ" sz="1800" b="1" dirty="0" smtClean="0"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200" b="1" dirty="0" smtClean="0">
                <a:cs typeface="Arial" panose="020B0604020202020204" pitchFamily="34" charset="0"/>
              </a:rPr>
              <a:t>Číslování</a:t>
            </a:r>
            <a:r>
              <a:rPr lang="cs-CZ" sz="2100" dirty="0" smtClean="0">
                <a:cs typeface="Arial" panose="020B0604020202020204" pitchFamily="34" charset="0"/>
              </a:rPr>
              <a:t> </a:t>
            </a:r>
            <a:r>
              <a:rPr lang="cs-CZ" sz="1900" dirty="0" smtClean="0">
                <a:cs typeface="Arial" panose="020B0604020202020204" pitchFamily="34" charset="0"/>
              </a:rPr>
              <a:t>(u článků z časopisů)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2005, vol. 12, no. 3   </a:t>
            </a:r>
            <a:r>
              <a:rPr lang="cs-CZ" sz="1800" i="1" dirty="0" smtClean="0">
                <a:cs typeface="Arial" panose="020B0604020202020204" pitchFamily="34" charset="0"/>
              </a:rPr>
              <a:t>nebo</a:t>
            </a:r>
            <a:r>
              <a:rPr lang="cs-CZ" sz="1800" dirty="0" smtClean="0">
                <a:cs typeface="Arial" panose="020B0604020202020204" pitchFamily="34" charset="0"/>
              </a:rPr>
              <a:t>  2005, 12(3)</a:t>
            </a:r>
          </a:p>
          <a:p>
            <a:r>
              <a:rPr lang="cs-CZ" sz="2200" b="1" dirty="0" smtClean="0">
                <a:cs typeface="Arial" panose="020B0604020202020204" pitchFamily="34" charset="0"/>
              </a:rPr>
              <a:t>Strany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  <a:r>
              <a:rPr lang="cs-CZ" sz="1900" dirty="0">
                <a:cs typeface="Arial" panose="020B0604020202020204" pitchFamily="34" charset="0"/>
              </a:rPr>
              <a:t>(u článků, příspěvků</a:t>
            </a:r>
            <a:r>
              <a:rPr lang="cs-CZ" sz="1900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200" b="1" dirty="0" smtClean="0">
                <a:cs typeface="Arial" panose="020B0604020202020204" pitchFamily="34" charset="0"/>
              </a:rPr>
              <a:t>Datum </a:t>
            </a:r>
            <a:r>
              <a:rPr lang="cs-CZ" sz="2200" b="1" dirty="0">
                <a:cs typeface="Arial" panose="020B0604020202020204" pitchFamily="34" charset="0"/>
              </a:rPr>
              <a:t>aktualizace/revize</a:t>
            </a:r>
            <a:r>
              <a:rPr lang="cs-CZ" sz="2300" b="1" dirty="0">
                <a:cs typeface="Arial" panose="020B0604020202020204" pitchFamily="34" charset="0"/>
              </a:rPr>
              <a:t> </a:t>
            </a:r>
            <a:r>
              <a:rPr lang="cs-CZ" sz="1900" dirty="0">
                <a:cs typeface="Arial" panose="020B0604020202020204" pitchFamily="34" charset="0"/>
              </a:rPr>
              <a:t>(povinné u online zdrojů pokud je to uvedeno</a:t>
            </a:r>
            <a:r>
              <a:rPr lang="cs-CZ" sz="1900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sz="2200" b="1" dirty="0">
                <a:cs typeface="Arial" panose="020B0604020202020204" pitchFamily="34" charset="0"/>
              </a:rPr>
              <a:t>Datum citování </a:t>
            </a:r>
            <a:r>
              <a:rPr lang="cs-CZ" sz="1900" dirty="0" smtClean="0">
                <a:cs typeface="Arial" panose="020B0604020202020204" pitchFamily="34" charset="0"/>
              </a:rPr>
              <a:t>(povinné u online zdrojů)</a:t>
            </a:r>
            <a:endParaRPr lang="cs-CZ" sz="1900" dirty="0"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Identifikátor</a:t>
            </a:r>
            <a:r>
              <a:rPr lang="cs-CZ" sz="2200" dirty="0" smtClean="0">
                <a:cs typeface="Arial" panose="020B0604020202020204" pitchFamily="34" charset="0"/>
              </a:rPr>
              <a:t> (ISBN, ISSN, DOI)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cs typeface="Arial" panose="020B0604020202020204" pitchFamily="34" charset="0"/>
              </a:rPr>
              <a:t>Dostupnost</a:t>
            </a:r>
            <a:r>
              <a:rPr lang="cs-CZ" sz="2200" dirty="0" smtClean="0">
                <a:cs typeface="Arial" panose="020B0604020202020204" pitchFamily="34" charset="0"/>
              </a:rPr>
              <a:t> (povinné u online zdrojů)</a:t>
            </a:r>
          </a:p>
          <a:p>
            <a:pPr>
              <a:lnSpc>
                <a:spcPct val="100000"/>
              </a:lnSpc>
            </a:pPr>
            <a:r>
              <a:rPr lang="cs-CZ" sz="22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9064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6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citovaný text mít fyzicky u sebe</a:t>
            </a:r>
            <a:endParaRPr lang="en-US" dirty="0" smtClean="0"/>
          </a:p>
          <a:p>
            <a:pPr eaLnBrk="1" hangingPunct="1"/>
            <a:r>
              <a:rPr lang="cs-CZ" dirty="0" smtClean="0"/>
              <a:t>zdroje informací</a:t>
            </a:r>
          </a:p>
          <a:p>
            <a:pPr lvl="1" eaLnBrk="1" hangingPunct="1"/>
            <a:r>
              <a:rPr lang="cs-CZ" dirty="0" smtClean="0"/>
              <a:t>titulní list</a:t>
            </a:r>
          </a:p>
          <a:p>
            <a:pPr lvl="1" eaLnBrk="1" hangingPunct="1"/>
            <a:r>
              <a:rPr lang="cs-CZ" dirty="0" smtClean="0"/>
              <a:t>rub titulního listu</a:t>
            </a:r>
          </a:p>
          <a:p>
            <a:pPr lvl="1" eaLnBrk="1" hangingPunct="1"/>
            <a:r>
              <a:rPr lang="cs-CZ" dirty="0" smtClean="0"/>
              <a:t>tiráž a další místa v knize</a:t>
            </a:r>
          </a:p>
          <a:p>
            <a:pPr lvl="1" eaLnBrk="1" hangingPunct="1"/>
            <a:r>
              <a:rPr lang="en-US" dirty="0" smtClean="0"/>
              <a:t>[</a:t>
            </a:r>
            <a:r>
              <a:rPr lang="cs-CZ" dirty="0" smtClean="0"/>
              <a:t>externí zdroje</a:t>
            </a:r>
            <a:r>
              <a:rPr lang="en-US" dirty="0" smtClean="0"/>
              <a:t>]</a:t>
            </a:r>
          </a:p>
          <a:p>
            <a:pPr lvl="1" eaLnBrk="1" hangingPunct="1"/>
            <a:r>
              <a:rPr lang="en-US" dirty="0" smtClean="0"/>
              <a:t>[</a:t>
            </a:r>
            <a:r>
              <a:rPr lang="cs-CZ" dirty="0" smtClean="0"/>
              <a:t>o</a:t>
            </a:r>
            <a:r>
              <a:rPr lang="en-US" dirty="0" err="1" smtClean="0"/>
              <a:t>dhad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en-US" dirty="0" err="1" smtClean="0"/>
              <a:t>okud</a:t>
            </a:r>
            <a:r>
              <a:rPr lang="en-US" dirty="0" smtClean="0"/>
              <a:t> </a:t>
            </a:r>
            <a:r>
              <a:rPr lang="cs-CZ" dirty="0"/>
              <a:t>údaj </a:t>
            </a:r>
            <a:r>
              <a:rPr lang="cs-CZ" dirty="0" smtClean="0"/>
              <a:t>chybí a nelze jej dohledat:</a:t>
            </a:r>
            <a:endParaRPr lang="cs-CZ" dirty="0"/>
          </a:p>
          <a:p>
            <a:pPr lvl="1"/>
            <a:r>
              <a:rPr lang="cs-CZ" dirty="0" smtClean="0"/>
              <a:t>vynechá se</a:t>
            </a:r>
          </a:p>
          <a:p>
            <a:pPr lvl="1"/>
            <a:r>
              <a:rPr lang="cs-CZ" dirty="0" smtClean="0"/>
              <a:t>nikdy nelze vynechat název!</a:t>
            </a:r>
            <a:endParaRPr lang="cs-CZ" dirty="0"/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260648"/>
            <a:ext cx="6588224" cy="792088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579296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/>
              <a:t>problém nalezení bibliografických informací</a:t>
            </a:r>
          </a:p>
          <a:p>
            <a:pPr eaLnBrk="1" hangingPunct="1"/>
            <a:r>
              <a:rPr lang="cs-CZ" dirty="0" smtClean="0"/>
              <a:t>zdroje informací</a:t>
            </a:r>
          </a:p>
          <a:p>
            <a:pPr lvl="1" eaLnBrk="1" hangingPunct="1"/>
            <a:r>
              <a:rPr lang="cs-CZ" dirty="0" smtClean="0"/>
              <a:t>nadpisy</a:t>
            </a:r>
          </a:p>
          <a:p>
            <a:pPr lvl="1" eaLnBrk="1" hangingPunct="1"/>
            <a:r>
              <a:rPr lang="cs-CZ" dirty="0" smtClean="0"/>
              <a:t>hlavička, </a:t>
            </a:r>
            <a:r>
              <a:rPr lang="cs-CZ" dirty="0" err="1" smtClean="0"/>
              <a:t>metadata</a:t>
            </a:r>
            <a:endParaRPr lang="cs-CZ" dirty="0" smtClean="0"/>
          </a:p>
          <a:p>
            <a:pPr lvl="1" eaLnBrk="1" hangingPunct="1"/>
            <a:r>
              <a:rPr lang="cs-CZ" dirty="0" smtClean="0"/>
              <a:t>titulek</a:t>
            </a:r>
          </a:p>
          <a:p>
            <a:pPr lvl="1" eaLnBrk="1" hangingPunct="1"/>
            <a:r>
              <a:rPr lang="en-US" dirty="0" smtClean="0"/>
              <a:t>[</a:t>
            </a:r>
            <a:r>
              <a:rPr lang="cs-CZ" dirty="0" smtClean="0"/>
              <a:t>externí zdroje</a:t>
            </a:r>
            <a:r>
              <a:rPr lang="en-US" dirty="0" smtClean="0"/>
              <a:t>]</a:t>
            </a:r>
          </a:p>
          <a:p>
            <a:pPr lvl="1" eaLnBrk="1" hangingPunct="1"/>
            <a:r>
              <a:rPr lang="en-US" dirty="0" smtClean="0"/>
              <a:t>[</a:t>
            </a:r>
            <a:r>
              <a:rPr lang="cs-CZ" dirty="0" smtClean="0"/>
              <a:t>o</a:t>
            </a:r>
            <a:r>
              <a:rPr lang="en-US" dirty="0" err="1" smtClean="0"/>
              <a:t>dhad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cs-CZ" dirty="0"/>
              <a:t>p</a:t>
            </a:r>
            <a:r>
              <a:rPr lang="en-US" dirty="0" err="1"/>
              <a:t>okud</a:t>
            </a:r>
            <a:r>
              <a:rPr lang="en-US" dirty="0"/>
              <a:t> </a:t>
            </a:r>
            <a:r>
              <a:rPr lang="cs-CZ" dirty="0"/>
              <a:t>údaj chybí a nelze jej dohledat:</a:t>
            </a:r>
          </a:p>
          <a:p>
            <a:pPr lvl="1"/>
            <a:r>
              <a:rPr lang="cs-CZ" dirty="0"/>
              <a:t>vynechá se</a:t>
            </a:r>
          </a:p>
          <a:p>
            <a:pPr lvl="1"/>
            <a:r>
              <a:rPr lang="cs-CZ" dirty="0"/>
              <a:t>nikdy nelze vynechat </a:t>
            </a:r>
            <a:r>
              <a:rPr lang="cs-CZ" dirty="0" smtClean="0"/>
              <a:t>název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u online zdrojů uvádíme - </a:t>
            </a:r>
            <a:r>
              <a:rPr lang="cs-CZ" b="1" dirty="0" smtClean="0"/>
              <a:t>typ </a:t>
            </a:r>
            <a:r>
              <a:rPr lang="cs-CZ" b="1" dirty="0"/>
              <a:t>nosiče</a:t>
            </a:r>
            <a:r>
              <a:rPr lang="cs-CZ" dirty="0"/>
              <a:t>, </a:t>
            </a:r>
            <a:r>
              <a:rPr lang="cs-CZ" dirty="0" smtClean="0"/>
              <a:t>vydání/verze, datum aktualizace, </a:t>
            </a:r>
            <a:r>
              <a:rPr lang="cs-CZ" b="1" dirty="0" smtClean="0"/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6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4896544"/>
          </a:xfrm>
        </p:spPr>
        <p:txBody>
          <a:bodyPr>
            <a:normAutofit/>
          </a:bodyPr>
          <a:lstStyle/>
          <a:p>
            <a:pPr lvl="1"/>
            <a:r>
              <a:rPr lang="cs-CZ" dirty="0" smtClean="0"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dirty="0" smtClean="0">
                <a:cs typeface="Arial" panose="020B0604020202020204" pitchFamily="34" charset="0"/>
              </a:rPr>
            </a:br>
            <a:r>
              <a:rPr lang="cs-CZ" dirty="0" smtClean="0">
                <a:cs typeface="Arial" panose="020B0604020202020204" pitchFamily="34" charset="0"/>
              </a:rPr>
              <a:t>není přesn</a:t>
            </a:r>
            <a:r>
              <a:rPr lang="cs-CZ" dirty="0">
                <a:cs typeface="Arial" panose="020B0604020202020204" pitchFamily="34" charset="0"/>
              </a:rPr>
              <a:t>ě</a:t>
            </a:r>
            <a:r>
              <a:rPr lang="cs-CZ" dirty="0" smtClean="0"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563072" cy="10081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Druhy citovaných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P</a:t>
            </a:r>
            <a:r>
              <a:rPr lang="cs-CZ" dirty="0" smtClean="0"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cs typeface="Arial" panose="020B0604020202020204" pitchFamily="34" charset="0"/>
              </a:rPr>
            </a:br>
            <a:r>
              <a:rPr lang="cs-CZ" dirty="0" smtClean="0"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tištěný  </a:t>
            </a:r>
            <a:r>
              <a:rPr lang="cs-CZ" sz="2200" dirty="0" smtClean="0">
                <a:cs typeface="Arial" panose="020B0604020202020204" pitchFamily="34" charset="0"/>
              </a:rPr>
              <a:t>x</a:t>
            </a:r>
            <a:r>
              <a:rPr lang="cs-CZ" dirty="0" smtClean="0">
                <a:cs typeface="Arial" panose="020B0604020202020204" pitchFamily="34" charset="0"/>
              </a:rPr>
              <a:t>  elektronický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cs typeface="Arial" panose="020B0604020202020204" pitchFamily="34" charset="0"/>
              </a:rPr>
              <a:t>kniha  </a:t>
            </a:r>
            <a:r>
              <a:rPr lang="cs-CZ" sz="2000" dirty="0" smtClean="0">
                <a:cs typeface="Arial" panose="020B0604020202020204" pitchFamily="34" charset="0"/>
              </a:rPr>
              <a:t>x</a:t>
            </a:r>
            <a:r>
              <a:rPr lang="cs-CZ" dirty="0" smtClean="0">
                <a:cs typeface="Arial" panose="020B0604020202020204" pitchFamily="34" charset="0"/>
              </a:rPr>
              <a:t>  kapitola z knihy</a:t>
            </a:r>
          </a:p>
          <a:p>
            <a:pPr lvl="2"/>
            <a:r>
              <a:rPr lang="cs-CZ" dirty="0" smtClean="0">
                <a:cs typeface="Arial" panose="020B0604020202020204" pitchFamily="34" charset="0"/>
              </a:rPr>
              <a:t>časopis, noviny  </a:t>
            </a:r>
            <a:r>
              <a:rPr lang="cs-CZ" sz="2000" dirty="0" smtClean="0">
                <a:cs typeface="Arial" panose="020B0604020202020204" pitchFamily="34" charset="0"/>
              </a:rPr>
              <a:t>x</a:t>
            </a:r>
            <a:r>
              <a:rPr lang="cs-CZ" dirty="0" smtClean="0">
                <a:cs typeface="Arial" panose="020B0604020202020204" pitchFamily="34" charset="0"/>
              </a:rPr>
              <a:t>  článek</a:t>
            </a:r>
          </a:p>
          <a:p>
            <a:pPr lvl="2"/>
            <a:r>
              <a:rPr lang="cs-CZ" dirty="0" smtClean="0">
                <a:cs typeface="Arial" panose="020B0604020202020204" pitchFamily="34" charset="0"/>
              </a:rPr>
              <a:t>sborník  </a:t>
            </a:r>
            <a:r>
              <a:rPr lang="cs-CZ" sz="2000" dirty="0" smtClean="0">
                <a:cs typeface="Arial" panose="020B0604020202020204" pitchFamily="34" charset="0"/>
              </a:rPr>
              <a:t>x</a:t>
            </a:r>
            <a:r>
              <a:rPr lang="cs-CZ" dirty="0" smtClean="0">
                <a:cs typeface="Arial" panose="020B0604020202020204" pitchFamily="34" charset="0"/>
              </a:rPr>
              <a:t>  příspěvek ve sborníku</a:t>
            </a:r>
          </a:p>
          <a:p>
            <a:pPr lvl="2"/>
            <a:r>
              <a:rPr lang="cs-CZ" dirty="0" smtClean="0">
                <a:cs typeface="Arial" panose="020B0604020202020204" pitchFamily="34" charset="0"/>
              </a:rPr>
              <a:t>web  </a:t>
            </a:r>
            <a:r>
              <a:rPr lang="cs-CZ" sz="2000" dirty="0" smtClean="0">
                <a:cs typeface="Arial" panose="020B0604020202020204" pitchFamily="34" charset="0"/>
              </a:rPr>
              <a:t>x</a:t>
            </a:r>
            <a:r>
              <a:rPr lang="cs-CZ" dirty="0" smtClean="0">
                <a:cs typeface="Arial" panose="020B0604020202020204" pitchFamily="34" charset="0"/>
              </a:rPr>
              <a:t> 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2903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Tištěná kniha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Primární odpovědnost. </a:t>
            </a:r>
            <a:r>
              <a:rPr lang="cs-CZ" sz="2800" i="1" dirty="0" smtClean="0"/>
              <a:t>Název: </a:t>
            </a:r>
            <a:r>
              <a:rPr lang="cs-CZ" sz="2800" i="1" dirty="0" smtClean="0">
                <a:solidFill>
                  <a:srgbClr val="00B0F0"/>
                </a:solidFill>
              </a:rPr>
              <a:t>podnázev</a:t>
            </a:r>
            <a:r>
              <a:rPr lang="cs-CZ" sz="2800" dirty="0" smtClean="0"/>
              <a:t>. </a:t>
            </a:r>
            <a:r>
              <a:rPr lang="cs-CZ" sz="2800" dirty="0"/>
              <a:t>Vydání. </a:t>
            </a:r>
            <a:r>
              <a:rPr lang="cs-CZ" sz="2800" dirty="0" smtClean="0">
                <a:solidFill>
                  <a:srgbClr val="00B0F0"/>
                </a:solidFill>
              </a:rPr>
              <a:t>Sekundární odpovědnost.</a:t>
            </a:r>
            <a:r>
              <a:rPr lang="cs-CZ" sz="2800" dirty="0" smtClean="0"/>
              <a:t> Místo vydání: Nakladatelství, rok vydání. Edice: </a:t>
            </a:r>
            <a:r>
              <a:rPr lang="cs-CZ" sz="2800" dirty="0" err="1" smtClean="0"/>
              <a:t>subedice</a:t>
            </a:r>
            <a:r>
              <a:rPr lang="cs-CZ" sz="2800" dirty="0" smtClean="0"/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buFontTx/>
              <a:buNone/>
            </a:pPr>
            <a:endParaRPr lang="cs-CZ" sz="2400" dirty="0" smtClean="0"/>
          </a:p>
          <a:p>
            <a:r>
              <a:rPr lang="cs-CZ" sz="2400" dirty="0">
                <a:cs typeface="Arial" panose="020B0604020202020204" pitchFamily="34" charset="0"/>
              </a:rPr>
              <a:t>WINKLER, Jiří. </a:t>
            </a:r>
            <a:r>
              <a:rPr lang="cs-CZ" sz="2400" i="1" dirty="0">
                <a:cs typeface="Arial" panose="020B0604020202020204" pitchFamily="34" charset="0"/>
              </a:rPr>
              <a:t>Organizace implementačního procesu: institucionální hledisko </a:t>
            </a:r>
            <a:r>
              <a:rPr lang="cs-CZ" sz="2400" i="1" dirty="0" smtClean="0">
                <a:cs typeface="Arial" panose="020B0604020202020204" pitchFamily="34" charset="0"/>
              </a:rPr>
              <a:t>analýzy</a:t>
            </a:r>
            <a:r>
              <a:rPr lang="cs-CZ" sz="2400" dirty="0" smtClean="0">
                <a:cs typeface="Arial" panose="020B0604020202020204" pitchFamily="34" charset="0"/>
              </a:rPr>
              <a:t>. </a:t>
            </a:r>
            <a:r>
              <a:rPr lang="cs-CZ" sz="2400" dirty="0">
                <a:cs typeface="Arial" panose="020B0604020202020204" pitchFamily="34" charset="0"/>
              </a:rPr>
              <a:t>Brno: Masarykova univerzita, 2014. ISBN 9788021078222</a:t>
            </a:r>
            <a:r>
              <a:rPr lang="cs-CZ" sz="2400" dirty="0" smtClean="0">
                <a:cs typeface="Arial" panose="020B0604020202020204" pitchFamily="34" charset="0"/>
              </a:rPr>
              <a:t>.</a:t>
            </a:r>
            <a:br>
              <a:rPr lang="cs-CZ" sz="2400" dirty="0" smtClean="0">
                <a:cs typeface="Arial" panose="020B0604020202020204" pitchFamily="34" charset="0"/>
              </a:rPr>
            </a:b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KOTÍKOVÁ</a:t>
            </a:r>
            <a:r>
              <a:rPr lang="cs-CZ" sz="2400" dirty="0">
                <a:cs typeface="Arial" panose="020B0604020202020204" pitchFamily="34" charset="0"/>
              </a:rPr>
              <a:t>, Jaromíra, Miriam KOTRUSOVÁ a Helena VYCHOVÁ. </a:t>
            </a:r>
            <a:r>
              <a:rPr lang="cs-CZ" sz="2400" i="1" dirty="0"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cs typeface="Arial" panose="020B0604020202020204" pitchFamily="34" charset="0"/>
              </a:rPr>
              <a:t>. </a:t>
            </a:r>
            <a:r>
              <a:rPr lang="cs-CZ" sz="2400" dirty="0" smtClean="0">
                <a:cs typeface="Arial" panose="020B0604020202020204" pitchFamily="34" charset="0"/>
              </a:rPr>
              <a:t/>
            </a:r>
            <a:br>
              <a:rPr lang="cs-CZ" sz="2400" dirty="0" smtClean="0">
                <a:cs typeface="Arial" panose="020B0604020202020204" pitchFamily="34" charset="0"/>
              </a:rPr>
            </a:br>
            <a:r>
              <a:rPr lang="cs-CZ" sz="2400" dirty="0" smtClean="0">
                <a:cs typeface="Arial" panose="020B0604020202020204" pitchFamily="34" charset="0"/>
              </a:rPr>
              <a:t>Praha</a:t>
            </a:r>
            <a:r>
              <a:rPr lang="cs-CZ" sz="2400" dirty="0"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cs typeface="Arial" panose="020B0604020202020204" pitchFamily="34" charset="0"/>
              </a:rPr>
              <a:t>2013. </a:t>
            </a:r>
            <a:r>
              <a:rPr lang="cs-CZ" sz="2400" dirty="0"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cs typeface="Arial" panose="020B0604020202020204" pitchFamily="34" charset="0"/>
              </a:rPr>
              <a:t>také z</a:t>
            </a:r>
            <a:r>
              <a:rPr lang="cs-CZ" sz="2400" dirty="0"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E-kniha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363272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 smtClean="0"/>
              <a:t>Primární odpovědnost. </a:t>
            </a:r>
            <a:r>
              <a:rPr lang="cs-CZ" sz="3000" i="1" dirty="0" smtClean="0"/>
              <a:t>Název: </a:t>
            </a:r>
            <a:r>
              <a:rPr lang="cs-CZ" sz="3000" i="1" dirty="0" smtClean="0">
                <a:solidFill>
                  <a:srgbClr val="00B0F0"/>
                </a:solidFill>
              </a:rPr>
              <a:t>podnázev</a:t>
            </a:r>
            <a:r>
              <a:rPr lang="cs-CZ" sz="3000" dirty="0" smtClean="0"/>
              <a:t> </a:t>
            </a:r>
            <a:r>
              <a:rPr lang="en-US" sz="3000" dirty="0" smtClean="0"/>
              <a:t>[</a:t>
            </a:r>
            <a:r>
              <a:rPr lang="en-US" sz="3000" dirty="0" err="1" smtClean="0"/>
              <a:t>nosi</a:t>
            </a:r>
            <a:r>
              <a:rPr lang="cs-CZ" sz="3000" dirty="0" smtClean="0"/>
              <a:t>č</a:t>
            </a:r>
            <a:r>
              <a:rPr lang="en-US" sz="3000" dirty="0" smtClean="0"/>
              <a:t>]</a:t>
            </a:r>
            <a:r>
              <a:rPr lang="cs-CZ" sz="3000" dirty="0" smtClean="0"/>
              <a:t>. </a:t>
            </a:r>
            <a:r>
              <a:rPr lang="cs-CZ" sz="3000" dirty="0"/>
              <a:t>Vydání. </a:t>
            </a:r>
            <a:r>
              <a:rPr lang="cs-CZ" sz="3000" dirty="0">
                <a:solidFill>
                  <a:srgbClr val="00B0F0"/>
                </a:solidFill>
              </a:rPr>
              <a:t>Sekundární </a:t>
            </a:r>
            <a:r>
              <a:rPr lang="cs-CZ" sz="3000" dirty="0" smtClean="0">
                <a:solidFill>
                  <a:srgbClr val="00B0F0"/>
                </a:solidFill>
              </a:rPr>
              <a:t>odpovědnost. </a:t>
            </a:r>
            <a:r>
              <a:rPr lang="cs-CZ" sz="3000" dirty="0" smtClean="0"/>
              <a:t>Místo vydání: Nakladatelství, rok/datum vydání, datum aktualizace </a:t>
            </a:r>
            <a:r>
              <a:rPr lang="en-US" sz="3000" dirty="0" smtClean="0"/>
              <a:t>[</a:t>
            </a:r>
            <a:r>
              <a:rPr lang="cs-CZ" sz="3000" dirty="0" smtClean="0"/>
              <a:t>datum citování</a:t>
            </a:r>
            <a:r>
              <a:rPr lang="en-US" sz="3000" dirty="0" smtClean="0"/>
              <a:t>]</a:t>
            </a:r>
            <a:r>
              <a:rPr lang="cs-CZ" sz="3000" dirty="0" smtClean="0"/>
              <a:t>. Edice: </a:t>
            </a:r>
            <a:r>
              <a:rPr lang="cs-CZ" sz="3000" dirty="0" err="1" smtClean="0"/>
              <a:t>Subedice</a:t>
            </a:r>
            <a:r>
              <a:rPr lang="cs-CZ" sz="3000" dirty="0" smtClean="0"/>
              <a:t>, číslo edice. Identifikátor. Dostupnost. </a:t>
            </a:r>
            <a:r>
              <a:rPr lang="cs-CZ" sz="30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buFontTx/>
              <a:buNone/>
            </a:pPr>
            <a:endParaRPr lang="cs-CZ" sz="2400" dirty="0" smtClean="0"/>
          </a:p>
          <a:p>
            <a:r>
              <a:rPr lang="cs-CZ" sz="2400" dirty="0" smtClean="0">
                <a:cs typeface="Arial" panose="020B0604020202020204" pitchFamily="34" charset="0"/>
              </a:rPr>
              <a:t>TEATER, </a:t>
            </a:r>
            <a:r>
              <a:rPr lang="cs-CZ" sz="2400" dirty="0" err="1" smtClean="0">
                <a:cs typeface="Arial" panose="020B0604020202020204" pitchFamily="34" charset="0"/>
              </a:rPr>
              <a:t>Barbra</a:t>
            </a:r>
            <a:r>
              <a:rPr lang="cs-CZ" sz="2400" dirty="0" smtClean="0"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cs typeface="Arial" panose="020B0604020202020204" pitchFamily="34" charset="0"/>
              </a:rPr>
              <a:t>An</a:t>
            </a:r>
            <a:r>
              <a:rPr lang="cs-CZ" sz="2400" i="1" dirty="0" smtClean="0"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cs typeface="Arial" panose="020B0604020202020204" pitchFamily="34" charset="0"/>
              </a:rPr>
              <a:t>introduction</a:t>
            </a:r>
            <a:r>
              <a:rPr lang="cs-CZ" sz="2400" i="1" dirty="0" smtClean="0">
                <a:cs typeface="Arial" panose="020B0604020202020204" pitchFamily="34" charset="0"/>
              </a:rPr>
              <a:t> to </a:t>
            </a:r>
            <a:r>
              <a:rPr lang="cs-CZ" sz="2400" i="1" dirty="0" err="1" smtClean="0">
                <a:cs typeface="Arial" panose="020B0604020202020204" pitchFamily="34" charset="0"/>
              </a:rPr>
              <a:t>applying</a:t>
            </a:r>
            <a:r>
              <a:rPr lang="cs-CZ" sz="2400" i="1" dirty="0" smtClean="0"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cs typeface="Arial" panose="020B0604020202020204" pitchFamily="34" charset="0"/>
              </a:rPr>
              <a:t>social</a:t>
            </a:r>
            <a:r>
              <a:rPr lang="cs-CZ" sz="2400" i="1" dirty="0" smtClean="0"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cs typeface="Arial" panose="020B0604020202020204" pitchFamily="34" charset="0"/>
              </a:rPr>
              <a:t>work</a:t>
            </a:r>
            <a:r>
              <a:rPr lang="cs-CZ" sz="2400" i="1" dirty="0" smtClean="0"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cs typeface="Arial" panose="020B0604020202020204" pitchFamily="34" charset="0"/>
              </a:rPr>
              <a:t>theories</a:t>
            </a:r>
            <a:r>
              <a:rPr lang="cs-CZ" sz="2400" i="1" dirty="0" smtClean="0">
                <a:cs typeface="Arial" panose="020B0604020202020204" pitchFamily="34" charset="0"/>
              </a:rPr>
              <a:t> and </a:t>
            </a:r>
            <a:r>
              <a:rPr lang="cs-CZ" sz="2400" i="1" dirty="0" err="1" smtClean="0">
                <a:cs typeface="Arial" panose="020B0604020202020204" pitchFamily="34" charset="0"/>
              </a:rPr>
              <a:t>methods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</a:rPr>
              <a:t>[online</a:t>
            </a:r>
            <a:r>
              <a:rPr lang="cs-CZ" sz="2400" dirty="0" smtClean="0">
                <a:cs typeface="Arial" panose="020B0604020202020204" pitchFamily="34" charset="0"/>
              </a:rPr>
              <a:t>]. 2nd </a:t>
            </a:r>
            <a:r>
              <a:rPr lang="cs-CZ" sz="2400" dirty="0" err="1" smtClean="0">
                <a:cs typeface="Arial" panose="020B0604020202020204" pitchFamily="34" charset="0"/>
              </a:rPr>
              <a:t>ed</a:t>
            </a:r>
            <a:r>
              <a:rPr lang="cs-CZ" sz="2400" dirty="0" smtClean="0"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cs typeface="Arial" panose="020B0604020202020204" pitchFamily="34" charset="0"/>
              </a:rPr>
              <a:t>Maidenhead</a:t>
            </a:r>
            <a:r>
              <a:rPr lang="cs-CZ" sz="2400" dirty="0" smtClean="0">
                <a:cs typeface="Arial" panose="020B0604020202020204" pitchFamily="34" charset="0"/>
              </a:rPr>
              <a:t>: Open University </a:t>
            </a:r>
            <a:r>
              <a:rPr lang="cs-CZ" sz="2400" dirty="0" err="1" smtClean="0">
                <a:cs typeface="Arial" panose="020B0604020202020204" pitchFamily="34" charset="0"/>
              </a:rPr>
              <a:t>Press</a:t>
            </a:r>
            <a:r>
              <a:rPr lang="cs-CZ" sz="2400" dirty="0" smtClean="0">
                <a:cs typeface="Arial" panose="020B0604020202020204" pitchFamily="34" charset="0"/>
              </a:rPr>
              <a:t>, 2014 </a:t>
            </a:r>
            <a:r>
              <a:rPr lang="cs-CZ" sz="2400" dirty="0">
                <a:cs typeface="Arial" panose="020B0604020202020204" pitchFamily="34" charset="0"/>
              </a:rPr>
              <a:t>[cit. 2015-11-04]. ISBN </a:t>
            </a:r>
            <a:r>
              <a:rPr lang="cs-CZ" sz="2400" dirty="0" smtClean="0">
                <a:cs typeface="Arial" panose="020B0604020202020204" pitchFamily="34" charset="0"/>
              </a:rPr>
              <a:t>9780335247646. </a:t>
            </a:r>
            <a:r>
              <a:rPr lang="cs-CZ" sz="2400" dirty="0">
                <a:cs typeface="Arial" panose="020B0604020202020204" pitchFamily="34" charset="0"/>
              </a:rPr>
              <a:t>Dostupné z: </a:t>
            </a:r>
            <a:r>
              <a:rPr lang="cs-CZ" sz="2400" dirty="0" err="1">
                <a:cs typeface="Arial" panose="020B0604020202020204" pitchFamily="34" charset="0"/>
              </a:rPr>
              <a:t>eBook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Academic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Collection</a:t>
            </a:r>
            <a:r>
              <a:rPr lang="cs-CZ" sz="2400" dirty="0">
                <a:cs typeface="Arial" panose="020B0604020202020204" pitchFamily="34" charset="0"/>
              </a:rPr>
              <a:t> (</a:t>
            </a:r>
            <a:r>
              <a:rPr lang="cs-CZ" sz="2400" dirty="0" err="1"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cs typeface="Arial" panose="020B0604020202020204" pitchFamily="34" charset="0"/>
              </a:rPr>
              <a:t>)</a:t>
            </a:r>
            <a:br>
              <a:rPr lang="cs-CZ" sz="2400" dirty="0" smtClean="0">
                <a:cs typeface="Arial" panose="020B0604020202020204" pitchFamily="34" charset="0"/>
              </a:rPr>
            </a:b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dirty="0"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cs typeface="Arial" panose="020B0604020202020204" pitchFamily="34" charset="0"/>
              </a:rPr>
              <a:t>KOTRUSOVÁ</a:t>
            </a:r>
            <a:r>
              <a:rPr lang="cs-CZ" sz="2400" dirty="0"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cs typeface="Arial" panose="020B0604020202020204" pitchFamily="34" charset="0"/>
              </a:rPr>
              <a:t>EU </a:t>
            </a:r>
            <a:r>
              <a:rPr lang="cs-CZ" sz="2400" dirty="0" smtClean="0">
                <a:cs typeface="Arial" panose="020B0604020202020204" pitchFamily="34" charset="0"/>
              </a:rPr>
              <a:t>[online]. Praha</a:t>
            </a:r>
            <a:r>
              <a:rPr lang="cs-CZ" sz="2400" dirty="0"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cs typeface="Arial" panose="020B0604020202020204" pitchFamily="34" charset="0"/>
              </a:rPr>
              <a:t>z</a:t>
            </a:r>
            <a:r>
              <a:rPr lang="cs-CZ" sz="2400" dirty="0">
                <a:cs typeface="Arial" panose="020B0604020202020204" pitchFamily="34" charset="0"/>
              </a:rPr>
              <a:t>: http://</a:t>
            </a:r>
            <a:r>
              <a:rPr lang="cs-CZ" sz="2400" dirty="0" err="1">
                <a:cs typeface="Arial" panose="020B0604020202020204" pitchFamily="34" charset="0"/>
              </a:rPr>
              <a:t>praha.vupsv.cz</a:t>
            </a:r>
            <a:r>
              <a:rPr lang="cs-CZ" sz="2400" dirty="0"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cs typeface="Arial" panose="020B0604020202020204" pitchFamily="34" charset="0"/>
              </a:rPr>
              <a:t>vz_366.pdf</a:t>
            </a:r>
            <a:endParaRPr lang="cs-CZ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504654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/>
              <a:t>Primární </a:t>
            </a:r>
            <a:r>
              <a:rPr lang="cs-CZ" sz="2600" dirty="0"/>
              <a:t>odpovědnost </a:t>
            </a:r>
            <a:r>
              <a:rPr lang="cs-CZ" sz="2600" dirty="0" smtClean="0"/>
              <a:t>knihy</a:t>
            </a:r>
            <a:r>
              <a:rPr lang="cs-CZ" sz="2600" dirty="0"/>
              <a:t>. </a:t>
            </a:r>
            <a:r>
              <a:rPr lang="cs-CZ" sz="2600" i="1" dirty="0"/>
              <a:t>Název </a:t>
            </a:r>
            <a:r>
              <a:rPr lang="cs-CZ" sz="2600" i="1" dirty="0" smtClean="0"/>
              <a:t>knihy</a:t>
            </a:r>
            <a:r>
              <a:rPr lang="cs-CZ" sz="2600" i="1" dirty="0"/>
              <a:t>: </a:t>
            </a:r>
            <a:r>
              <a:rPr lang="cs-CZ" sz="2600" i="1" dirty="0">
                <a:solidFill>
                  <a:srgbClr val="00B0F0"/>
                </a:solidFill>
              </a:rPr>
              <a:t>podnázev</a:t>
            </a:r>
            <a:r>
              <a:rPr lang="cs-CZ" sz="2600" i="1" dirty="0"/>
              <a:t> </a:t>
            </a:r>
            <a:r>
              <a:rPr lang="cs-CZ" sz="2600" dirty="0"/>
              <a:t>[nosič]. Vydání. </a:t>
            </a:r>
            <a:r>
              <a:rPr lang="cs-CZ" sz="2600" dirty="0">
                <a:solidFill>
                  <a:srgbClr val="00B0F0"/>
                </a:solidFill>
              </a:rPr>
              <a:t>Sekundární odpovědnost.</a:t>
            </a:r>
            <a:r>
              <a:rPr lang="cs-CZ" sz="2600" dirty="0"/>
              <a:t> Místo vydání: Nakladatelství, rok vydání</a:t>
            </a:r>
            <a:r>
              <a:rPr lang="en-US" sz="2600" dirty="0"/>
              <a:t>, </a:t>
            </a:r>
            <a:r>
              <a:rPr lang="cs-CZ" sz="2600" dirty="0"/>
              <a:t>rozsah </a:t>
            </a:r>
            <a:r>
              <a:rPr lang="cs-CZ" sz="2600" dirty="0" smtClean="0"/>
              <a:t>stran. Název a označení kapitoly </a:t>
            </a:r>
            <a:r>
              <a:rPr lang="cs-CZ" sz="2600" dirty="0"/>
              <a:t>[datum citování]. Edice: </a:t>
            </a:r>
            <a:r>
              <a:rPr lang="cs-CZ" sz="2600" dirty="0" err="1"/>
              <a:t>subedice</a:t>
            </a:r>
            <a:r>
              <a:rPr lang="cs-CZ" sz="2600" dirty="0"/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/>
          </a:p>
          <a:p>
            <a:pPr>
              <a:lnSpc>
                <a:spcPct val="110000"/>
              </a:lnSpc>
            </a:pPr>
            <a:r>
              <a:rPr lang="cs-CZ" sz="2400" dirty="0" smtClean="0"/>
              <a:t>HENRY, Miriam et al. </a:t>
            </a:r>
            <a:r>
              <a:rPr lang="cs-CZ" sz="2400" i="1" dirty="0" err="1" smtClean="0"/>
              <a:t>Understanding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Schooling</a:t>
            </a:r>
            <a:r>
              <a:rPr lang="cs-CZ" sz="2400" i="1" dirty="0" smtClean="0"/>
              <a:t>: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Introductory</a:t>
            </a:r>
            <a:r>
              <a:rPr lang="cs-CZ" sz="2400" i="1" dirty="0" smtClean="0"/>
              <a:t> Sociology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Australian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Education</a:t>
            </a:r>
            <a:r>
              <a:rPr lang="cs-CZ" sz="2400" dirty="0" smtClean="0"/>
              <a:t>. Florence: </a:t>
            </a:r>
            <a:r>
              <a:rPr lang="cs-CZ" sz="2400" dirty="0" err="1" smtClean="0"/>
              <a:t>Routledge</a:t>
            </a:r>
            <a:r>
              <a:rPr lang="cs-CZ" sz="2400" dirty="0" smtClean="0"/>
              <a:t>, 1988, s. 18-39</a:t>
            </a:r>
            <a:r>
              <a:rPr lang="cs-CZ" sz="2400" dirty="0"/>
              <a:t>. </a:t>
            </a:r>
            <a:r>
              <a:rPr lang="cs-CZ" sz="2400" dirty="0" err="1"/>
              <a:t>Beeing</a:t>
            </a:r>
            <a:r>
              <a:rPr lang="cs-CZ" sz="2400" dirty="0"/>
              <a:t> a </a:t>
            </a:r>
            <a:r>
              <a:rPr lang="cs-CZ" sz="2400" dirty="0" err="1"/>
              <a:t>teacher</a:t>
            </a:r>
            <a:r>
              <a:rPr lang="cs-CZ" sz="2400" dirty="0"/>
              <a:t>. </a:t>
            </a:r>
            <a:r>
              <a:rPr lang="cs-CZ" sz="2400" dirty="0" smtClean="0"/>
              <a:t>ISBN 9780415008952. </a:t>
            </a:r>
            <a:br>
              <a:rPr lang="cs-CZ" sz="2400" dirty="0" smtClean="0"/>
            </a:b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400" dirty="0" smtClean="0"/>
              <a:t>DUCK</a:t>
            </a:r>
            <a:r>
              <a:rPr lang="cs-CZ" sz="2400" dirty="0"/>
              <a:t>, </a:t>
            </a:r>
            <a:r>
              <a:rPr lang="cs-CZ" sz="2400" dirty="0" err="1"/>
              <a:t>Steve</a:t>
            </a:r>
            <a:r>
              <a:rPr lang="cs-CZ" sz="2400" dirty="0"/>
              <a:t>. </a:t>
            </a:r>
            <a:r>
              <a:rPr lang="cs-CZ" sz="2400" i="1" dirty="0" err="1"/>
              <a:t>Rethinking</a:t>
            </a:r>
            <a:r>
              <a:rPr lang="cs-CZ" sz="2400" i="1" dirty="0"/>
              <a:t> </a:t>
            </a:r>
            <a:r>
              <a:rPr lang="cs-CZ" sz="2400" i="1" dirty="0" err="1"/>
              <a:t>Relationships</a:t>
            </a:r>
            <a:r>
              <a:rPr lang="cs-CZ" sz="2400" i="1" dirty="0"/>
              <a:t> </a:t>
            </a:r>
            <a:r>
              <a:rPr lang="cs-CZ" sz="2400" dirty="0"/>
              <a:t>[online]</a:t>
            </a:r>
            <a:r>
              <a:rPr lang="cs-CZ" sz="2400" i="1" dirty="0"/>
              <a:t>.</a:t>
            </a:r>
            <a:r>
              <a:rPr lang="cs-CZ" sz="2400" dirty="0"/>
              <a:t> Los Angeles: SAGE, 2012, s. 1-29. </a:t>
            </a:r>
            <a:r>
              <a:rPr lang="cs-CZ" sz="2400" dirty="0" err="1"/>
              <a:t>Old</a:t>
            </a:r>
            <a:r>
              <a:rPr lang="cs-CZ" sz="2400" dirty="0"/>
              <a:t> and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ways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seeing</a:t>
            </a:r>
            <a:r>
              <a:rPr lang="cs-CZ" sz="2400" dirty="0"/>
              <a:t> </a:t>
            </a:r>
            <a:r>
              <a:rPr lang="cs-CZ" sz="2400" dirty="0" err="1"/>
              <a:t>relationships</a:t>
            </a:r>
            <a:r>
              <a:rPr lang="cs-CZ" sz="2400" dirty="0"/>
              <a:t>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[</a:t>
            </a:r>
            <a:r>
              <a:rPr lang="cs-CZ" sz="2400" dirty="0"/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    </a:t>
            </a:r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/>
              <a:t>Primární odpovědnost sborníku. </a:t>
            </a:r>
            <a:r>
              <a:rPr lang="cs-CZ" sz="2600" i="1" dirty="0" smtClean="0"/>
              <a:t>Název sborníku: </a:t>
            </a:r>
            <a:r>
              <a:rPr lang="cs-CZ" sz="2600" i="1" dirty="0" smtClean="0">
                <a:solidFill>
                  <a:srgbClr val="00B0F0"/>
                </a:solidFill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</a:rPr>
              <a:t>.</a:t>
            </a:r>
            <a:r>
              <a:rPr lang="cs-CZ" sz="2600" dirty="0" smtClean="0"/>
              <a:t> </a:t>
            </a:r>
            <a:r>
              <a:rPr lang="cs-CZ" sz="2600" dirty="0"/>
              <a:t>Vydání. </a:t>
            </a:r>
            <a:r>
              <a:rPr lang="cs-CZ" sz="2600" dirty="0">
                <a:solidFill>
                  <a:srgbClr val="00B0F0"/>
                </a:solidFill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</a:rPr>
              <a:t>odpovědnost sborníku. </a:t>
            </a:r>
            <a:r>
              <a:rPr lang="cs-CZ" sz="2600" dirty="0" smtClean="0"/>
              <a:t>Místo vydání: Nakladatelství, rok vydání. </a:t>
            </a:r>
            <a:r>
              <a:rPr lang="cs-CZ" sz="2600" dirty="0"/>
              <a:t>Edice: </a:t>
            </a:r>
            <a:r>
              <a:rPr lang="cs-CZ" sz="2600" dirty="0" err="1"/>
              <a:t>subedice</a:t>
            </a:r>
            <a:r>
              <a:rPr lang="cs-CZ" sz="2600" dirty="0"/>
              <a:t>, číslo edice. </a:t>
            </a:r>
            <a:r>
              <a:rPr lang="cs-CZ" sz="2600" dirty="0" smtClean="0"/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/>
          </a:p>
          <a:p>
            <a:pPr>
              <a:lnSpc>
                <a:spcPct val="110000"/>
              </a:lnSpc>
            </a:pPr>
            <a:r>
              <a:rPr lang="cs-CZ" sz="2200" dirty="0" smtClean="0">
                <a:cs typeface="Arial" panose="020B0604020202020204" pitchFamily="34" charset="0"/>
              </a:rPr>
              <a:t>ŠRAJER, Jindřich a Libor MUSIL, </a:t>
            </a:r>
            <a:r>
              <a:rPr lang="cs-CZ" sz="2200" dirty="0" err="1" smtClean="0">
                <a:cs typeface="Arial" panose="020B0604020202020204" pitchFamily="34" charset="0"/>
              </a:rPr>
              <a:t>ed</a:t>
            </a:r>
            <a:r>
              <a:rPr lang="cs-CZ" sz="2200" dirty="0" smtClean="0">
                <a:cs typeface="Arial" panose="020B0604020202020204" pitchFamily="34" charset="0"/>
              </a:rPr>
              <a:t>. </a:t>
            </a:r>
            <a:r>
              <a:rPr lang="cs-CZ" sz="2200" i="1" dirty="0" smtClean="0"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 smtClean="0">
                <a:cs typeface="Arial" panose="020B0604020202020204" pitchFamily="34" charset="0"/>
              </a:rPr>
              <a:t>. České Budějovice: Albert, 2008. 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</a:t>
            </a:r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/>
              <a:t>Primární odpovědnost sborníku. </a:t>
            </a:r>
            <a:r>
              <a:rPr lang="cs-CZ" sz="2400" i="1" dirty="0" smtClean="0"/>
              <a:t>Název sborníku: </a:t>
            </a:r>
            <a:r>
              <a:rPr lang="cs-CZ" sz="2400" i="1" dirty="0" smtClean="0">
                <a:solidFill>
                  <a:srgbClr val="00B0F0"/>
                </a:solidFill>
              </a:rPr>
              <a:t>podnázev sborníku </a:t>
            </a:r>
            <a:r>
              <a:rPr lang="cs-CZ" sz="2400" dirty="0" smtClean="0"/>
              <a:t>[online]. </a:t>
            </a:r>
            <a:r>
              <a:rPr lang="cs-CZ" sz="2400" dirty="0"/>
              <a:t>Vydání. </a:t>
            </a:r>
            <a:r>
              <a:rPr lang="cs-CZ" sz="2400" dirty="0">
                <a:solidFill>
                  <a:srgbClr val="00B0F0"/>
                </a:solidFill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</a:rPr>
              <a:t>odpovědnost sborníku. </a:t>
            </a:r>
            <a:r>
              <a:rPr lang="cs-CZ" sz="2400" dirty="0" smtClean="0"/>
              <a:t>Místo vydání: Nakladatelství, rok vydání [datum citování]. </a:t>
            </a:r>
            <a:r>
              <a:rPr lang="cs-CZ" sz="2400" dirty="0"/>
              <a:t>Edice: </a:t>
            </a:r>
            <a:r>
              <a:rPr lang="cs-CZ" sz="2400" dirty="0" err="1"/>
              <a:t>subedice</a:t>
            </a:r>
            <a:r>
              <a:rPr lang="cs-CZ" sz="2400" dirty="0"/>
              <a:t>, číslo edice. </a:t>
            </a:r>
            <a:r>
              <a:rPr lang="cs-CZ" sz="2400" dirty="0" smtClean="0"/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/>
          </a:p>
          <a:p>
            <a:pPr>
              <a:lnSpc>
                <a:spcPct val="110000"/>
              </a:lnSpc>
            </a:pPr>
            <a:r>
              <a:rPr lang="cs-CZ" sz="2200" dirty="0" smtClean="0"/>
              <a:t>ARNOLD</a:t>
            </a:r>
            <a:r>
              <a:rPr lang="en-US" sz="2200" dirty="0" smtClean="0"/>
              <a:t>, </a:t>
            </a:r>
            <a:r>
              <a:rPr lang="cs-CZ" sz="2200" dirty="0" smtClean="0"/>
              <a:t>Eva Nicol, </a:t>
            </a:r>
            <a:r>
              <a:rPr lang="cs-CZ" sz="2200" dirty="0" err="1" smtClean="0"/>
              <a:t>ed</a:t>
            </a:r>
            <a:r>
              <a:rPr lang="cs-CZ" sz="2200" dirty="0" smtClean="0"/>
              <a:t>. </a:t>
            </a:r>
            <a:r>
              <a:rPr lang="cs-CZ" sz="2200" i="1" dirty="0" err="1" smtClean="0"/>
              <a:t>Social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work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practices</a:t>
            </a:r>
            <a:r>
              <a:rPr lang="cs-CZ" sz="2200" i="1" dirty="0" smtClean="0"/>
              <a:t>: </a:t>
            </a:r>
            <a:r>
              <a:rPr lang="cs-CZ" sz="2200" i="1" dirty="0" err="1" smtClean="0"/>
              <a:t>global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perspectives</a:t>
            </a:r>
            <a:r>
              <a:rPr lang="cs-CZ" sz="2200" i="1" dirty="0" smtClean="0"/>
              <a:t>, </a:t>
            </a:r>
            <a:r>
              <a:rPr lang="cs-CZ" sz="2200" i="1" dirty="0" err="1" smtClean="0"/>
              <a:t>challenges</a:t>
            </a:r>
            <a:r>
              <a:rPr lang="cs-CZ" sz="2200" i="1" dirty="0" smtClean="0"/>
              <a:t> and </a:t>
            </a:r>
            <a:r>
              <a:rPr lang="cs-CZ" sz="2200" i="1" dirty="0" err="1" smtClean="0"/>
              <a:t>educational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implications</a:t>
            </a:r>
            <a:r>
              <a:rPr lang="cs-CZ" sz="2200" i="1" dirty="0" smtClean="0"/>
              <a:t> </a:t>
            </a:r>
            <a:r>
              <a:rPr lang="en-US" sz="2200" dirty="0" smtClean="0"/>
              <a:t>[online</a:t>
            </a:r>
            <a:r>
              <a:rPr lang="en-US" sz="2200" dirty="0"/>
              <a:t>]</a:t>
            </a:r>
            <a:r>
              <a:rPr lang="cs-CZ" sz="2200" dirty="0"/>
              <a:t>. </a:t>
            </a:r>
            <a:r>
              <a:rPr lang="cs-CZ" sz="2200" dirty="0" smtClean="0"/>
              <a:t>New York: Nova Science </a:t>
            </a:r>
            <a:r>
              <a:rPr lang="cs-CZ" sz="2200" dirty="0" err="1" smtClean="0"/>
              <a:t>Publishers</a:t>
            </a:r>
            <a:r>
              <a:rPr lang="cs-CZ" sz="2200" dirty="0" smtClean="0"/>
              <a:t>, c201</a:t>
            </a:r>
            <a:r>
              <a:rPr lang="en-US" sz="2200" dirty="0"/>
              <a:t>4 [cit. 2016-01-14]</a:t>
            </a:r>
            <a:r>
              <a:rPr lang="cs-CZ" sz="2200" dirty="0"/>
              <a:t>. ISBN </a:t>
            </a:r>
            <a:r>
              <a:rPr lang="cs-CZ" sz="2200" dirty="0" smtClean="0"/>
              <a:t>978-1-63321</a:t>
            </a:r>
            <a:r>
              <a:rPr lang="en-US" sz="2200" dirty="0" smtClean="0"/>
              <a:t>-</a:t>
            </a:r>
            <a:r>
              <a:rPr lang="cs-CZ" sz="2200" dirty="0" smtClean="0"/>
              <a:t>316</a:t>
            </a:r>
            <a:r>
              <a:rPr lang="en-US" sz="2200" dirty="0" smtClean="0"/>
              <a:t>-</a:t>
            </a:r>
            <a:r>
              <a:rPr lang="cs-CZ" sz="2200" dirty="0" smtClean="0"/>
              <a:t>6. </a:t>
            </a:r>
            <a:r>
              <a:rPr lang="cs-CZ" sz="2200" dirty="0"/>
              <a:t>Dostupné z:</a:t>
            </a:r>
            <a:r>
              <a:rPr lang="en-US" sz="2200" dirty="0"/>
              <a:t> </a:t>
            </a:r>
            <a:r>
              <a:rPr lang="en-US" sz="2200" dirty="0" err="1"/>
              <a:t>datab</a:t>
            </a:r>
            <a:r>
              <a:rPr lang="cs-CZ" sz="2200" dirty="0" err="1"/>
              <a:t>áze</a:t>
            </a:r>
            <a:r>
              <a:rPr lang="cs-CZ" sz="2200" dirty="0"/>
              <a:t> </a:t>
            </a:r>
            <a:r>
              <a:rPr lang="cs-CZ" sz="2200" dirty="0" err="1"/>
              <a:t>EBSCO</a:t>
            </a:r>
            <a:r>
              <a:rPr lang="cs-CZ" sz="2200" dirty="0"/>
              <a:t> </a:t>
            </a:r>
            <a:r>
              <a:rPr lang="cs-CZ" sz="2200" dirty="0" err="1"/>
              <a:t>eBook</a:t>
            </a:r>
            <a:r>
              <a:rPr lang="cs-CZ" sz="2200" dirty="0"/>
              <a:t> </a:t>
            </a:r>
            <a:r>
              <a:rPr lang="cs-CZ" sz="2200" dirty="0" err="1"/>
              <a:t>Academic</a:t>
            </a:r>
            <a:r>
              <a:rPr lang="cs-CZ" sz="2200" dirty="0"/>
              <a:t> </a:t>
            </a:r>
            <a:r>
              <a:rPr lang="cs-CZ" sz="2200" dirty="0" err="1"/>
              <a:t>Collection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/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</a:rPr>
              <a:t>podnázev příspěvku</a:t>
            </a:r>
            <a:r>
              <a:rPr lang="cs-CZ" sz="2400" dirty="0" smtClean="0"/>
              <a:t>. In: Primární odpovědnost sborníku. </a:t>
            </a:r>
            <a:r>
              <a:rPr lang="cs-CZ" sz="2400" i="1" dirty="0" smtClean="0"/>
              <a:t>Název sborníku: </a:t>
            </a:r>
            <a:r>
              <a:rPr lang="cs-CZ" sz="2400" i="1" dirty="0" smtClean="0">
                <a:solidFill>
                  <a:srgbClr val="00B0F0"/>
                </a:solidFill>
              </a:rPr>
              <a:t>podnázev sborníku</a:t>
            </a:r>
            <a:r>
              <a:rPr lang="cs-CZ" sz="2400" dirty="0" smtClean="0"/>
              <a:t>. </a:t>
            </a:r>
            <a:r>
              <a:rPr lang="cs-CZ" sz="2400" dirty="0"/>
              <a:t>Vydání. </a:t>
            </a:r>
            <a:r>
              <a:rPr lang="cs-CZ" sz="2400" dirty="0">
                <a:solidFill>
                  <a:srgbClr val="00B0F0"/>
                </a:solidFill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</a:rPr>
              <a:t>odpovědnost sborníku.</a:t>
            </a:r>
            <a:r>
              <a:rPr lang="cs-CZ" sz="2400" dirty="0" smtClean="0"/>
              <a:t> Místo vydání: Nakladatelství, rok vydání, rozsah stran. </a:t>
            </a:r>
            <a:r>
              <a:rPr lang="cs-CZ" sz="2400" dirty="0"/>
              <a:t>Edice: </a:t>
            </a:r>
            <a:r>
              <a:rPr lang="cs-CZ" sz="2400" dirty="0" err="1"/>
              <a:t>subedice</a:t>
            </a:r>
            <a:r>
              <a:rPr lang="cs-CZ" sz="2400" dirty="0"/>
              <a:t>, číslo edice</a:t>
            </a:r>
            <a:r>
              <a:rPr lang="cs-CZ" sz="2400" dirty="0" smtClean="0"/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110000"/>
              </a:lnSpc>
            </a:pPr>
            <a:r>
              <a:rPr lang="cs-CZ" sz="2200" dirty="0" smtClean="0">
                <a:cs typeface="Arial" panose="020B0604020202020204" pitchFamily="34" charset="0"/>
              </a:rPr>
              <a:t>MUSIL, Libor a Mirka NEČASOVÁ. Zvládnutí nesourodých očekávání a morální orientace sociálních pracovníků. In: ŠRAJER</a:t>
            </a:r>
            <a:r>
              <a:rPr lang="cs-CZ" sz="2200" dirty="0">
                <a:cs typeface="Arial" panose="020B0604020202020204" pitchFamily="34" charset="0"/>
              </a:rPr>
              <a:t>, Jindřich a Libor </a:t>
            </a:r>
            <a:r>
              <a:rPr lang="cs-CZ" sz="2200" dirty="0" smtClean="0">
                <a:cs typeface="Arial" panose="020B0604020202020204" pitchFamily="34" charset="0"/>
              </a:rPr>
              <a:t>MUSIL, </a:t>
            </a:r>
            <a:r>
              <a:rPr lang="cs-CZ" sz="2200" dirty="0" err="1" smtClean="0">
                <a:cs typeface="Arial" panose="020B0604020202020204" pitchFamily="34" charset="0"/>
              </a:rPr>
              <a:t>ed</a:t>
            </a:r>
            <a:r>
              <a:rPr lang="cs-CZ" sz="2200" dirty="0" smtClean="0">
                <a:cs typeface="Arial" panose="020B0604020202020204" pitchFamily="34" charset="0"/>
              </a:rPr>
              <a:t>. </a:t>
            </a:r>
            <a:r>
              <a:rPr lang="cs-CZ" sz="2200" i="1" dirty="0"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>
                <a:cs typeface="Arial" panose="020B0604020202020204" pitchFamily="34" charset="0"/>
              </a:rPr>
              <a:t>. České Budějovice: Albert, </a:t>
            </a:r>
            <a:r>
              <a:rPr lang="cs-CZ" sz="2200" dirty="0" smtClean="0">
                <a:cs typeface="Arial" panose="020B0604020202020204" pitchFamily="34" charset="0"/>
              </a:rPr>
              <a:t>2008, s. 83-106. </a:t>
            </a:r>
            <a:r>
              <a:rPr lang="cs-CZ" sz="2200" dirty="0">
                <a:cs typeface="Arial" panose="020B0604020202020204" pitchFamily="34" charset="0"/>
              </a:rPr>
              <a:t>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/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</a:rPr>
              <a:t>podnázev příspěvku</a:t>
            </a:r>
            <a:r>
              <a:rPr lang="cs-CZ" sz="2400" dirty="0" smtClean="0"/>
              <a:t>. In: Primární odpovědnost sborníku. </a:t>
            </a:r>
            <a:r>
              <a:rPr lang="cs-CZ" sz="2400" i="1" dirty="0" smtClean="0"/>
              <a:t>Název sborníku: </a:t>
            </a:r>
            <a:r>
              <a:rPr lang="cs-CZ" sz="2400" i="1" dirty="0" smtClean="0">
                <a:solidFill>
                  <a:srgbClr val="00B0F0"/>
                </a:solidFill>
              </a:rPr>
              <a:t>podnázev sborníku </a:t>
            </a:r>
            <a:r>
              <a:rPr lang="cs-CZ" sz="2400" dirty="0" smtClean="0"/>
              <a:t>[nosič]. </a:t>
            </a:r>
            <a:r>
              <a:rPr lang="cs-CZ" sz="2400" dirty="0"/>
              <a:t>Vydání. </a:t>
            </a:r>
            <a:r>
              <a:rPr lang="cs-CZ" sz="2400" dirty="0">
                <a:solidFill>
                  <a:srgbClr val="00B0F0"/>
                </a:solidFill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</a:rPr>
              <a:t>odpovědnost sborníku. </a:t>
            </a:r>
            <a:r>
              <a:rPr lang="cs-CZ" sz="2400" dirty="0" smtClean="0"/>
              <a:t>Místo vydání: Nakladatelství, rok vydání, datum aktualizace, rozsah stran [datum citování]. </a:t>
            </a:r>
            <a:r>
              <a:rPr lang="cs-CZ" sz="2400" dirty="0"/>
              <a:t>Edice: </a:t>
            </a:r>
            <a:r>
              <a:rPr lang="cs-CZ" sz="2400" dirty="0" err="1"/>
              <a:t>subedice</a:t>
            </a:r>
            <a:r>
              <a:rPr lang="cs-CZ" sz="2400" dirty="0"/>
              <a:t>, číslo edice</a:t>
            </a:r>
            <a:r>
              <a:rPr lang="cs-CZ" sz="2400" dirty="0" smtClean="0"/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/>
          </a:p>
          <a:p>
            <a:pPr>
              <a:lnSpc>
                <a:spcPct val="110000"/>
              </a:lnSpc>
            </a:pPr>
            <a:r>
              <a:rPr lang="cs-CZ" sz="2100" dirty="0" smtClean="0"/>
              <a:t>RANKOPO, </a:t>
            </a:r>
            <a:r>
              <a:rPr lang="cs-CZ" sz="2100" dirty="0" err="1" smtClean="0"/>
              <a:t>Morena</a:t>
            </a:r>
            <a:r>
              <a:rPr lang="cs-CZ" sz="2100" dirty="0" smtClean="0"/>
              <a:t> J. </a:t>
            </a:r>
            <a:r>
              <a:rPr lang="cs-CZ" sz="2100" dirty="0" err="1" smtClean="0"/>
              <a:t>Social</a:t>
            </a:r>
            <a:r>
              <a:rPr lang="cs-CZ" sz="2100" dirty="0" smtClean="0"/>
              <a:t> </a:t>
            </a:r>
            <a:r>
              <a:rPr lang="cs-CZ" sz="2100" dirty="0" err="1" smtClean="0"/>
              <a:t>work</a:t>
            </a:r>
            <a:r>
              <a:rPr lang="cs-CZ" sz="2100" dirty="0" smtClean="0"/>
              <a:t>, spirituality and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indigenisation</a:t>
            </a:r>
            <a:r>
              <a:rPr lang="cs-CZ" sz="2100" dirty="0" smtClean="0"/>
              <a:t> </a:t>
            </a:r>
            <a:r>
              <a:rPr lang="cs-CZ" sz="2100" dirty="0" err="1" smtClean="0"/>
              <a:t>discourse</a:t>
            </a:r>
            <a:r>
              <a:rPr lang="cs-CZ" sz="2100" dirty="0" smtClean="0"/>
              <a:t>. In: ARNOLD</a:t>
            </a:r>
            <a:r>
              <a:rPr lang="en-US" sz="2100" dirty="0"/>
              <a:t>, </a:t>
            </a:r>
            <a:r>
              <a:rPr lang="cs-CZ" sz="2100" dirty="0"/>
              <a:t>Eva </a:t>
            </a:r>
            <a:r>
              <a:rPr lang="cs-CZ" sz="2100" dirty="0" smtClean="0"/>
              <a:t>Nicol, </a:t>
            </a:r>
            <a:r>
              <a:rPr lang="cs-CZ" sz="2100" dirty="0" err="1" smtClean="0"/>
              <a:t>ed</a:t>
            </a:r>
            <a:r>
              <a:rPr lang="cs-CZ" sz="2100" dirty="0" smtClean="0"/>
              <a:t>. </a:t>
            </a:r>
            <a:r>
              <a:rPr lang="cs-CZ" sz="2100" i="1" dirty="0" err="1"/>
              <a:t>Social</a:t>
            </a:r>
            <a:r>
              <a:rPr lang="cs-CZ" sz="2100" i="1" dirty="0"/>
              <a:t> </a:t>
            </a:r>
            <a:r>
              <a:rPr lang="cs-CZ" sz="2100" i="1" dirty="0" err="1"/>
              <a:t>work</a:t>
            </a:r>
            <a:r>
              <a:rPr lang="cs-CZ" sz="2100" i="1" dirty="0"/>
              <a:t> </a:t>
            </a:r>
            <a:r>
              <a:rPr lang="cs-CZ" sz="2100" i="1" dirty="0" err="1"/>
              <a:t>practices</a:t>
            </a:r>
            <a:r>
              <a:rPr lang="cs-CZ" sz="2100" i="1" dirty="0"/>
              <a:t>: </a:t>
            </a:r>
            <a:r>
              <a:rPr lang="cs-CZ" sz="2100" i="1" dirty="0" err="1"/>
              <a:t>global</a:t>
            </a:r>
            <a:r>
              <a:rPr lang="cs-CZ" sz="2100" i="1" dirty="0"/>
              <a:t> </a:t>
            </a:r>
            <a:r>
              <a:rPr lang="cs-CZ" sz="2100" i="1" dirty="0" err="1"/>
              <a:t>perspectives</a:t>
            </a:r>
            <a:r>
              <a:rPr lang="cs-CZ" sz="2100" i="1" dirty="0"/>
              <a:t>, </a:t>
            </a:r>
            <a:r>
              <a:rPr lang="cs-CZ" sz="2100" i="1" dirty="0" err="1"/>
              <a:t>challenges</a:t>
            </a:r>
            <a:r>
              <a:rPr lang="cs-CZ" sz="2100" i="1" dirty="0"/>
              <a:t> and </a:t>
            </a:r>
            <a:r>
              <a:rPr lang="cs-CZ" sz="2100" i="1" dirty="0" err="1"/>
              <a:t>educational</a:t>
            </a:r>
            <a:r>
              <a:rPr lang="cs-CZ" sz="2100" i="1" dirty="0"/>
              <a:t> </a:t>
            </a:r>
            <a:r>
              <a:rPr lang="cs-CZ" sz="2100" i="1" dirty="0" err="1"/>
              <a:t>implications</a:t>
            </a:r>
            <a:r>
              <a:rPr lang="cs-CZ" sz="2100" i="1" dirty="0"/>
              <a:t> </a:t>
            </a:r>
            <a:r>
              <a:rPr lang="en-US" sz="2100" dirty="0"/>
              <a:t>[online]</a:t>
            </a:r>
            <a:r>
              <a:rPr lang="cs-CZ" sz="2100" dirty="0"/>
              <a:t>. New York: Nova Science </a:t>
            </a:r>
            <a:r>
              <a:rPr lang="cs-CZ" sz="2100" dirty="0" err="1"/>
              <a:t>Publishers</a:t>
            </a:r>
            <a:r>
              <a:rPr lang="cs-CZ" sz="2100" dirty="0"/>
              <a:t>, c201</a:t>
            </a:r>
            <a:r>
              <a:rPr lang="en-US" sz="2100" dirty="0" smtClean="0"/>
              <a:t>4</a:t>
            </a:r>
            <a:r>
              <a:rPr lang="cs-CZ" sz="2100" dirty="0" smtClean="0"/>
              <a:t>, s. 169-184 </a:t>
            </a:r>
            <a:r>
              <a:rPr lang="en-US" sz="2100" dirty="0" smtClean="0"/>
              <a:t>[cit</a:t>
            </a:r>
            <a:r>
              <a:rPr lang="en-US" sz="2100" dirty="0"/>
              <a:t>. 2016-01-14]</a:t>
            </a:r>
            <a:r>
              <a:rPr lang="cs-CZ" sz="2100" dirty="0"/>
              <a:t>. ISBN 978-1-63321</a:t>
            </a:r>
            <a:r>
              <a:rPr lang="en-US" sz="2100" dirty="0"/>
              <a:t>-</a:t>
            </a:r>
            <a:r>
              <a:rPr lang="cs-CZ" sz="2100" dirty="0"/>
              <a:t>316</a:t>
            </a:r>
            <a:r>
              <a:rPr lang="en-US" sz="2100" dirty="0"/>
              <a:t>-</a:t>
            </a:r>
            <a:r>
              <a:rPr lang="cs-CZ" sz="2100" dirty="0"/>
              <a:t>6. Dostupné z:</a:t>
            </a:r>
            <a:r>
              <a:rPr lang="en-US" sz="2100" dirty="0"/>
              <a:t> </a:t>
            </a:r>
            <a:r>
              <a:rPr lang="en-US" sz="2100" dirty="0" err="1"/>
              <a:t>datab</a:t>
            </a:r>
            <a:r>
              <a:rPr lang="cs-CZ" sz="2100" dirty="0" err="1"/>
              <a:t>áze</a:t>
            </a:r>
            <a:r>
              <a:rPr lang="cs-CZ" sz="2100" dirty="0"/>
              <a:t> EBSCO </a:t>
            </a:r>
            <a:r>
              <a:rPr lang="cs-CZ" sz="2100" dirty="0" err="1"/>
              <a:t>eBook</a:t>
            </a:r>
            <a:r>
              <a:rPr lang="cs-CZ" sz="2100" dirty="0"/>
              <a:t> </a:t>
            </a:r>
            <a:r>
              <a:rPr lang="cs-CZ" sz="2100" dirty="0" err="1"/>
              <a:t>Academic</a:t>
            </a:r>
            <a:r>
              <a:rPr lang="cs-CZ" sz="2100" dirty="0"/>
              <a:t> </a:t>
            </a:r>
            <a:r>
              <a:rPr lang="cs-CZ" sz="2100" dirty="0" err="1"/>
              <a:t>Collection</a:t>
            </a:r>
            <a:r>
              <a:rPr lang="cs-CZ" sz="21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/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</a:rPr>
              <a:t>podnázev </a:t>
            </a:r>
            <a:r>
              <a:rPr lang="cs-CZ" sz="2800" dirty="0" smtClean="0"/>
              <a:t>článku. </a:t>
            </a:r>
            <a:r>
              <a:rPr lang="cs-CZ" sz="2800" i="1" dirty="0" smtClean="0"/>
              <a:t>Název periodika: </a:t>
            </a:r>
            <a:r>
              <a:rPr lang="cs-CZ" sz="2800" i="1" dirty="0" smtClean="0">
                <a:solidFill>
                  <a:srgbClr val="00B0F0"/>
                </a:solidFill>
              </a:rPr>
              <a:t>podnázev periodika</a:t>
            </a:r>
            <a:r>
              <a:rPr lang="cs-CZ" sz="2800" dirty="0" smtClean="0"/>
              <a:t>. Rok vydání, ročník, číslo, rozsah stran. Standardní číslo. Dostupnost. </a:t>
            </a:r>
            <a:r>
              <a:rPr lang="cs-CZ" sz="2800" dirty="0" smtClean="0">
                <a:solidFill>
                  <a:srgbClr val="00B0F0"/>
                </a:solidFill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110000"/>
              </a:lnSpc>
            </a:pPr>
            <a:r>
              <a:rPr lang="cs-CZ" sz="2600" dirty="0" smtClean="0">
                <a:cs typeface="Arial" panose="020B0604020202020204" pitchFamily="34" charset="0"/>
              </a:rPr>
              <a:t>WINKLER, Jiří a </a:t>
            </a:r>
            <a:r>
              <a:rPr lang="cs-CZ" sz="2600" dirty="0">
                <a:cs typeface="Arial" panose="020B0604020202020204" pitchFamily="34" charset="0"/>
              </a:rPr>
              <a:t>Ivona ŠPORCROVÁ. Potřeby dítěte a náhradní výchovná péče. </a:t>
            </a:r>
            <a:r>
              <a:rPr lang="cs-CZ" sz="2600" i="1" dirty="0">
                <a:cs typeface="Arial" panose="020B0604020202020204" pitchFamily="34" charset="0"/>
              </a:rPr>
              <a:t>Sociální práce. Sociálna </a:t>
            </a:r>
            <a:r>
              <a:rPr lang="cs-CZ" sz="2600" i="1" dirty="0" err="1">
                <a:cs typeface="Arial" panose="020B0604020202020204" pitchFamily="34" charset="0"/>
              </a:rPr>
              <a:t>práca</a:t>
            </a:r>
            <a:r>
              <a:rPr lang="cs-CZ" sz="2600" i="1" dirty="0">
                <a:cs typeface="Arial" panose="020B0604020202020204" pitchFamily="34" charset="0"/>
              </a:rPr>
              <a:t>.</a:t>
            </a:r>
            <a:r>
              <a:rPr lang="cs-CZ" sz="2600" dirty="0">
                <a:cs typeface="Arial" panose="020B0604020202020204" pitchFamily="34" charset="0"/>
              </a:rPr>
              <a:t> 2003, č. 2, s. 54 - 70. ISSN 1213-6204</a:t>
            </a:r>
            <a:r>
              <a:rPr lang="cs-CZ" sz="2600" dirty="0" smtClean="0">
                <a:cs typeface="Arial" panose="020B0604020202020204" pitchFamily="34" charset="0"/>
              </a:rPr>
              <a:t>.</a:t>
            </a:r>
            <a:br>
              <a:rPr lang="cs-CZ" sz="2600" dirty="0" smtClean="0">
                <a:cs typeface="Arial" panose="020B0604020202020204" pitchFamily="34" charset="0"/>
              </a:rPr>
            </a:br>
            <a:endParaRPr lang="cs-CZ" sz="26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cs typeface="Arial" panose="020B0604020202020204" pitchFamily="34" charset="0"/>
              </a:rPr>
              <a:t>NETTO, Gina et al. </a:t>
            </a:r>
            <a:r>
              <a:rPr lang="cs-CZ" sz="2600" dirty="0" err="1" smtClean="0">
                <a:cs typeface="Arial" panose="020B0604020202020204" pitchFamily="34" charset="0"/>
              </a:rPr>
              <a:t>Migration</a:t>
            </a:r>
            <a:r>
              <a:rPr lang="cs-CZ" sz="2600" dirty="0" smtClean="0"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cs typeface="Arial" panose="020B0604020202020204" pitchFamily="34" charset="0"/>
              </a:rPr>
              <a:t>ethnicity</a:t>
            </a:r>
            <a:r>
              <a:rPr lang="cs-CZ" sz="2600" dirty="0" smtClean="0">
                <a:cs typeface="Arial" panose="020B0604020202020204" pitchFamily="34" charset="0"/>
              </a:rPr>
              <a:t> and </a:t>
            </a:r>
            <a:r>
              <a:rPr lang="cs-CZ" sz="2600" dirty="0" err="1" smtClean="0">
                <a:cs typeface="Arial" panose="020B0604020202020204" pitchFamily="34" charset="0"/>
              </a:rPr>
              <a:t>progression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from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low-paid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work</a:t>
            </a:r>
            <a:r>
              <a:rPr lang="cs-CZ" sz="2600" dirty="0" smtClean="0"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cs typeface="Arial" panose="020B0604020202020204" pitchFamily="34" charset="0"/>
              </a:rPr>
              <a:t>implications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for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skills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cs typeface="Arial" panose="020B0604020202020204" pitchFamily="34" charset="0"/>
              </a:rPr>
              <a:t>policy</a:t>
            </a:r>
            <a:r>
              <a:rPr lang="cs-CZ" sz="2600" dirty="0" smtClean="0"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cs typeface="Arial" panose="020B0604020202020204" pitchFamily="34" charset="0"/>
              </a:rPr>
              <a:t>Policy</a:t>
            </a:r>
            <a:r>
              <a:rPr lang="cs-CZ" sz="2600" i="1" dirty="0" smtClean="0">
                <a:cs typeface="Arial" panose="020B0604020202020204" pitchFamily="34" charset="0"/>
              </a:rPr>
              <a:t> &amp; Society</a:t>
            </a:r>
            <a:r>
              <a:rPr lang="cs-CZ" sz="2600" dirty="0" smtClean="0">
                <a:cs typeface="Arial" panose="020B0604020202020204" pitchFamily="34" charset="0"/>
              </a:rPr>
              <a:t>. 2015, </a:t>
            </a:r>
            <a:r>
              <a:rPr lang="cs-CZ" sz="2600" b="1" dirty="0" smtClean="0">
                <a:cs typeface="Arial" panose="020B0604020202020204" pitchFamily="34" charset="0"/>
              </a:rPr>
              <a:t>14</a:t>
            </a:r>
            <a:r>
              <a:rPr lang="cs-CZ" sz="2600" dirty="0" smtClean="0">
                <a:cs typeface="Arial" panose="020B0604020202020204" pitchFamily="34" charset="0"/>
              </a:rPr>
              <a:t>(4), 509-522.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         </a:t>
            </a:r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07524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</a:rPr>
              <a:t>podnázev článku</a:t>
            </a:r>
            <a:r>
              <a:rPr lang="cs-CZ" sz="2800" dirty="0" smtClean="0"/>
              <a:t>. </a:t>
            </a:r>
            <a:r>
              <a:rPr lang="cs-CZ" sz="2800" i="1" dirty="0" smtClean="0"/>
              <a:t>Název periodika: </a:t>
            </a:r>
            <a:r>
              <a:rPr lang="cs-CZ" sz="2800" i="1" dirty="0" smtClean="0">
                <a:solidFill>
                  <a:srgbClr val="00B0F0"/>
                </a:solidFill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[</a:t>
            </a:r>
            <a:r>
              <a:rPr lang="en-US" sz="2800" dirty="0" err="1" smtClean="0"/>
              <a:t>nosi</a:t>
            </a:r>
            <a:r>
              <a:rPr lang="cs-CZ" sz="2800" dirty="0" smtClean="0"/>
              <a:t>č</a:t>
            </a:r>
            <a:r>
              <a:rPr lang="en-US" sz="2800" dirty="0" smtClean="0"/>
              <a:t>]</a:t>
            </a:r>
            <a:r>
              <a:rPr lang="cs-CZ" sz="2800" dirty="0" smtClean="0"/>
              <a:t>. Rok/datum vydání, ročník, číslo, rozsah stran, datum aktualizace </a:t>
            </a:r>
            <a:r>
              <a:rPr lang="en-US" sz="2800" dirty="0" smtClean="0"/>
              <a:t>[datum </a:t>
            </a:r>
            <a:r>
              <a:rPr lang="en-US" sz="2800" dirty="0" err="1" smtClean="0"/>
              <a:t>citov</a:t>
            </a:r>
            <a:r>
              <a:rPr lang="cs-CZ" sz="2800" dirty="0" err="1" smtClean="0"/>
              <a:t>ání</a:t>
            </a:r>
            <a:r>
              <a:rPr lang="en-US" sz="2800" dirty="0" smtClean="0"/>
              <a:t>]</a:t>
            </a:r>
            <a:r>
              <a:rPr lang="cs-CZ" sz="2800" dirty="0" smtClean="0"/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/>
          </a:p>
          <a:p>
            <a:r>
              <a:rPr lang="cs-CZ" sz="2400" dirty="0">
                <a:cs typeface="Arial" panose="020B0604020202020204" pitchFamily="34" charset="0"/>
              </a:rPr>
              <a:t>KORKMAZ, </a:t>
            </a:r>
            <a:r>
              <a:rPr lang="cs-CZ" sz="2400" dirty="0" err="1">
                <a:cs typeface="Arial" panose="020B0604020202020204" pitchFamily="34" charset="0"/>
              </a:rPr>
              <a:t>Murat</a:t>
            </a:r>
            <a:r>
              <a:rPr lang="cs-CZ" sz="2400" dirty="0">
                <a:cs typeface="Arial" panose="020B0604020202020204" pitchFamily="34" charset="0"/>
              </a:rPr>
              <a:t>, </a:t>
            </a:r>
            <a:r>
              <a:rPr lang="cs-CZ" sz="2400" dirty="0" err="1">
                <a:cs typeface="Arial" panose="020B0604020202020204" pitchFamily="34" charset="0"/>
              </a:rPr>
              <a:t>Nurhayat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CELEBI </a:t>
            </a:r>
            <a:r>
              <a:rPr lang="cs-CZ" sz="2400" dirty="0">
                <a:cs typeface="Arial" panose="020B0604020202020204" pitchFamily="34" charset="0"/>
              </a:rPr>
              <a:t>a Ali </a:t>
            </a:r>
            <a:r>
              <a:rPr lang="cs-CZ" sz="2400" dirty="0" err="1">
                <a:cs typeface="Arial" panose="020B0604020202020204" pitchFamily="34" charset="0"/>
              </a:rPr>
              <a:t>Serdar</a:t>
            </a:r>
            <a:r>
              <a:rPr lang="cs-CZ" sz="2400" dirty="0">
                <a:cs typeface="Arial" panose="020B0604020202020204" pitchFamily="34" charset="0"/>
              </a:rPr>
              <a:t> YUCEL. </a:t>
            </a:r>
            <a:r>
              <a:rPr lang="cs-CZ" sz="2400" dirty="0" err="1">
                <a:cs typeface="Arial" panose="020B0604020202020204" pitchFamily="34" charset="0"/>
              </a:rPr>
              <a:t>Practical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review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of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the</a:t>
            </a:r>
            <a:r>
              <a:rPr lang="cs-CZ" sz="2400" dirty="0">
                <a:cs typeface="Arial" panose="020B0604020202020204" pitchFamily="34" charset="0"/>
              </a:rPr>
              <a:t> place </a:t>
            </a:r>
            <a:r>
              <a:rPr lang="cs-CZ" sz="2400" dirty="0" err="1">
                <a:cs typeface="Arial" panose="020B0604020202020204" pitchFamily="34" charset="0"/>
              </a:rPr>
              <a:t>of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social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networks</a:t>
            </a:r>
            <a:r>
              <a:rPr lang="cs-CZ" sz="2400" dirty="0">
                <a:cs typeface="Arial" panose="020B0604020202020204" pitchFamily="34" charset="0"/>
              </a:rPr>
              <a:t> in </a:t>
            </a:r>
            <a:r>
              <a:rPr lang="cs-CZ" sz="2400" dirty="0" err="1">
                <a:cs typeface="Arial" panose="020B0604020202020204" pitchFamily="34" charset="0"/>
              </a:rPr>
              <a:t>our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daily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life</a:t>
            </a:r>
            <a:r>
              <a:rPr lang="cs-CZ" sz="2400" dirty="0">
                <a:cs typeface="Arial" panose="020B0604020202020204" pitchFamily="34" charset="0"/>
              </a:rPr>
              <a:t> and </a:t>
            </a:r>
            <a:r>
              <a:rPr lang="cs-CZ" sz="2400" dirty="0" err="1">
                <a:cs typeface="Arial" panose="020B0604020202020204" pitchFamily="34" charset="0"/>
              </a:rPr>
              <a:t>their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effect</a:t>
            </a:r>
            <a:r>
              <a:rPr lang="cs-CZ" sz="2400" dirty="0">
                <a:cs typeface="Arial" panose="020B0604020202020204" pitchFamily="34" charset="0"/>
              </a:rPr>
              <a:t> on </a:t>
            </a:r>
            <a:r>
              <a:rPr lang="cs-CZ" sz="2400" dirty="0" err="1">
                <a:cs typeface="Arial" panose="020B0604020202020204" pitchFamily="34" charset="0"/>
              </a:rPr>
              <a:t>today's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youth</a:t>
            </a:r>
            <a:r>
              <a:rPr lang="cs-CZ" sz="2400" dirty="0">
                <a:cs typeface="Arial" panose="020B0604020202020204" pitchFamily="34" charset="0"/>
              </a:rPr>
              <a:t>. </a:t>
            </a:r>
            <a:r>
              <a:rPr lang="cs-CZ" sz="2400" i="1" dirty="0">
                <a:cs typeface="Arial" panose="020B0604020202020204" pitchFamily="34" charset="0"/>
              </a:rPr>
              <a:t>International </a:t>
            </a:r>
            <a:r>
              <a:rPr lang="cs-CZ" sz="2400" i="1" dirty="0" err="1">
                <a:cs typeface="Arial" panose="020B0604020202020204" pitchFamily="34" charset="0"/>
              </a:rPr>
              <a:t>Journal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of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Academic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Research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</a:rPr>
              <a:t>[online]. 2014, </a:t>
            </a:r>
            <a:r>
              <a:rPr lang="cs-CZ" sz="2400" b="1" dirty="0">
                <a:cs typeface="Arial" panose="020B0604020202020204" pitchFamily="34" charset="0"/>
              </a:rPr>
              <a:t>6</a:t>
            </a:r>
            <a:r>
              <a:rPr lang="cs-CZ" sz="2400" dirty="0">
                <a:cs typeface="Arial" panose="020B0604020202020204" pitchFamily="34" charset="0"/>
              </a:rPr>
              <a:t>(1</a:t>
            </a:r>
            <a:r>
              <a:rPr lang="cs-CZ" sz="2400" dirty="0" smtClean="0">
                <a:cs typeface="Arial" panose="020B0604020202020204" pitchFamily="34" charset="0"/>
              </a:rPr>
              <a:t>), </a:t>
            </a:r>
            <a:r>
              <a:rPr lang="cs-CZ" sz="2400" dirty="0">
                <a:cs typeface="Arial" panose="020B0604020202020204" pitchFamily="34" charset="0"/>
              </a:rPr>
              <a:t>250-261 [cit. 2015-11-08]. Dostupné z: databáze </a:t>
            </a:r>
            <a:r>
              <a:rPr lang="cs-CZ" sz="2400" dirty="0" err="1" smtClean="0">
                <a:cs typeface="Arial" panose="020B0604020202020204" pitchFamily="34" charset="0"/>
              </a:rPr>
              <a:t>Ebsco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err="1">
                <a:cs typeface="Arial" panose="020B0604020202020204" pitchFamily="34" charset="0"/>
              </a:rPr>
              <a:t>WAITE</a:t>
            </a:r>
            <a:r>
              <a:rPr lang="cs-CZ" sz="2400" dirty="0">
                <a:cs typeface="Arial" panose="020B0604020202020204" pitchFamily="34" charset="0"/>
              </a:rPr>
              <a:t>, Catherine a Lisa </a:t>
            </a:r>
            <a:r>
              <a:rPr lang="cs-CZ" sz="2400" dirty="0" err="1">
                <a:cs typeface="Arial" panose="020B0604020202020204" pitchFamily="34" charset="0"/>
              </a:rPr>
              <a:t>BOURKE</a:t>
            </a:r>
            <a:r>
              <a:rPr lang="cs-CZ" sz="2400" dirty="0">
                <a:cs typeface="Arial" panose="020B0604020202020204" pitchFamily="34" charset="0"/>
              </a:rPr>
              <a:t>. </a:t>
            </a:r>
            <a:r>
              <a:rPr lang="cs-CZ" sz="2400" dirty="0" err="1">
                <a:cs typeface="Arial" panose="020B0604020202020204" pitchFamily="34" charset="0"/>
              </a:rPr>
              <a:t>Using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the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cyborg</a:t>
            </a:r>
            <a:r>
              <a:rPr lang="cs-CZ" sz="2400" dirty="0">
                <a:cs typeface="Arial" panose="020B0604020202020204" pitchFamily="34" charset="0"/>
              </a:rPr>
              <a:t> to re-</a:t>
            </a:r>
            <a:r>
              <a:rPr lang="cs-CZ" sz="2400" dirty="0" err="1">
                <a:cs typeface="Arial" panose="020B0604020202020204" pitchFamily="34" charset="0"/>
              </a:rPr>
              <a:t>think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young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people’s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uses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of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err="1">
                <a:cs typeface="Arial" panose="020B0604020202020204" pitchFamily="34" charset="0"/>
              </a:rPr>
              <a:t>Facebook</a:t>
            </a:r>
            <a:r>
              <a:rPr lang="cs-CZ" sz="2400" dirty="0">
                <a:cs typeface="Arial" panose="020B0604020202020204" pitchFamily="34" charset="0"/>
              </a:rPr>
              <a:t>.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Journal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of</a:t>
            </a:r>
            <a:r>
              <a:rPr lang="cs-CZ" sz="2400" i="1" dirty="0">
                <a:cs typeface="Arial" panose="020B0604020202020204" pitchFamily="34" charset="0"/>
              </a:rPr>
              <a:t> Sociology</a:t>
            </a:r>
            <a:r>
              <a:rPr lang="cs-CZ" sz="2400" dirty="0"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cs typeface="Arial" panose="020B0604020202020204" pitchFamily="34" charset="0"/>
              </a:rPr>
              <a:t>September</a:t>
            </a:r>
            <a:r>
              <a:rPr lang="cs-CZ" sz="2400" dirty="0">
                <a:cs typeface="Arial" panose="020B0604020202020204" pitchFamily="34" charset="0"/>
              </a:rPr>
              <a:t> 2015, vol. 51, no. 3, s. 537-552 [cit. 2015-11-08]. Dostupné z: </a:t>
            </a:r>
            <a:r>
              <a:rPr lang="cs-CZ" sz="2400" dirty="0" smtClean="0">
                <a:cs typeface="Arial" panose="020B0604020202020204" pitchFamily="34" charset="0"/>
              </a:rPr>
              <a:t>http://</a:t>
            </a:r>
            <a:r>
              <a:rPr lang="cs-CZ" sz="2400" dirty="0" err="1" smtClean="0">
                <a:cs typeface="Arial" panose="020B0604020202020204" pitchFamily="34" charset="0"/>
              </a:rPr>
              <a:t>jos.sagepub.com</a:t>
            </a:r>
            <a:r>
              <a:rPr lang="cs-CZ" sz="2400" dirty="0" smtClean="0"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cs typeface="Arial" panose="020B0604020202020204" pitchFamily="34" charset="0"/>
              </a:rPr>
              <a:t>content</a:t>
            </a:r>
            <a:r>
              <a:rPr lang="cs-CZ" sz="2400" dirty="0" smtClean="0">
                <a:cs typeface="Arial" panose="020B0604020202020204" pitchFamily="34" charset="0"/>
              </a:rPr>
              <a:t>/51/3/</a:t>
            </a:r>
            <a:r>
              <a:rPr lang="cs-CZ" sz="2400" dirty="0" err="1" smtClean="0">
                <a:cs typeface="Arial" panose="020B0604020202020204" pitchFamily="34" charset="0"/>
              </a:rPr>
              <a:t>537.full.pdf+html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/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</a:rPr>
              <a:t>podnázev článku</a:t>
            </a:r>
            <a:r>
              <a:rPr lang="cs-CZ" sz="2600" dirty="0"/>
              <a:t>. </a:t>
            </a:r>
            <a:r>
              <a:rPr lang="cs-CZ" sz="2600" i="1" dirty="0"/>
              <a:t>Název periodika: </a:t>
            </a:r>
            <a:r>
              <a:rPr lang="cs-CZ" sz="2600" i="1" dirty="0">
                <a:solidFill>
                  <a:srgbClr val="00B0F0"/>
                </a:solidFill>
              </a:rPr>
              <a:t>podnázev periodika</a:t>
            </a:r>
            <a:r>
              <a:rPr lang="cs-CZ" sz="2600" i="1" dirty="0" smtClean="0"/>
              <a:t>.</a:t>
            </a:r>
            <a:r>
              <a:rPr lang="cs-CZ" sz="2600" dirty="0" smtClean="0">
                <a:solidFill>
                  <a:srgbClr val="00B0F0"/>
                </a:solidFill>
              </a:rPr>
              <a:t> </a:t>
            </a:r>
            <a:r>
              <a:rPr lang="cs-CZ" sz="2600" dirty="0"/>
              <a:t>C</a:t>
            </a:r>
            <a:r>
              <a:rPr lang="cs-CZ" sz="2600" dirty="0" smtClean="0"/>
              <a:t>elé </a:t>
            </a:r>
            <a:r>
              <a:rPr lang="cs-CZ" sz="2600" dirty="0"/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</a:rPr>
              <a:t>Poznámky.</a:t>
            </a:r>
          </a:p>
          <a:p>
            <a:pPr>
              <a:buFontTx/>
              <a:buNone/>
            </a:pPr>
            <a:endParaRPr lang="cs-CZ" dirty="0" smtClean="0"/>
          </a:p>
          <a:p>
            <a:r>
              <a:rPr lang="cs-CZ" sz="2400" dirty="0"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cs typeface="Arial" panose="020B0604020202020204" pitchFamily="34" charset="0"/>
              </a:rPr>
            </a:b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dirty="0"/>
              <a:t>Průměrné zdanění v USA. </a:t>
            </a:r>
            <a:r>
              <a:rPr lang="cs-CZ" sz="2400" i="1" dirty="0"/>
              <a:t>Lidové noviny </a:t>
            </a:r>
            <a:r>
              <a:rPr lang="cs-CZ" sz="2400" dirty="0"/>
              <a:t>[online]</a:t>
            </a:r>
            <a:r>
              <a:rPr lang="en-US" sz="2400" dirty="0"/>
              <a:t>. </a:t>
            </a:r>
            <a:r>
              <a:rPr lang="cs-CZ" sz="2400" dirty="0"/>
              <a:t> 20.11</a:t>
            </a:r>
            <a:r>
              <a:rPr lang="cs-CZ" sz="2400" dirty="0" smtClean="0"/>
              <a:t>. 2012</a:t>
            </a:r>
            <a:r>
              <a:rPr lang="cs-CZ" sz="2400" dirty="0"/>
              <a:t>, roč. 25, č. 271, s. 16 [cit. 2014-10-15]. Dostupné z: Anopress.cz</a:t>
            </a:r>
            <a:endParaRPr lang="cs-CZ" sz="2400" dirty="0"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       </a:t>
            </a:r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/>
              <a:t>Název </a:t>
            </a:r>
            <a:r>
              <a:rPr lang="cs-CZ" sz="3400" i="1" dirty="0" smtClean="0"/>
              <a:t>časopisu: </a:t>
            </a:r>
            <a:r>
              <a:rPr lang="cs-CZ" sz="3400" i="1" dirty="0">
                <a:solidFill>
                  <a:srgbClr val="00B0F0"/>
                </a:solidFill>
              </a:rPr>
              <a:t>podnázev </a:t>
            </a:r>
            <a:r>
              <a:rPr lang="cs-CZ" sz="3400" i="1" dirty="0" smtClean="0">
                <a:solidFill>
                  <a:srgbClr val="00B0F0"/>
                </a:solidFill>
              </a:rPr>
              <a:t>časopisu</a:t>
            </a:r>
            <a:r>
              <a:rPr lang="cs-CZ" sz="3400" dirty="0" smtClean="0"/>
              <a:t>. </a:t>
            </a:r>
            <a:r>
              <a:rPr lang="cs-CZ" sz="3400" dirty="0"/>
              <a:t>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/>
              <a:t>* </a:t>
            </a:r>
            <a:r>
              <a:rPr lang="cs-CZ" sz="1800" i="1" dirty="0" smtClean="0"/>
              <a:t>v citaci </a:t>
            </a:r>
            <a:r>
              <a:rPr lang="cs-CZ" sz="1800" i="1" dirty="0"/>
              <a:t>celého časopisu uvádíme odkdy časopis vychází, případně rozsah let, kdy </a:t>
            </a:r>
            <a:r>
              <a:rPr lang="cs-CZ" sz="1800" i="1" dirty="0" smtClean="0"/>
              <a:t>vycházel;</a:t>
            </a:r>
            <a:r>
              <a:rPr lang="cs-CZ" sz="1800" i="1" dirty="0"/>
              <a:t/>
            </a:r>
            <a:br>
              <a:rPr lang="cs-CZ" sz="1800" i="1" dirty="0"/>
            </a:br>
            <a:r>
              <a:rPr lang="cs-CZ" sz="1800" i="1" dirty="0"/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cs typeface="Arial" panose="020B0604020202020204" pitchFamily="34" charset="0"/>
              </a:rPr>
              <a:t>. 2 </a:t>
            </a:r>
            <a:r>
              <a:rPr lang="cs-CZ" sz="2800" dirty="0"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cs typeface="Arial" panose="020B0604020202020204" pitchFamily="34" charset="0"/>
              </a:rPr>
              <a:t>.</a:t>
            </a:r>
            <a:br>
              <a:rPr lang="cs-CZ" sz="2800" dirty="0" smtClean="0">
                <a:cs typeface="Arial" panose="020B0604020202020204" pitchFamily="34" charset="0"/>
              </a:rPr>
            </a:br>
            <a:endParaRPr lang="cs-CZ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cs typeface="Arial" panose="020B0604020202020204" pitchFamily="34" charset="0"/>
              </a:rPr>
              <a:t>7</a:t>
            </a:r>
            <a:r>
              <a:rPr lang="cs-CZ" sz="2800" dirty="0"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cs typeface="Arial" panose="020B0604020202020204" pitchFamily="34" charset="0"/>
              </a:rPr>
              <a:t>. </a:t>
            </a:r>
            <a:r>
              <a:rPr lang="cs-CZ" sz="2800" dirty="0">
                <a:cs typeface="Arial" panose="020B0604020202020204" pitchFamily="34" charset="0"/>
              </a:rPr>
              <a:t>Dostupné také z: http://medialnistudia.cz/archiv-cisel/medialni-studia-032013/</a:t>
            </a:r>
            <a:r>
              <a:rPr lang="cs-CZ" sz="2400" dirty="0">
                <a:cs typeface="Arial" panose="020B0604020202020204" pitchFamily="34" charset="0"/>
              </a:rPr>
              <a:t/>
            </a:r>
            <a:br>
              <a:rPr lang="cs-CZ" sz="2400" dirty="0">
                <a:cs typeface="Arial" panose="020B0604020202020204" pitchFamily="34" charset="0"/>
              </a:rPr>
            </a:br>
            <a:endParaRPr lang="cs-CZ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E-časopis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/>
              <a:t>Název časopisu: </a:t>
            </a:r>
            <a:r>
              <a:rPr lang="cs-CZ" sz="3700" i="1" dirty="0" smtClean="0">
                <a:solidFill>
                  <a:srgbClr val="00B0F0"/>
                </a:solidFill>
              </a:rPr>
              <a:t>podnázev časopisu </a:t>
            </a:r>
            <a:r>
              <a:rPr lang="cs-CZ" sz="3700" dirty="0"/>
              <a:t>[online</a:t>
            </a:r>
            <a:r>
              <a:rPr lang="cs-CZ" sz="3700" dirty="0" smtClean="0"/>
              <a:t>]. Místo vydání: Nakladatelství, rok vydání*, číslování. </a:t>
            </a:r>
            <a:r>
              <a:rPr lang="cs-CZ" sz="3700" dirty="0"/>
              <a:t>[datum citování].</a:t>
            </a:r>
            <a:r>
              <a:rPr lang="cs-CZ" sz="3700" dirty="0" smtClean="0"/>
              <a:t> ISSN. Dostupnost. </a:t>
            </a:r>
            <a:r>
              <a:rPr lang="cs-CZ" sz="3700" dirty="0" smtClean="0">
                <a:solidFill>
                  <a:srgbClr val="00B0F0"/>
                </a:solidFill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/>
              <a:t>* </a:t>
            </a:r>
            <a:r>
              <a:rPr lang="cs-CZ" sz="2000" i="1" dirty="0" smtClean="0"/>
              <a:t>v citaci </a:t>
            </a:r>
            <a:r>
              <a:rPr lang="cs-CZ" sz="2000" i="1" dirty="0"/>
              <a:t>celého časopisu uvádíme odkdy časopis vychází, případně rozsah let, kdy </a:t>
            </a:r>
            <a:r>
              <a:rPr lang="cs-CZ" sz="2000" i="1" dirty="0" smtClean="0"/>
              <a:t>vycházel;</a:t>
            </a:r>
            <a:br>
              <a:rPr lang="cs-CZ" sz="2000" i="1" dirty="0" smtClean="0"/>
            </a:br>
            <a:r>
              <a:rPr lang="cs-CZ" sz="2000" i="1" dirty="0" smtClean="0"/>
              <a:t>u </a:t>
            </a:r>
            <a:r>
              <a:rPr lang="cs-CZ" sz="2000" i="1" dirty="0"/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Citace e-časopisu jako celku:</a:t>
            </a:r>
          </a:p>
          <a:p>
            <a:r>
              <a:rPr lang="cs-CZ" sz="2800" i="1" dirty="0" err="1">
                <a:cs typeface="Arial" panose="020B0604020202020204" pitchFamily="34" charset="0"/>
              </a:rPr>
              <a:t>Inflow</a:t>
            </a:r>
            <a:r>
              <a:rPr lang="cs-CZ" sz="2800" i="1" dirty="0">
                <a:cs typeface="Arial" panose="020B0604020202020204" pitchFamily="34" charset="0"/>
              </a:rPr>
              <a:t>: </a:t>
            </a:r>
            <a:r>
              <a:rPr lang="cs-CZ" sz="2800" i="1" dirty="0" err="1">
                <a:cs typeface="Arial" panose="020B0604020202020204" pitchFamily="34" charset="0"/>
              </a:rPr>
              <a:t>information</a:t>
            </a:r>
            <a:r>
              <a:rPr lang="cs-CZ" sz="2800" i="1" dirty="0">
                <a:cs typeface="Arial" panose="020B0604020202020204" pitchFamily="34" charset="0"/>
              </a:rPr>
              <a:t> </a:t>
            </a:r>
            <a:r>
              <a:rPr lang="cs-CZ" sz="2800" i="1" dirty="0" err="1">
                <a:cs typeface="Arial" panose="020B0604020202020204" pitchFamily="34" charset="0"/>
              </a:rPr>
              <a:t>journal</a:t>
            </a:r>
            <a:r>
              <a:rPr lang="cs-CZ" sz="2800" dirty="0"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cs typeface="Arial" panose="020B0604020202020204" pitchFamily="34" charset="0"/>
              </a:rPr>
              <a:t/>
            </a:r>
            <a:br>
              <a:rPr lang="cs-CZ" sz="2800" dirty="0" smtClean="0">
                <a:cs typeface="Arial" panose="020B0604020202020204" pitchFamily="34" charset="0"/>
              </a:rPr>
            </a:br>
            <a:endParaRPr lang="cs-CZ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Citace jednoho čísla e-časopisu:</a:t>
            </a:r>
          </a:p>
          <a:p>
            <a:r>
              <a:rPr lang="cs-CZ" sz="2800" i="1" dirty="0" err="1">
                <a:cs typeface="Arial" panose="020B0604020202020204" pitchFamily="34" charset="0"/>
              </a:rPr>
              <a:t>Inflow</a:t>
            </a:r>
            <a:r>
              <a:rPr lang="cs-CZ" sz="2800" i="1" dirty="0">
                <a:cs typeface="Arial" panose="020B0604020202020204" pitchFamily="34" charset="0"/>
              </a:rPr>
              <a:t>: </a:t>
            </a:r>
            <a:r>
              <a:rPr lang="cs-CZ" sz="2800" i="1" dirty="0" err="1">
                <a:cs typeface="Arial" panose="020B0604020202020204" pitchFamily="34" charset="0"/>
              </a:rPr>
              <a:t>information</a:t>
            </a:r>
            <a:r>
              <a:rPr lang="cs-CZ" sz="2800" i="1" dirty="0">
                <a:cs typeface="Arial" panose="020B0604020202020204" pitchFamily="34" charset="0"/>
              </a:rPr>
              <a:t> </a:t>
            </a:r>
            <a:r>
              <a:rPr lang="cs-CZ" sz="2800" i="1" dirty="0" err="1">
                <a:cs typeface="Arial" panose="020B0604020202020204" pitchFamily="34" charset="0"/>
              </a:rPr>
              <a:t>journal</a:t>
            </a:r>
            <a:r>
              <a:rPr lang="cs-CZ" sz="2800" dirty="0"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cs typeface="Arial" panose="020B0604020202020204" pitchFamily="34" charset="0"/>
              </a:rPr>
              <a:t>únor 2014 </a:t>
            </a:r>
            <a:r>
              <a:rPr lang="cs-CZ" sz="2800" dirty="0"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859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+mj-lt"/>
              </a:rPr>
              <a:t>Primární odpovědnost. </a:t>
            </a:r>
            <a:r>
              <a:rPr lang="cs-CZ" sz="2800" i="1" dirty="0" smtClean="0">
                <a:latin typeface="+mj-lt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+mj-lt"/>
              </a:rPr>
              <a:t>podnázev </a:t>
            </a:r>
            <a:r>
              <a:rPr lang="cs-CZ" sz="2800" dirty="0" smtClean="0">
                <a:latin typeface="+mj-lt"/>
              </a:rPr>
              <a:t>[online]. Místo odevzdání práce – sídlo školy: rok odevzdání práce [datum citování]. Dostupnost. Poznámky </a:t>
            </a:r>
            <a:r>
              <a:rPr lang="cs-CZ" sz="2400" i="1" dirty="0" smtClean="0">
                <a:latin typeface="+mj-lt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+mj-lt"/>
                <a:cs typeface="Arial" panose="020B0604020202020204" pitchFamily="34" charset="0"/>
              </a:rPr>
              <a:t>ZŮZOVÁ, Pavla. </a:t>
            </a:r>
            <a:r>
              <a:rPr lang="cs-CZ" sz="2400" i="1" dirty="0">
                <a:latin typeface="+mj-lt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. Brno</a:t>
            </a:r>
            <a:r>
              <a:rPr lang="cs-CZ" sz="2400" dirty="0">
                <a:latin typeface="+mj-lt"/>
              </a:rPr>
              <a:t>, 2002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Diplomová práce, vedoucí Imrich </a:t>
            </a:r>
            <a:r>
              <a:rPr lang="cs-CZ" sz="2400" dirty="0" err="1" smtClean="0">
                <a:latin typeface="+mj-lt"/>
                <a:cs typeface="Arial" panose="020B0604020202020204" pitchFamily="34" charset="0"/>
              </a:rPr>
              <a:t>Vašečka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. Masarykova univerzita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 Fakulta sociálních studií,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 Katedra 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sociální politiky a sociální práce.</a:t>
            </a:r>
            <a:br>
              <a:rPr lang="cs-CZ" sz="2400" dirty="0" smtClean="0">
                <a:latin typeface="+mj-lt"/>
                <a:cs typeface="Arial" panose="020B0604020202020204" pitchFamily="34" charset="0"/>
              </a:rPr>
            </a:br>
            <a:endParaRPr lang="cs-CZ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cs-CZ" sz="2400" dirty="0">
                <a:latin typeface="+mj-lt"/>
                <a:cs typeface="Arial" panose="020B0604020202020204" pitchFamily="34" charset="0"/>
              </a:rPr>
              <a:t>KAMÍNKOVÁ, Lenka. </a:t>
            </a:r>
            <a:r>
              <a:rPr lang="cs-CZ" sz="2400" i="1" dirty="0">
                <a:latin typeface="+mj-lt"/>
                <a:cs typeface="Arial" panose="020B0604020202020204" pitchFamily="34" charset="0"/>
              </a:rPr>
              <a:t>Nezaměstnané ženy a muži ve věku nad 50 let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[online]. Brno, 2012 [cit. 2016-03-23]. Dostupné z: http://is.muni.cz/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th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/289780/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fss_m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. Magisterská práce. Masarykova univerzita, Fakulta sociálních studií. Vedoucí práce Blanka Plasová</a:t>
            </a:r>
            <a:r>
              <a:rPr lang="cs-CZ" sz="2400" dirty="0" smtClean="0">
                <a:latin typeface="+mj-lt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</a:rPr>
              <a:t>Není definováno v normě, odvozeno z obecné struktury!</a:t>
            </a:r>
            <a:endParaRPr lang="cs-CZ" sz="1800" dirty="0" smtClean="0"/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400" dirty="0" smtClean="0"/>
              <a:t>Působnost. Primární odpovědnost. Název: </a:t>
            </a:r>
            <a:r>
              <a:rPr lang="cs-CZ" sz="2400" dirty="0" smtClean="0">
                <a:solidFill>
                  <a:srgbClr val="00B0F0"/>
                </a:solidFill>
              </a:rPr>
              <a:t>podnázev</a:t>
            </a:r>
            <a:r>
              <a:rPr lang="cs-CZ" sz="2400" dirty="0" smtClean="0"/>
              <a:t>. In: </a:t>
            </a:r>
            <a:r>
              <a:rPr lang="cs-CZ" sz="2400" i="1" dirty="0" smtClean="0"/>
              <a:t>Název sbírky: </a:t>
            </a:r>
            <a:r>
              <a:rPr lang="cs-CZ" sz="2400" i="1" dirty="0" smtClean="0">
                <a:solidFill>
                  <a:srgbClr val="00B0F0"/>
                </a:solidFill>
              </a:rPr>
              <a:t>podnázev sbírky</a:t>
            </a:r>
            <a:r>
              <a:rPr lang="cs-CZ" sz="2400" i="1" dirty="0" smtClean="0"/>
              <a:t>.</a:t>
            </a:r>
            <a:r>
              <a:rPr lang="cs-CZ" sz="2400" dirty="0" smtClean="0"/>
              <a:t> Rok vydání, část, rozsah stran. Dostupnost. </a:t>
            </a:r>
            <a:r>
              <a:rPr lang="cs-CZ" sz="2400" dirty="0" smtClean="0">
                <a:solidFill>
                  <a:srgbClr val="00B0F0"/>
                </a:solidFill>
              </a:rPr>
              <a:t>Poznámky</a:t>
            </a:r>
            <a:r>
              <a:rPr lang="cs-CZ" sz="2200" dirty="0" smtClean="0"/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/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/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/>
              <a:t>Sbírka zákonů České republiky</a:t>
            </a:r>
            <a:r>
              <a:rPr lang="cs-CZ" sz="2200" dirty="0" smtClean="0"/>
              <a:t>. 1998, částka 39, s. 5388-5419. Dostupné také z: http://</a:t>
            </a:r>
            <a:r>
              <a:rPr lang="cs-CZ" sz="2200" dirty="0" err="1" smtClean="0"/>
              <a:t>aplikace.mvcr.cz</a:t>
            </a:r>
            <a:r>
              <a:rPr lang="cs-CZ" sz="2200" dirty="0" smtClean="0"/>
              <a:t>/</a:t>
            </a:r>
            <a:r>
              <a:rPr lang="cs-CZ" sz="2200" dirty="0" err="1" smtClean="0"/>
              <a:t>archiv2008</a:t>
            </a:r>
            <a:r>
              <a:rPr lang="cs-CZ" sz="2200" dirty="0" smtClean="0"/>
              <a:t>/</a:t>
            </a:r>
            <a:r>
              <a:rPr lang="cs-CZ" sz="2200" dirty="0" err="1" smtClean="0"/>
              <a:t>sbirka</a:t>
            </a:r>
            <a:r>
              <a:rPr lang="cs-CZ" sz="2200" dirty="0" smtClean="0"/>
              <a:t>/1998/</a:t>
            </a:r>
            <a:r>
              <a:rPr lang="cs-CZ" sz="2200" dirty="0" err="1" smtClean="0"/>
              <a:t>sb039-98.pdf</a:t>
            </a:r>
            <a:r>
              <a:rPr lang="cs-CZ" sz="2200" dirty="0" smtClean="0"/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/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/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/>
              <a:t>Na právnických fakultách se při citování vychází z  </a:t>
            </a:r>
            <a:r>
              <a:rPr lang="cs-CZ" sz="2200" dirty="0" smtClean="0">
                <a:hlinkClick r:id="rId2"/>
              </a:rPr>
              <a:t>Legislativních pravidel vlády</a:t>
            </a:r>
            <a:r>
              <a:rPr lang="cs-CZ" sz="2200" dirty="0" smtClean="0"/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/>
              <a:t>Označení. </a:t>
            </a:r>
            <a:r>
              <a:rPr lang="cs-CZ" sz="2600" i="1" dirty="0" smtClean="0"/>
              <a:t>Název: </a:t>
            </a:r>
            <a:r>
              <a:rPr lang="cs-CZ" sz="2600" i="1" dirty="0" smtClean="0">
                <a:solidFill>
                  <a:srgbClr val="00B0F0"/>
                </a:solidFill>
              </a:rPr>
              <a:t>podnázev</a:t>
            </a:r>
            <a:r>
              <a:rPr lang="cs-CZ" sz="2600" dirty="0" smtClean="0"/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110000"/>
              </a:lnSpc>
            </a:pPr>
            <a:r>
              <a:rPr lang="cs-CZ" sz="2200" dirty="0" smtClean="0"/>
              <a:t>ČSN EN 62270</a:t>
            </a:r>
            <a:r>
              <a:rPr lang="cs-CZ" sz="2200" i="1" dirty="0" smtClean="0"/>
              <a:t>. Automatizace vodních elektráren: pokyn pro řízení pomocí počítače. </a:t>
            </a:r>
            <a:r>
              <a:rPr lang="cs-CZ" sz="2200" dirty="0" smtClean="0"/>
              <a:t>Praha: Český normalizační institut, 2005-03-01.  Třídící znak 08 5500. </a:t>
            </a:r>
            <a:br>
              <a:rPr lang="cs-CZ" sz="2200" dirty="0" smtClean="0"/>
            </a:br>
            <a:endParaRPr lang="cs-CZ" sz="2200" dirty="0" smtClean="0"/>
          </a:p>
          <a:p>
            <a:pPr>
              <a:lnSpc>
                <a:spcPct val="110000"/>
              </a:lnSpc>
            </a:pPr>
            <a:r>
              <a:rPr lang="cs-CZ" sz="2400" dirty="0"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Kartografické </a:t>
            </a:r>
            <a:r>
              <a:rPr lang="cs-CZ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Primární odpovědnost. </a:t>
            </a:r>
            <a:r>
              <a:rPr lang="cs-CZ" sz="2400" i="1" dirty="0" smtClean="0"/>
              <a:t>Název: </a:t>
            </a:r>
            <a:r>
              <a:rPr lang="cs-CZ" sz="2400" i="1" dirty="0" smtClean="0">
                <a:solidFill>
                  <a:srgbClr val="00B0F0"/>
                </a:solidFill>
              </a:rPr>
              <a:t>podnázev</a:t>
            </a:r>
            <a:r>
              <a:rPr lang="cs-CZ" sz="2400" dirty="0" smtClean="0"/>
              <a:t>. [Měřítko]. </a:t>
            </a:r>
            <a:r>
              <a:rPr lang="cs-CZ" sz="2400" dirty="0"/>
              <a:t>Vydání. </a:t>
            </a:r>
            <a:r>
              <a:rPr lang="cs-CZ" sz="2400" dirty="0">
                <a:solidFill>
                  <a:srgbClr val="00B0F0"/>
                </a:solidFill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</a:rPr>
              <a:t>odpovědnost. </a:t>
            </a:r>
            <a:r>
              <a:rPr lang="cs-CZ" sz="2400" dirty="0" smtClean="0"/>
              <a:t>Místo vydání: Nakladatelství, rok vydání, </a:t>
            </a:r>
            <a:r>
              <a:rPr lang="cs-CZ" sz="2400" dirty="0" smtClean="0">
                <a:solidFill>
                  <a:srgbClr val="00B0F0"/>
                </a:solidFill>
              </a:rPr>
              <a:t>rozměr</a:t>
            </a:r>
            <a:r>
              <a:rPr lang="cs-CZ" sz="2400" dirty="0" smtClean="0"/>
              <a:t>. Edice: </a:t>
            </a:r>
            <a:r>
              <a:rPr lang="cs-CZ" sz="2400" dirty="0" err="1" smtClean="0"/>
              <a:t>Subedice</a:t>
            </a:r>
            <a:r>
              <a:rPr lang="cs-CZ" sz="2400" dirty="0" smtClean="0"/>
              <a:t>, číslo edice. Identifikátor. Dostupnost. </a:t>
            </a:r>
            <a:r>
              <a:rPr lang="cs-CZ" sz="2400" dirty="0" smtClean="0">
                <a:solidFill>
                  <a:srgbClr val="00B0F0"/>
                </a:solidFill>
              </a:rPr>
              <a:t>Poznámky</a:t>
            </a:r>
            <a:r>
              <a:rPr lang="cs-CZ" sz="2800" dirty="0" smtClean="0">
                <a:solidFill>
                  <a:srgbClr val="00B0F0"/>
                </a:solidFill>
              </a:rPr>
              <a:t>.</a:t>
            </a:r>
          </a:p>
          <a:p>
            <a:pPr>
              <a:buFontTx/>
              <a:buNone/>
            </a:pPr>
            <a:endParaRPr lang="cs-CZ" sz="2800" dirty="0" smtClean="0"/>
          </a:p>
          <a:p>
            <a:r>
              <a:rPr lang="cs-CZ" sz="2200" i="1" dirty="0" smtClean="0"/>
              <a:t>Třeboňsko: velká cykloturistická mapa</a:t>
            </a:r>
            <a:r>
              <a:rPr lang="cs-CZ" sz="2200" dirty="0" smtClean="0"/>
              <a:t>. [1:60 000]. Vizovice: </a:t>
            </a:r>
            <a:r>
              <a:rPr lang="cs-CZ" sz="2200" dirty="0" err="1" smtClean="0"/>
              <a:t>Shocart</a:t>
            </a:r>
            <a:r>
              <a:rPr lang="cs-CZ" sz="2200" dirty="0" smtClean="0"/>
              <a:t>, 2008. </a:t>
            </a:r>
            <a:r>
              <a:rPr lang="cs-CZ" sz="2200" dirty="0">
                <a:cs typeface="Arial" panose="020B0604020202020204" pitchFamily="34" charset="0"/>
              </a:rPr>
              <a:t>Velká cykloturistická mapa, č. 161. </a:t>
            </a:r>
            <a:r>
              <a:rPr lang="cs-CZ" sz="2200" dirty="0" smtClean="0"/>
              <a:t>ISBN 978-80-7224-565-9.</a:t>
            </a:r>
            <a:br>
              <a:rPr lang="cs-CZ" sz="2200" dirty="0" smtClean="0"/>
            </a:br>
            <a:endParaRPr lang="cs-CZ" sz="2200" dirty="0" smtClean="0"/>
          </a:p>
          <a:p>
            <a:r>
              <a:rPr lang="cs-CZ" sz="2200" dirty="0"/>
              <a:t>KLUB ČESKÝCH TURISTŮ. </a:t>
            </a:r>
            <a:r>
              <a:rPr lang="cs-CZ" sz="2200" i="1" dirty="0"/>
              <a:t>Králický Sněžník: turistická mapa 1:50 000</a:t>
            </a:r>
            <a:r>
              <a:rPr lang="cs-CZ" sz="2200" dirty="0"/>
              <a:t>. 4. vyd. Praha: Trasa, </a:t>
            </a:r>
            <a:r>
              <a:rPr lang="cs-CZ" sz="2200" dirty="0" smtClean="0"/>
              <a:t>2011. </a:t>
            </a:r>
            <a:r>
              <a:rPr lang="cs-CZ" sz="2200" dirty="0"/>
              <a:t>Edice Klubu českých turistů, sv. 53. ISBN 9788073243166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832648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 / e-obrázky</a:t>
            </a:r>
            <a:endParaRPr lang="cs-CZ" sz="4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17632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cs typeface="Arial" panose="020B0604020202020204" pitchFamily="34" charset="0"/>
              </a:rPr>
              <a:t>. </a:t>
            </a:r>
            <a:r>
              <a:rPr lang="cs-CZ" sz="2600" dirty="0" smtClean="0"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cs typeface="Arial" panose="020B0604020202020204" pitchFamily="34" charset="0"/>
            </a:endParaRPr>
          </a:p>
          <a:p>
            <a:r>
              <a:rPr lang="cs-CZ" sz="2400" dirty="0" smtClean="0"/>
              <a:t>Automobil u staré radnice. In: ŘEPA, Milan, Karel LOCHMAN a František HAVÍŘ, </a:t>
            </a:r>
            <a:r>
              <a:rPr lang="cs-CZ" sz="2400" dirty="0" err="1" smtClean="0"/>
              <a:t>sest</a:t>
            </a:r>
            <a:r>
              <a:rPr lang="cs-CZ" sz="2400" dirty="0" smtClean="0"/>
              <a:t>. </a:t>
            </a:r>
            <a:r>
              <a:rPr lang="cs-CZ" sz="2400" i="1" dirty="0" smtClean="0"/>
              <a:t>Rousínov v proměnách času. </a:t>
            </a:r>
            <a:r>
              <a:rPr lang="cs-CZ" sz="2400" dirty="0" smtClean="0"/>
              <a:t> Brno: F.R.Z. </a:t>
            </a:r>
            <a:r>
              <a:rPr lang="cs-CZ" sz="2400" dirty="0" err="1" smtClean="0"/>
              <a:t>agency</a:t>
            </a:r>
            <a:r>
              <a:rPr lang="cs-CZ" sz="2400" dirty="0" smtClean="0"/>
              <a:t>, 2012, s. 15. ISBN 978-80-87332-52-8.</a:t>
            </a: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[Ikona RSS]. In: </a:t>
            </a:r>
            <a:r>
              <a:rPr lang="cs-CZ" sz="2400" i="1" dirty="0" smtClean="0"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  <a:endParaRPr 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Primární odpovědnost. </a:t>
            </a:r>
            <a:r>
              <a:rPr lang="cs-CZ" sz="2600" i="1" dirty="0" smtClean="0"/>
              <a:t>Název: </a:t>
            </a:r>
            <a:r>
              <a:rPr lang="cs-CZ" sz="2600" i="1" dirty="0" smtClean="0">
                <a:solidFill>
                  <a:srgbClr val="00B0F0"/>
                </a:solidFill>
              </a:rPr>
              <a:t>podnázev</a:t>
            </a:r>
            <a:r>
              <a:rPr lang="cs-CZ" sz="2600" dirty="0" smtClean="0"/>
              <a:t>. </a:t>
            </a:r>
            <a:r>
              <a:rPr lang="cs-CZ" sz="2600" dirty="0"/>
              <a:t>Vydání/verze. </a:t>
            </a:r>
            <a:r>
              <a:rPr lang="cs-CZ" sz="2600" dirty="0">
                <a:solidFill>
                  <a:srgbClr val="00B0F0"/>
                </a:solidFill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</a:rPr>
              <a:t>odpovědnost. </a:t>
            </a:r>
            <a:r>
              <a:rPr lang="cs-CZ" sz="2600" dirty="0" smtClean="0"/>
              <a:t>Místo vydání: Nakladatelství, rok vydání. Identifikátor. </a:t>
            </a:r>
            <a:r>
              <a:rPr lang="cs-CZ" sz="2600" dirty="0"/>
              <a:t>Dostupnost. </a:t>
            </a:r>
            <a:r>
              <a:rPr lang="cs-CZ" sz="2600" dirty="0">
                <a:solidFill>
                  <a:srgbClr val="00B0F0"/>
                </a:solidFill>
              </a:rPr>
              <a:t>Poznámky. </a:t>
            </a:r>
            <a:endParaRPr lang="cs-CZ" sz="2600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/>
            </a:r>
            <a:br>
              <a:rPr lang="cs-CZ" sz="1400" i="1" dirty="0" smtClean="0"/>
            </a:br>
            <a:endParaRPr lang="cs-CZ" sz="1400" i="1" dirty="0" smtClean="0"/>
          </a:p>
          <a:p>
            <a:r>
              <a:rPr lang="cs-CZ" sz="2200" i="1" dirty="0" smtClean="0">
                <a:cs typeface="Arial" panose="020B0604020202020204" pitchFamily="34" charset="0"/>
              </a:rPr>
              <a:t>Úvod </a:t>
            </a:r>
            <a:r>
              <a:rPr lang="cs-CZ" sz="2200" i="1" dirty="0"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cs typeface="Arial" panose="020B0604020202020204" pitchFamily="34" charset="0"/>
            </a:endParaRPr>
          </a:p>
          <a:p>
            <a:r>
              <a:rPr lang="cs-CZ" sz="2200" dirty="0" smtClean="0">
                <a:cs typeface="Arial" panose="020B0604020202020204" pitchFamily="34" charset="0"/>
              </a:rPr>
              <a:t>GM ELECTRONIC. </a:t>
            </a:r>
            <a:r>
              <a:rPr lang="cs-CZ" sz="2200" i="1" dirty="0" smtClean="0"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cs typeface="Arial" panose="020B0604020202020204" pitchFamily="34" charset="0"/>
              </a:rPr>
              <a:t>electronic</a:t>
            </a:r>
            <a:r>
              <a:rPr lang="cs-CZ" sz="2200" dirty="0">
                <a:cs typeface="Arial" panose="020B0604020202020204" pitchFamily="34" charset="0"/>
              </a:rPr>
              <a:t>, 1998.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22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Primární odpovědnost. </a:t>
            </a:r>
            <a:r>
              <a:rPr lang="cs-CZ" sz="2600" i="1" dirty="0" smtClean="0"/>
              <a:t>Název: </a:t>
            </a:r>
            <a:r>
              <a:rPr lang="cs-CZ" sz="2600" i="1" dirty="0" smtClean="0">
                <a:solidFill>
                  <a:srgbClr val="00B0F0"/>
                </a:solidFill>
              </a:rPr>
              <a:t>podnázev </a:t>
            </a:r>
            <a:r>
              <a:rPr lang="cs-CZ" sz="2600" dirty="0" smtClean="0"/>
              <a:t>[online]. </a:t>
            </a:r>
            <a:r>
              <a:rPr lang="cs-CZ" sz="2600" dirty="0"/>
              <a:t>Vydání/verze. </a:t>
            </a:r>
            <a:r>
              <a:rPr lang="cs-CZ" sz="2600" dirty="0">
                <a:solidFill>
                  <a:srgbClr val="00B0F0"/>
                </a:solidFill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</a:rPr>
              <a:t>odpovědnost. </a:t>
            </a:r>
            <a:r>
              <a:rPr lang="cs-CZ" sz="2600" dirty="0" smtClean="0"/>
              <a:t>Místo vydání: Nakladatelství, rok vydání, datum aktualizace [datum citování]. Identifikátor. </a:t>
            </a:r>
            <a:r>
              <a:rPr lang="cs-CZ" sz="2600" dirty="0"/>
              <a:t>Dostupnost. </a:t>
            </a:r>
            <a:r>
              <a:rPr lang="cs-CZ" sz="2600" dirty="0">
                <a:solidFill>
                  <a:srgbClr val="00B0F0"/>
                </a:solidFill>
              </a:rPr>
              <a:t>Poznámky. </a:t>
            </a:r>
            <a:endParaRPr lang="cs-CZ" sz="2600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cs-CZ" sz="1400" i="1" dirty="0" smtClean="0"/>
              <a:t/>
            </a:r>
            <a:br>
              <a:rPr lang="cs-CZ" sz="1400" i="1" dirty="0" smtClean="0"/>
            </a:br>
            <a:r>
              <a:rPr lang="cs-CZ" sz="1400" i="1" dirty="0" smtClean="0"/>
              <a:t/>
            </a:r>
            <a:br>
              <a:rPr lang="cs-CZ" sz="1400" i="1" dirty="0" smtClean="0"/>
            </a:br>
            <a:endParaRPr lang="cs-CZ" sz="1400" dirty="0" smtClean="0"/>
          </a:p>
          <a:p>
            <a:r>
              <a:rPr lang="cs-CZ" sz="2200" i="1" dirty="0" smtClean="0">
                <a:cs typeface="Arial" panose="020B0604020202020204" pitchFamily="34" charset="0"/>
              </a:rPr>
              <a:t>Výroční </a:t>
            </a:r>
            <a:r>
              <a:rPr lang="cs-CZ" sz="2200" i="1" dirty="0"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cs typeface="Arial" panose="020B0604020202020204" pitchFamily="34" charset="0"/>
              </a:rPr>
              <a:t>[online]. Brno: </a:t>
            </a:r>
            <a:r>
              <a:rPr lang="cs-CZ" sz="2200" dirty="0"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49694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dirty="0" smtClean="0"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sz="3400" dirty="0" smtClean="0">
                <a:cs typeface="Arial" panose="020B0604020202020204" pitchFamily="34" charset="0"/>
              </a:rPr>
              <a:t>větší míra zapracování do vlastního textu, neměnit původní myšlenku!</a:t>
            </a:r>
          </a:p>
          <a:p>
            <a:r>
              <a:rPr lang="cs-CZ" sz="3400" dirty="0">
                <a:cs typeface="Arial" panose="020B0604020202020204" pitchFamily="34" charset="0"/>
              </a:rPr>
              <a:t>parafráze nejsou graficky odlišeny </a:t>
            </a:r>
            <a:endParaRPr lang="cs-CZ" sz="3400" dirty="0" smtClean="0">
              <a:cs typeface="Arial" panose="020B0604020202020204" pitchFamily="34" charset="0"/>
            </a:endParaRPr>
          </a:p>
          <a:p>
            <a:r>
              <a:rPr lang="cs-CZ" sz="3400" dirty="0">
                <a:cs typeface="Arial" panose="020B0604020202020204" pitchFamily="34" charset="0"/>
              </a:rPr>
              <a:t>v</a:t>
            </a:r>
            <a:r>
              <a:rPr lang="cs-CZ" sz="3400" dirty="0" smtClean="0"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sz="3400" dirty="0">
              <a:cs typeface="Arial" panose="020B0604020202020204" pitchFamily="34" charset="0"/>
            </a:endParaRPr>
          </a:p>
          <a:p>
            <a:pPr eaLnBrk="1" hangingPunct="1"/>
            <a:r>
              <a:rPr lang="cs-CZ" sz="3400" b="1" dirty="0" smtClean="0"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6419056" cy="778098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/>
              <a:t>pro </a:t>
            </a:r>
            <a:r>
              <a:rPr lang="cs-CZ" sz="2800" dirty="0"/>
              <a:t>vytvoření správné citace </a:t>
            </a:r>
            <a:r>
              <a:rPr lang="cs-CZ" sz="2800" dirty="0" smtClean="0"/>
              <a:t>není rozhodující formát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pdf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word</a:t>
            </a:r>
            <a:r>
              <a:rPr lang="cs-CZ" sz="2400" i="1" dirty="0" smtClean="0"/>
              <a:t> </a:t>
            </a:r>
            <a:r>
              <a:rPr lang="cs-CZ" sz="2800" i="1" dirty="0" smtClean="0"/>
              <a:t>…)</a:t>
            </a:r>
            <a:r>
              <a:rPr lang="cs-CZ" sz="2800" dirty="0" smtClean="0"/>
              <a:t>, ale co v souboru je </a:t>
            </a:r>
            <a:r>
              <a:rPr lang="cs-CZ" sz="2400" i="1" dirty="0" smtClean="0"/>
              <a:t>(článek, celá kniha, zpráva …)  </a:t>
            </a:r>
            <a:br>
              <a:rPr lang="cs-CZ" sz="2400" i="1" dirty="0" smtClean="0"/>
            </a:br>
            <a:endParaRPr lang="cs-CZ" sz="2400" i="1" dirty="0" smtClean="0"/>
          </a:p>
          <a:p>
            <a:pPr>
              <a:lnSpc>
                <a:spcPct val="110000"/>
              </a:lnSpc>
            </a:pPr>
            <a:r>
              <a:rPr lang="cs-CZ" sz="2400" i="1" dirty="0" smtClean="0"/>
              <a:t>Právem proti korupci: právní ochrana proti některým projevům korupce ve veřejné správě a justici</a:t>
            </a:r>
            <a:r>
              <a:rPr lang="cs-CZ" sz="2400" dirty="0" smtClean="0"/>
              <a:t> </a:t>
            </a:r>
            <a:r>
              <a:rPr lang="en-US" sz="2400" dirty="0" smtClean="0"/>
              <a:t>[</a:t>
            </a:r>
            <a:r>
              <a:rPr lang="cs-CZ" sz="2400" dirty="0" smtClean="0"/>
              <a:t>online</a:t>
            </a:r>
            <a:r>
              <a:rPr lang="en-US" sz="2400" dirty="0" smtClean="0"/>
              <a:t>]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Transparency</a:t>
            </a:r>
            <a:r>
              <a:rPr lang="cs-CZ" sz="2400" dirty="0" smtClean="0"/>
              <a:t> International, 2012 </a:t>
            </a:r>
            <a:r>
              <a:rPr lang="en-US" sz="2400" dirty="0" smtClean="0"/>
              <a:t>[</a:t>
            </a:r>
            <a:r>
              <a:rPr lang="cs-CZ" sz="2400" dirty="0" smtClean="0"/>
              <a:t>cit. 18. 10. 2012</a:t>
            </a:r>
            <a:r>
              <a:rPr lang="en-US" sz="2400" dirty="0" smtClean="0"/>
              <a:t>]</a:t>
            </a:r>
            <a:r>
              <a:rPr lang="cs-CZ" sz="2400" dirty="0" smtClean="0"/>
              <a:t>. Dostupné z: http://</a:t>
            </a:r>
            <a:r>
              <a:rPr lang="cs-CZ" sz="2400" dirty="0" err="1" smtClean="0"/>
              <a:t>www.transparency.cz</a:t>
            </a:r>
            <a:r>
              <a:rPr lang="cs-CZ" sz="2400" dirty="0" smtClean="0"/>
              <a:t>/doc/</a:t>
            </a:r>
            <a:r>
              <a:rPr lang="cs-CZ" sz="2400" dirty="0" err="1" smtClean="0"/>
              <a:t>alac_prav_proti_korupci_def.pdf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en-US" sz="2400" i="1" dirty="0" err="1">
                <a:cs typeface="Arial" panose="020B0604020202020204" pitchFamily="34" charset="0"/>
              </a:rPr>
              <a:t>Knihovní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  <a:r>
              <a:rPr lang="en-US" sz="2400" i="1" dirty="0" err="1">
                <a:cs typeface="Arial" panose="020B0604020202020204" pitchFamily="34" charset="0"/>
              </a:rPr>
              <a:t>řád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  <a:r>
              <a:rPr lang="en-US" sz="2400" i="1" dirty="0" err="1">
                <a:cs typeface="Arial" panose="020B0604020202020204" pitchFamily="34" charset="0"/>
              </a:rPr>
              <a:t>Masarykovy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  <a:r>
              <a:rPr lang="en-US" sz="2400" i="1" dirty="0" err="1">
                <a:cs typeface="Arial" panose="020B0604020202020204" pitchFamily="34" charset="0"/>
              </a:rPr>
              <a:t>univerzity</a:t>
            </a:r>
            <a:r>
              <a:rPr lang="en-US" sz="2400" dirty="0">
                <a:cs typeface="Arial" panose="020B0604020202020204" pitchFamily="34" charset="0"/>
              </a:rPr>
              <a:t> [online]. Brno: </a:t>
            </a:r>
            <a:r>
              <a:rPr lang="en-US" sz="2400" dirty="0" err="1">
                <a:cs typeface="Arial" panose="020B0604020202020204" pitchFamily="34" charset="0"/>
              </a:rPr>
              <a:t>Masarykova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univerzita</a:t>
            </a:r>
            <a:r>
              <a:rPr lang="en-US" sz="2400" dirty="0">
                <a:cs typeface="Arial" panose="020B0604020202020204" pitchFamily="34" charset="0"/>
              </a:rPr>
              <a:t>, 2014 [cit. 2015-10-07]. </a:t>
            </a:r>
            <a:r>
              <a:rPr lang="en-US" sz="2400" dirty="0" err="1" smtClean="0">
                <a:cs typeface="Arial" panose="020B0604020202020204" pitchFamily="34" charset="0"/>
              </a:rPr>
              <a:t>Dostupné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z: http://</a:t>
            </a:r>
            <a:r>
              <a:rPr lang="en-US" sz="2400" dirty="0" smtClean="0"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400" dirty="0" smtClean="0">
                <a:cs typeface="Arial" panose="020B0604020202020204" pitchFamily="34" charset="0"/>
              </a:rPr>
              <a:t>. </a:t>
            </a:r>
            <a:r>
              <a:rPr lang="en-US" sz="2400" dirty="0" err="1">
                <a:cs typeface="Arial" panose="020B0604020202020204" pitchFamily="34" charset="0"/>
              </a:rPr>
              <a:t>Směrnice</a:t>
            </a:r>
            <a:r>
              <a:rPr lang="en-US" sz="2400" dirty="0">
                <a:cs typeface="Arial" panose="020B0604020202020204" pitchFamily="34" charset="0"/>
              </a:rPr>
              <a:t> MU č. 11/2014. </a:t>
            </a:r>
            <a:endParaRPr lang="cs-CZ" sz="24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6203032" cy="99412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/>
              <a:t>Primární odpovědnost*. </a:t>
            </a:r>
            <a:r>
              <a:rPr lang="cs-CZ" sz="2600" i="1" dirty="0"/>
              <a:t>Název webu: </a:t>
            </a:r>
            <a:r>
              <a:rPr lang="cs-CZ" sz="2600" i="1" dirty="0">
                <a:solidFill>
                  <a:srgbClr val="00B0F0"/>
                </a:solidFill>
              </a:rPr>
              <a:t>podnázev webu</a:t>
            </a:r>
            <a:r>
              <a:rPr lang="cs-CZ" sz="2600" dirty="0">
                <a:solidFill>
                  <a:srgbClr val="00B0F0"/>
                </a:solidFill>
              </a:rPr>
              <a:t> </a:t>
            </a:r>
            <a:r>
              <a:rPr lang="en-US" sz="2600" dirty="0"/>
              <a:t>[</a:t>
            </a:r>
            <a:r>
              <a:rPr lang="cs-CZ" sz="2600" dirty="0"/>
              <a:t>online</a:t>
            </a:r>
            <a:r>
              <a:rPr lang="en-US" sz="2600" dirty="0"/>
              <a:t>]</a:t>
            </a:r>
            <a:r>
              <a:rPr lang="cs-CZ" sz="2600" dirty="0"/>
              <a:t>. Vydání/verze. Sídlo provozovatele: Provozovatel webu, rok/datum vydání, datum aktualizace </a:t>
            </a:r>
            <a:r>
              <a:rPr lang="en-US" sz="2600" dirty="0"/>
              <a:t>[</a:t>
            </a:r>
            <a:r>
              <a:rPr lang="cs-CZ" sz="2600" dirty="0"/>
              <a:t>datum citování</a:t>
            </a:r>
            <a:r>
              <a:rPr lang="en-US" sz="2600" dirty="0"/>
              <a:t>]</a:t>
            </a:r>
            <a:r>
              <a:rPr lang="cs-CZ" sz="2600" dirty="0"/>
              <a:t>. Identifikátor. Dostupnost. </a:t>
            </a:r>
            <a:r>
              <a:rPr lang="cs-CZ" sz="2600" dirty="0">
                <a:solidFill>
                  <a:srgbClr val="00B0F0"/>
                </a:solidFill>
              </a:rPr>
              <a:t>Poznámky. </a:t>
            </a:r>
          </a:p>
          <a:p>
            <a:pPr marL="0" indent="0">
              <a:buNone/>
            </a:pPr>
            <a:r>
              <a:rPr lang="cs-CZ" sz="1800" i="1" dirty="0" smtClean="0"/>
              <a:t>* </a:t>
            </a:r>
            <a:r>
              <a:rPr lang="cs-CZ" sz="1800" i="1" dirty="0"/>
              <a:t>v případě, že je tvůrce stejný jako provozovatel, je možné jej uvést jen v nakladatelských údajích</a:t>
            </a:r>
            <a:r>
              <a:rPr lang="cs-CZ" sz="1800" i="1" dirty="0" smtClean="0"/>
              <a:t/>
            </a:r>
            <a:br>
              <a:rPr lang="cs-CZ" sz="1800" i="1" dirty="0" smtClean="0"/>
            </a:br>
            <a:endParaRPr lang="cs-CZ" sz="2400" dirty="0" smtClean="0"/>
          </a:p>
          <a:p>
            <a:r>
              <a:rPr lang="cs-CZ" sz="2400" i="1" dirty="0" smtClean="0"/>
              <a:t>Masarykova univerzita</a:t>
            </a:r>
            <a:r>
              <a:rPr lang="cs-CZ" sz="2400" dirty="0" smtClean="0"/>
              <a:t> [online]. Brno: Masarykova univerzita, c1996-2016 [cit. 2016-</a:t>
            </a:r>
            <a:r>
              <a:rPr lang="en-US" sz="2400" dirty="0" smtClean="0"/>
              <a:t>1</a:t>
            </a:r>
            <a:r>
              <a:rPr lang="cs-CZ" sz="2400" dirty="0" smtClean="0"/>
              <a:t>0-05</a:t>
            </a:r>
            <a:r>
              <a:rPr lang="en-US" sz="2400" dirty="0" smtClean="0"/>
              <a:t>]</a:t>
            </a:r>
            <a:r>
              <a:rPr lang="cs-CZ" sz="2400" dirty="0" smtClean="0"/>
              <a:t>. Dostupné z: http://</a:t>
            </a:r>
            <a:r>
              <a:rPr lang="cs-CZ" sz="2400" dirty="0" err="1" smtClean="0"/>
              <a:t>www.muni.cz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332656"/>
            <a:ext cx="6336704" cy="508000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Webové</a:t>
            </a: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</a:t>
            </a:r>
            <a:r>
              <a:rPr lang="cs-CZ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ánky</a:t>
            </a:r>
            <a:endParaRPr lang="cs-CZ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</a:rPr>
              <a:t>podnázev stránky</a:t>
            </a:r>
            <a:r>
              <a:rPr lang="cs-CZ" sz="2400" dirty="0"/>
              <a:t>. Primární odpovědnost webu. </a:t>
            </a:r>
            <a:r>
              <a:rPr lang="cs-CZ" sz="2400" i="1" dirty="0"/>
              <a:t>Název webu: </a:t>
            </a:r>
            <a:r>
              <a:rPr lang="cs-CZ" sz="2400" i="1" dirty="0">
                <a:solidFill>
                  <a:srgbClr val="00B0F0"/>
                </a:solidFill>
              </a:rPr>
              <a:t>podnázev webu</a:t>
            </a:r>
            <a:r>
              <a:rPr lang="cs-CZ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[</a:t>
            </a:r>
            <a:r>
              <a:rPr lang="cs-CZ" sz="2400" dirty="0"/>
              <a:t>online</a:t>
            </a:r>
            <a:r>
              <a:rPr lang="en-US" sz="2400" dirty="0"/>
              <a:t>]</a:t>
            </a:r>
            <a:r>
              <a:rPr lang="cs-CZ" sz="2400" dirty="0"/>
              <a:t>. Vydání/verze. </a:t>
            </a:r>
            <a:r>
              <a:rPr lang="cs-CZ" sz="2400" dirty="0">
                <a:solidFill>
                  <a:srgbClr val="00B0F0"/>
                </a:solidFill>
              </a:rPr>
              <a:t>Sekundární odpovědnost webu. </a:t>
            </a:r>
            <a:r>
              <a:rPr lang="cs-CZ" sz="2400" dirty="0"/>
              <a:t>Sídlo provozovatele: Provozovatel webu, rok/datum vydání, datum aktualizace </a:t>
            </a:r>
            <a:r>
              <a:rPr lang="en-US" sz="2400" dirty="0"/>
              <a:t>[</a:t>
            </a:r>
            <a:r>
              <a:rPr lang="cs-CZ" sz="2400" dirty="0"/>
              <a:t>datum citování</a:t>
            </a:r>
            <a:r>
              <a:rPr lang="en-US" sz="2400" dirty="0"/>
              <a:t>]</a:t>
            </a:r>
            <a:r>
              <a:rPr lang="cs-CZ" sz="2400" dirty="0"/>
              <a:t>. Identifikátor. Dostupnost. </a:t>
            </a:r>
            <a:r>
              <a:rPr lang="cs-CZ" sz="2400" dirty="0">
                <a:solidFill>
                  <a:srgbClr val="00B0F0"/>
                </a:solidFill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/>
          </a:p>
          <a:p>
            <a:pPr>
              <a:lnSpc>
                <a:spcPct val="110000"/>
              </a:lnSpc>
            </a:pPr>
            <a:r>
              <a:rPr lang="cs-CZ" sz="2200" dirty="0" smtClean="0"/>
              <a:t>Absolventi. </a:t>
            </a:r>
            <a:r>
              <a:rPr lang="cs-CZ" sz="2200" i="1" dirty="0" smtClean="0"/>
              <a:t>Masarykova univerzita</a:t>
            </a:r>
            <a:r>
              <a:rPr lang="cs-CZ" sz="2200" dirty="0" smtClean="0"/>
              <a:t> [online]. Brno: Masarykova univerzita, c1996-2016 [cit. 2016-</a:t>
            </a:r>
            <a:r>
              <a:rPr lang="en-US" sz="2200" dirty="0" smtClean="0"/>
              <a:t>1</a:t>
            </a:r>
            <a:r>
              <a:rPr lang="cs-CZ" sz="2200" dirty="0" smtClean="0"/>
              <a:t>0-05</a:t>
            </a:r>
            <a:r>
              <a:rPr lang="en-US" sz="2200" dirty="0" smtClean="0"/>
              <a:t>]</a:t>
            </a:r>
            <a:r>
              <a:rPr lang="cs-CZ" sz="2200" dirty="0" smtClean="0"/>
              <a:t>. Dostupné z: http://</a:t>
            </a:r>
            <a:r>
              <a:rPr lang="cs-CZ" sz="2200" dirty="0" err="1" smtClean="0"/>
              <a:t>www.muni.cz</a:t>
            </a:r>
            <a:r>
              <a:rPr lang="cs-CZ" sz="2200" dirty="0" smtClean="0"/>
              <a:t>/</a:t>
            </a:r>
            <a:r>
              <a:rPr lang="cs-CZ" sz="2200" dirty="0" err="1" smtClean="0"/>
              <a:t>alumni</a:t>
            </a:r>
            <a:r>
              <a:rPr lang="cs-CZ" sz="2200" dirty="0" smtClean="0"/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45556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/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</a:rPr>
              <a:t>.</a:t>
            </a:r>
            <a:r>
              <a:rPr lang="cs-CZ" sz="2600" dirty="0" smtClean="0">
                <a:solidFill>
                  <a:srgbClr val="00B0F0"/>
                </a:solidFill>
              </a:rPr>
              <a:t> </a:t>
            </a:r>
            <a:r>
              <a:rPr lang="cs-CZ" sz="2600" dirty="0" smtClean="0"/>
              <a:t>In: Primární odpovědnost webu. </a:t>
            </a:r>
            <a:r>
              <a:rPr lang="cs-CZ" sz="2600" i="1" dirty="0" smtClean="0"/>
              <a:t>Název webu : </a:t>
            </a:r>
            <a:r>
              <a:rPr lang="cs-CZ" sz="2600" i="1" dirty="0" smtClean="0">
                <a:solidFill>
                  <a:srgbClr val="00B0F0"/>
                </a:solidFill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</a:rPr>
              <a:t> </a:t>
            </a:r>
            <a:r>
              <a:rPr lang="en-US" sz="2600" dirty="0" smtClean="0"/>
              <a:t>[</a:t>
            </a:r>
            <a:r>
              <a:rPr lang="en-US" sz="2600" dirty="0" err="1" smtClean="0"/>
              <a:t>nosi</a:t>
            </a:r>
            <a:r>
              <a:rPr lang="cs-CZ" sz="2600" dirty="0" smtClean="0"/>
              <a:t>č</a:t>
            </a:r>
            <a:r>
              <a:rPr lang="en-US" sz="2600" dirty="0" smtClean="0"/>
              <a:t>]</a:t>
            </a:r>
            <a:r>
              <a:rPr lang="cs-CZ" sz="2600" dirty="0" smtClean="0"/>
              <a:t>. </a:t>
            </a:r>
            <a:r>
              <a:rPr lang="cs-CZ" sz="2600" dirty="0"/>
              <a:t>Vydání/verze. </a:t>
            </a:r>
            <a:r>
              <a:rPr lang="cs-CZ" sz="2600" dirty="0">
                <a:solidFill>
                  <a:srgbClr val="00B0F0"/>
                </a:solidFill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</a:rPr>
              <a:t>odpovědnost webu. </a:t>
            </a:r>
            <a:r>
              <a:rPr lang="cs-CZ" sz="2600" dirty="0"/>
              <a:t>Sídlo provozovatele: Provozovatel webu</a:t>
            </a:r>
            <a:r>
              <a:rPr lang="cs-CZ" sz="2600" dirty="0" smtClean="0"/>
              <a:t>, rok/datum vydání, datum aktualizace </a:t>
            </a:r>
            <a:r>
              <a:rPr lang="en-US" sz="2600" dirty="0" smtClean="0"/>
              <a:t>[</a:t>
            </a:r>
            <a:r>
              <a:rPr lang="cs-CZ" sz="2600" dirty="0" smtClean="0"/>
              <a:t>datum citování</a:t>
            </a:r>
            <a:r>
              <a:rPr lang="en-US" sz="2600" dirty="0" smtClean="0"/>
              <a:t>]</a:t>
            </a:r>
            <a:r>
              <a:rPr lang="cs-CZ" sz="2600" dirty="0" smtClean="0"/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</a:rPr>
              <a:t>Poznámky.</a:t>
            </a:r>
          </a:p>
          <a:p>
            <a:pPr>
              <a:buFontTx/>
              <a:buNone/>
            </a:pPr>
            <a:endParaRPr lang="cs-CZ" sz="2300" dirty="0" smtClean="0"/>
          </a:p>
          <a:p>
            <a:r>
              <a:rPr lang="cs-CZ" sz="2400" dirty="0"/>
              <a:t>Plagiátorství. In: </a:t>
            </a:r>
            <a:r>
              <a:rPr lang="cs-CZ" sz="2400" i="1" dirty="0"/>
              <a:t>Masarykova univerzita </a:t>
            </a:r>
            <a:r>
              <a:rPr lang="cs-CZ" sz="2400" dirty="0"/>
              <a:t>[online]. Brno: Masarykova univerzita, c1996-2016 [cit. 2016-10-17]. Dostupné z: https://www.muni.cz/study/plagiatorstvi</a:t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>
              <a:buFontTx/>
              <a:buNone/>
            </a:pPr>
            <a:r>
              <a:rPr lang="cs-CZ" sz="2300" b="1" dirty="0" smtClean="0"/>
              <a:t>Příspěvek na Wikipedii:</a:t>
            </a:r>
          </a:p>
          <a:p>
            <a:r>
              <a:rPr lang="cs-CZ" sz="2300" dirty="0"/>
              <a:t>Albert Einstein. In: </a:t>
            </a:r>
            <a:r>
              <a:rPr lang="cs-CZ" sz="2300" i="1" dirty="0" err="1"/>
              <a:t>Wikipedia</a:t>
            </a:r>
            <a:r>
              <a:rPr lang="cs-CZ" sz="2300" i="1" dirty="0"/>
              <a:t>: </a:t>
            </a:r>
            <a:r>
              <a:rPr lang="cs-CZ" sz="2300" i="1" dirty="0" err="1"/>
              <a:t>the</a:t>
            </a:r>
            <a:r>
              <a:rPr lang="cs-CZ" sz="2300" i="1" dirty="0"/>
              <a:t> free </a:t>
            </a:r>
            <a:r>
              <a:rPr lang="cs-CZ" sz="2300" i="1" dirty="0" err="1"/>
              <a:t>encyclopedia</a:t>
            </a:r>
            <a:r>
              <a:rPr lang="cs-CZ" sz="2300" dirty="0"/>
              <a:t> [online]. </a:t>
            </a:r>
            <a:r>
              <a:rPr lang="en-US" sz="2300" dirty="0"/>
              <a:t>San Francisco (CA): </a:t>
            </a:r>
            <a:r>
              <a:rPr lang="cs-CZ" sz="2300" dirty="0" err="1"/>
              <a:t>Wikimedia</a:t>
            </a:r>
            <a:r>
              <a:rPr lang="cs-CZ" sz="2300" dirty="0"/>
              <a:t> </a:t>
            </a:r>
            <a:r>
              <a:rPr lang="cs-CZ" sz="2300" dirty="0" err="1"/>
              <a:t>Foundation</a:t>
            </a:r>
            <a:r>
              <a:rPr lang="cs-CZ" sz="2300" dirty="0"/>
              <a:t>, 2001-, last </a:t>
            </a:r>
            <a:r>
              <a:rPr lang="cs-CZ" sz="2300" dirty="0" err="1"/>
              <a:t>modified</a:t>
            </a:r>
            <a:r>
              <a:rPr lang="cs-CZ" sz="2300" dirty="0"/>
              <a:t> 26 </a:t>
            </a:r>
            <a:r>
              <a:rPr lang="cs-CZ" sz="2300" dirty="0" err="1"/>
              <a:t>October</a:t>
            </a:r>
            <a:r>
              <a:rPr lang="cs-CZ" sz="2300" dirty="0"/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1445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976664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Příspěvek na webu</a:t>
            </a:r>
            <a:endParaRPr lang="cs-CZ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Příspěvek na blogu</a:t>
            </a:r>
            <a:r>
              <a:rPr lang="cs-CZ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cs-CZ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TWEETY</a:t>
            </a:r>
            <a:r>
              <a:rPr lang="cs-CZ" sz="2400" dirty="0" smtClean="0"/>
              <a:t>. Pokročilá propagace webu. In: </a:t>
            </a:r>
            <a:r>
              <a:rPr lang="cs-CZ" sz="2400" i="1" dirty="0" err="1" smtClean="0"/>
              <a:t>SEO</a:t>
            </a:r>
            <a:r>
              <a:rPr lang="cs-CZ" sz="2400" i="1" dirty="0" smtClean="0"/>
              <a:t> blog</a:t>
            </a:r>
            <a:r>
              <a:rPr lang="cs-CZ" sz="2400" dirty="0" smtClean="0"/>
              <a:t> [online]. 7. 1. 2008  [cit. 2012-10-08]. Dostupné z: http://www.seoblog.cz/pokrocila-propagace-webu</a:t>
            </a:r>
            <a:br>
              <a:rPr lang="cs-CZ" sz="2400" dirty="0" smtClean="0"/>
            </a:b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cs typeface="Arial" panose="020B0604020202020204" pitchFamily="34" charset="0"/>
              </a:rPr>
              <a:t>Citační blog </a:t>
            </a:r>
            <a:r>
              <a:rPr lang="cs-CZ" sz="2400" dirty="0"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Knihovna FSS MU. In: </a:t>
            </a:r>
            <a:r>
              <a:rPr lang="cs-CZ" sz="2400" i="1" dirty="0" err="1" smtClean="0"/>
              <a:t>Facebook</a:t>
            </a:r>
            <a:r>
              <a:rPr lang="cs-CZ" sz="2400" dirty="0" smtClean="0"/>
              <a:t> [online]. [cit. 2016-10-20]. </a:t>
            </a:r>
            <a:r>
              <a:rPr lang="cs-CZ" sz="2400" dirty="0"/>
              <a:t>Dostupné z: https://www.facebook.com/knihovnafss</a:t>
            </a:r>
            <a:r>
              <a:rPr lang="cs-CZ" sz="2400" dirty="0" smtClean="0"/>
              <a:t>/</a:t>
            </a:r>
            <a:br>
              <a:rPr lang="cs-CZ" sz="2400" dirty="0" smtClean="0"/>
            </a:br>
            <a:endParaRPr lang="cs-CZ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status 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 smtClean="0"/>
              <a:t>KNIHOVNA </a:t>
            </a:r>
            <a:r>
              <a:rPr lang="cs-CZ" sz="2400" dirty="0"/>
              <a:t>FSS </a:t>
            </a:r>
            <a:r>
              <a:rPr lang="cs-CZ" sz="2400" dirty="0" smtClean="0"/>
              <a:t>MU. [Dnes začíná Open Access </a:t>
            </a:r>
            <a:r>
              <a:rPr lang="cs-CZ" sz="2400" dirty="0" err="1" smtClean="0"/>
              <a:t>Week</a:t>
            </a:r>
            <a:r>
              <a:rPr lang="cs-CZ" sz="2400" dirty="0" smtClean="0"/>
              <a:t> …]. </a:t>
            </a:r>
            <a:r>
              <a:rPr lang="cs-CZ" sz="2400" dirty="0"/>
              <a:t>In: </a:t>
            </a:r>
            <a:r>
              <a:rPr lang="cs-CZ" sz="2400" i="1" dirty="0" err="1"/>
              <a:t>Facebook</a:t>
            </a:r>
            <a:r>
              <a:rPr lang="cs-CZ" sz="2400" dirty="0"/>
              <a:t> [online]. [cit. 2016-10-20]. Dostupné z: https://</a:t>
            </a:r>
            <a:r>
              <a:rPr lang="cs-CZ" sz="2400" dirty="0" smtClean="0"/>
              <a:t>www.facebook.com/knihovnafss/posts/693265740842770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419056" cy="85010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Příspěvek na webu - 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Video na webu = příspěvek na webu:</a:t>
            </a:r>
          </a:p>
          <a:p>
            <a:pPr lvl="1"/>
            <a:r>
              <a:rPr lang="cs-CZ" dirty="0" smtClean="0"/>
              <a:t>videa na </a:t>
            </a:r>
            <a:r>
              <a:rPr lang="cs-CZ" dirty="0" err="1" smtClean="0"/>
              <a:t>Youtube</a:t>
            </a:r>
            <a:r>
              <a:rPr lang="cs-CZ" dirty="0" smtClean="0"/>
              <a:t>, </a:t>
            </a:r>
            <a:r>
              <a:rPr lang="cs-CZ" dirty="0" err="1" smtClean="0"/>
              <a:t>Vimeo</a:t>
            </a:r>
            <a:r>
              <a:rPr lang="cs-CZ" dirty="0" smtClean="0"/>
              <a:t>, Stream.cz   atd. citujeme jako příspěvek na webu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en-US" sz="2400" dirty="0" err="1">
                <a:cs typeface="Arial" panose="020B0604020202020204" pitchFamily="34" charset="0"/>
              </a:rPr>
              <a:t>TOMAŠTÍK</a:t>
            </a:r>
            <a:r>
              <a:rPr lang="en-US" sz="2400" dirty="0">
                <a:cs typeface="Arial" panose="020B0604020202020204" pitchFamily="34" charset="0"/>
              </a:rPr>
              <a:t>, Jakub. </a:t>
            </a:r>
            <a:r>
              <a:rPr lang="en-US" sz="2400" dirty="0" err="1">
                <a:cs typeface="Arial" panose="020B0604020202020204" pitchFamily="34" charset="0"/>
              </a:rPr>
              <a:t>Generátor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citací</a:t>
            </a:r>
            <a:r>
              <a:rPr lang="en-US" sz="2400" dirty="0"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cs typeface="Arial" panose="020B0604020202020204" pitchFamily="34" charset="0"/>
              </a:rPr>
              <a:t>Youtube</a:t>
            </a:r>
            <a:r>
              <a:rPr lang="en-US" sz="2400" dirty="0"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cs typeface="Arial" panose="020B0604020202020204" pitchFamily="34" charset="0"/>
              </a:rPr>
              <a:t>Dostupné</a:t>
            </a:r>
            <a:r>
              <a:rPr lang="en-US" sz="2400" dirty="0"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cs typeface="Arial" panose="020B0604020202020204" pitchFamily="34" charset="0"/>
              </a:rPr>
              <a:t/>
            </a:r>
            <a:br>
              <a:rPr lang="cs-CZ" sz="2400" dirty="0" smtClean="0">
                <a:cs typeface="Arial" panose="020B0604020202020204" pitchFamily="34" charset="0"/>
              </a:rPr>
            </a:b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dirty="0"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cs typeface="Arial" panose="020B0604020202020204" pitchFamily="34" charset="0"/>
              </a:rPr>
              <a:t> </a:t>
            </a:r>
            <a:r>
              <a:rPr lang="cs-CZ" sz="2400" i="1" dirty="0" err="1">
                <a:cs typeface="Arial" panose="020B0604020202020204" pitchFamily="34" charset="0"/>
              </a:rPr>
              <a:t>Vimeo</a:t>
            </a:r>
            <a:r>
              <a:rPr lang="cs-CZ" sz="2400" dirty="0"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cs typeface="Arial" panose="020B0604020202020204" pitchFamily="34" charset="0"/>
              </a:rPr>
              <a:t>March</a:t>
            </a:r>
            <a:r>
              <a:rPr lang="cs-CZ" sz="2400" dirty="0"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cs typeface="Arial" panose="020B0604020202020204" pitchFamily="34" charset="0"/>
              </a:rPr>
              <a:t>2016-03-17</a:t>
            </a:r>
            <a:r>
              <a:rPr lang="cs-CZ" sz="2400" dirty="0"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0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4690864" cy="936104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[</a:t>
            </a:r>
            <a:r>
              <a:rPr lang="cs-CZ" sz="2800" dirty="0" smtClean="0"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cs typeface="Arial" panose="020B0604020202020204" pitchFamily="34" charset="0"/>
              </a:rPr>
              <a:t>]</a:t>
            </a:r>
            <a:r>
              <a:rPr lang="cs-CZ" sz="2800" dirty="0" smtClean="0"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cs typeface="Arial" panose="020B0604020202020204" pitchFamily="34" charset="0"/>
              </a:rPr>
              <a:t>]</a:t>
            </a:r>
            <a:r>
              <a:rPr lang="cs-CZ" sz="2800" dirty="0" smtClean="0"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 fontScale="90000"/>
          </a:bodyPr>
          <a:lstStyle/>
          <a:p>
            <a:r>
              <a:rPr lang="cs-CZ" sz="3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cs typeface="Arial" panose="020B0604020202020204" pitchFamily="34" charset="0"/>
            </a:endParaRPr>
          </a:p>
          <a:p>
            <a:r>
              <a:rPr lang="cs-CZ" sz="2400" i="1" dirty="0" smtClean="0"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cs typeface="Arial" panose="020B0604020202020204" pitchFamily="34" charset="0"/>
              </a:rPr>
              <a:t>ct24</a:t>
            </a:r>
            <a:r>
              <a:rPr lang="cs-CZ" sz="2400" dirty="0" smtClean="0"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16632"/>
            <a:ext cx="6408712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cs-CZ" sz="31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Část pořadu  - rozhovor, </a:t>
            </a:r>
            <a:br>
              <a:rPr lang="cs-CZ" sz="31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1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zpráva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i="1" dirty="0" smtClean="0">
                <a:cs typeface="Arial" panose="020B0604020202020204" pitchFamily="34" charset="0"/>
              </a:rPr>
              <a:t>. </a:t>
            </a:r>
            <a:r>
              <a:rPr lang="cs-CZ" sz="2400" dirty="0" smtClean="0">
                <a:cs typeface="Arial" panose="020B0604020202020204" pitchFamily="34" charset="0"/>
              </a:rPr>
              <a:t>In: </a:t>
            </a:r>
            <a:r>
              <a:rPr lang="cs-CZ" sz="2400" i="1" dirty="0" smtClean="0">
                <a:cs typeface="Arial" panose="020B0604020202020204" pitchFamily="34" charset="0"/>
              </a:rPr>
              <a:t>Studio ČT24</a:t>
            </a:r>
            <a:r>
              <a:rPr lang="cs-CZ" sz="2400" dirty="0" smtClean="0"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r>
              <a:rPr lang="cs-CZ" sz="1600" dirty="0" smtClean="0">
                <a:cs typeface="Arial" panose="020B0604020202020204" pitchFamily="34" charset="0"/>
              </a:rPr>
              <a:t/>
            </a:r>
            <a:br>
              <a:rPr lang="cs-CZ" sz="1600" dirty="0" smtClean="0">
                <a:cs typeface="Arial" panose="020B0604020202020204" pitchFamily="34" charset="0"/>
              </a:rPr>
            </a:br>
            <a:endParaRPr lang="cs-CZ" sz="1600" dirty="0" smtClean="0">
              <a:cs typeface="Arial" panose="020B0604020202020204" pitchFamily="34" charset="0"/>
            </a:endParaRPr>
          </a:p>
          <a:p>
            <a:r>
              <a:rPr lang="cs-CZ" sz="2400" i="1" dirty="0" smtClean="0"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cs typeface="Arial" panose="020B0604020202020204" pitchFamily="34" charset="0"/>
              </a:rPr>
              <a:t>, 2012. Oficiální webové stránky filmu jsou přístupné na http://www.vestinufilm.cz.</a:t>
            </a:r>
            <a:br>
              <a:rPr lang="cs-CZ" sz="2400" dirty="0" smtClean="0">
                <a:cs typeface="Arial" panose="020B0604020202020204" pitchFamily="34" charset="0"/>
              </a:rPr>
            </a:b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cs typeface="Arial" panose="020B0604020202020204" pitchFamily="34" charset="0"/>
              </a:rPr>
              <a:t> [film]. </a:t>
            </a:r>
            <a:r>
              <a:rPr lang="cs-CZ" sz="2400" dirty="0" err="1" smtClean="0">
                <a:cs typeface="Arial" panose="020B0604020202020204" pitchFamily="34" charset="0"/>
              </a:rPr>
              <a:t>Directed</a:t>
            </a:r>
            <a:r>
              <a:rPr lang="cs-CZ" sz="2400" dirty="0" smtClean="0">
                <a:cs typeface="Arial" panose="020B0604020202020204" pitchFamily="34" charset="0"/>
              </a:rPr>
              <a:t> by Ch. NOLAN. USA: </a:t>
            </a:r>
            <a:r>
              <a:rPr lang="cs-CZ" sz="2400" dirty="0" err="1" smtClean="0">
                <a:cs typeface="Arial" panose="020B0604020202020204" pitchFamily="34" charset="0"/>
              </a:rPr>
              <a:t>Warner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cs typeface="Arial" panose="020B0604020202020204" pitchFamily="34" charset="0"/>
              </a:rPr>
              <a:t>Bros</a:t>
            </a:r>
            <a:r>
              <a:rPr lang="cs-CZ" sz="2400" dirty="0" smtClean="0"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cs typeface="Arial" panose="020B0604020202020204" pitchFamily="34" charset="0"/>
              </a:rPr>
              <a:t>Pictures</a:t>
            </a:r>
            <a:r>
              <a:rPr lang="cs-CZ" sz="2400" dirty="0" smtClean="0">
                <a:cs typeface="Arial" panose="020B0604020202020204" pitchFamily="34" charset="0"/>
              </a:rPr>
              <a:t>, 2010.</a:t>
            </a:r>
            <a:endParaRPr lang="cs-CZ" sz="2400" i="1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93496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04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Název seriálu</a:t>
            </a:r>
            <a:r>
              <a:rPr lang="cs-CZ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Zdivočelá země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, řada IV, epizoda 12, Maděra na kolenou. TV, </a:t>
            </a:r>
            <a:r>
              <a:rPr lang="cs-CZ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ČT1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, 19. prosince 2012, 20:00. Dostupné také z: http://</a:t>
            </a:r>
            <a:r>
              <a:rPr lang="cs-CZ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www.ceskatelevize.cz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cs-CZ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ivysilani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/10225075918-</a:t>
            </a:r>
            <a:r>
              <a:rPr lang="cs-CZ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zdivocela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zeme-iv</a:t>
            </a:r>
            <a:r>
              <a:rPr lang="cs-CZ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60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sz="4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cs typeface="Arial" panose="020B0604020202020204" pitchFamily="34" charset="0"/>
              </a:rPr>
              <a:t>t</a:t>
            </a:r>
            <a:r>
              <a:rPr lang="cs-CZ" sz="2400" dirty="0" smtClean="0"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cs typeface="Arial" panose="020B0604020202020204" pitchFamily="34" charset="0"/>
              </a:rPr>
              <a:t>v</a:t>
            </a:r>
            <a:r>
              <a:rPr lang="cs-CZ" sz="2400" dirty="0" smtClean="0"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cs typeface="Arial" panose="020B0604020202020204" pitchFamily="34" charset="0"/>
              </a:rPr>
              <a:t>plug</a:t>
            </a:r>
            <a:r>
              <a:rPr lang="cs-CZ" sz="2400" dirty="0" smtClean="0"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42820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přístup: </a:t>
            </a:r>
            <a:r>
              <a:rPr lang="cs-CZ" dirty="0"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r</a:t>
            </a:r>
            <a:r>
              <a:rPr lang="cs-CZ" dirty="0" smtClean="0">
                <a:cs typeface="Arial" panose="020B0604020202020204" pitchFamily="34" charset="0"/>
              </a:rPr>
              <a:t>egistrace - vytvořit </a:t>
            </a:r>
            <a:r>
              <a:rPr lang="cs-CZ" dirty="0"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Citace.com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cs typeface="Arial" panose="020B0604020202020204" pitchFamily="34" charset="0"/>
                <a:hlinkClick r:id="rId2"/>
              </a:rPr>
              <a:t>Citace.com</a:t>
            </a:r>
            <a:endParaRPr lang="cs-CZ" sz="2800" dirty="0" smtClean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 smtClean="0"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 PRO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712968" cy="5472113"/>
          </a:xfrm>
        </p:spPr>
        <p:txBody>
          <a:bodyPr/>
          <a:lstStyle/>
          <a:p>
            <a:r>
              <a:rPr lang="cs-CZ" sz="2600" dirty="0" smtClean="0"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cs typeface="Arial" panose="020B0604020202020204" pitchFamily="34" charset="0"/>
            </a:endParaRPr>
          </a:p>
          <a:p>
            <a:r>
              <a:rPr lang="cs-CZ" sz="2600" dirty="0" smtClean="0"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cs typeface="Arial" panose="020B0604020202020204" pitchFamily="34" charset="0"/>
              </a:rPr>
              <a:t>Citace.com</a:t>
            </a:r>
            <a:endParaRPr lang="cs-CZ" sz="2600" dirty="0" smtClean="0">
              <a:cs typeface="Arial" panose="020B0604020202020204" pitchFamily="34" charset="0"/>
            </a:endParaRPr>
          </a:p>
          <a:p>
            <a:r>
              <a:rPr lang="cs-CZ" sz="2600" dirty="0" smtClean="0"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cs typeface="Arial" panose="020B0604020202020204" pitchFamily="34" charset="0"/>
            </a:endParaRPr>
          </a:p>
          <a:p>
            <a:r>
              <a:rPr lang="cs-CZ" sz="2600" dirty="0" smtClean="0"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cs typeface="Arial" panose="020B0604020202020204" pitchFamily="34" charset="0"/>
              </a:rPr>
            </a:br>
            <a:r>
              <a:rPr lang="cs-CZ" sz="2000" dirty="0" smtClean="0"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cs typeface="Arial" panose="020B0604020202020204" pitchFamily="34" charset="0"/>
              </a:rPr>
              <a:t>UČO</a:t>
            </a:r>
            <a:r>
              <a:rPr lang="cs-CZ" sz="2000" dirty="0" smtClean="0"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7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 PRO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6948264" cy="86895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Citace v </a:t>
            </a:r>
            <a:r>
              <a:rPr lang="cs-CZ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SK MU</a:t>
            </a:r>
            <a:endParaRPr lang="cs-CZ" sz="4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3367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864096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 citací do Citace PRO</a:t>
            </a:r>
            <a:endParaRPr lang="cs-CZ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684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260648"/>
            <a:ext cx="6732240" cy="792088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BIBLIOGRAFICKÉ CITACE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84784"/>
            <a:ext cx="8424936" cy="4923433"/>
          </a:xfrm>
        </p:spPr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přesné a úplné informace o dokumentu, který autor použil při psaní své práce, umožňuje zpětné vyhledání dokumentu</a:t>
            </a:r>
          </a:p>
          <a:p>
            <a:endParaRPr lang="cs-CZ" b="1" dirty="0" smtClean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seznam bibliografických citací (referencí) na konci textu  - </a:t>
            </a:r>
            <a:r>
              <a:rPr lang="cs-CZ" dirty="0" smtClean="0">
                <a:cs typeface="Arial" panose="020B0604020202020204" pitchFamily="34" charset="0"/>
              </a:rPr>
              <a:t>obsahuje odkazy na použitou literaturu</a:t>
            </a:r>
            <a:endParaRPr lang="cs-CZ" dirty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propojení </a:t>
            </a:r>
            <a:r>
              <a:rPr lang="cs-CZ" b="1" dirty="0">
                <a:cs typeface="Arial" panose="020B0604020202020204" pitchFamily="34" charset="0"/>
              </a:rPr>
              <a:t>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1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Citace v Theses.cz</a:t>
            </a:r>
            <a:endParaRPr lang="cs-CZ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408712" cy="75232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importovaných citací</a:t>
            </a:r>
            <a:endParaRPr lang="cs-CZ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dirty="0">
                <a:cs typeface="Arial" panose="020B0604020202020204" pitchFamily="34" charset="0"/>
              </a:rPr>
              <a:t>s</a:t>
            </a:r>
            <a:r>
              <a:rPr lang="cs-CZ" dirty="0" smtClean="0"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dirty="0" smtClean="0"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dirty="0" smtClean="0"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dirty="0" smtClean="0"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568952" cy="5555457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800" dirty="0" smtClean="0">
                <a:cs typeface="Arial" panose="020B0604020202020204" pitchFamily="34" charset="0"/>
              </a:rPr>
              <a:t>rozšíření do </a:t>
            </a:r>
            <a:r>
              <a:rPr lang="cs-CZ" sz="1800" dirty="0" err="1" smtClean="0">
                <a:cs typeface="Arial" panose="020B0604020202020204" pitchFamily="34" charset="0"/>
              </a:rPr>
              <a:t>Firefoxu</a:t>
            </a:r>
            <a:endParaRPr lang="cs-CZ" sz="1800" dirty="0" smtClean="0"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800" dirty="0" smtClean="0"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800" dirty="0" smtClean="0">
                <a:cs typeface="Arial" panose="020B0604020202020204" pitchFamily="34" charset="0"/>
              </a:rPr>
              <a:t>sdílení a export citací</a:t>
            </a:r>
            <a:endParaRPr lang="cs-CZ" sz="1800" b="1" dirty="0" smtClean="0"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cs typeface="Arial" panose="020B0604020202020204" pitchFamily="34" charset="0"/>
              </a:rPr>
              <a:t>systém pro správu odkazů z internetu a </a:t>
            </a:r>
            <a:r>
              <a:rPr lang="cs-CZ" sz="1800" dirty="0" err="1">
                <a:cs typeface="Arial" panose="020B0604020202020204" pitchFamily="34" charset="0"/>
              </a:rPr>
              <a:t>profi</a:t>
            </a:r>
            <a:r>
              <a:rPr lang="cs-CZ" sz="1800" dirty="0">
                <a:cs typeface="Arial" panose="020B0604020202020204" pitchFamily="34" charset="0"/>
              </a:rPr>
              <a:t> </a:t>
            </a:r>
            <a:r>
              <a:rPr lang="cs-CZ" sz="1800" dirty="0" smtClean="0">
                <a:cs typeface="Arial" panose="020B0604020202020204" pitchFamily="34" charset="0"/>
              </a:rPr>
              <a:t>databází</a:t>
            </a:r>
            <a:endParaRPr lang="cs-CZ" sz="1800" dirty="0"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cs typeface="Arial" panose="020B0604020202020204" pitchFamily="34" charset="0"/>
              </a:rPr>
              <a:t>citace lze </a:t>
            </a:r>
            <a:r>
              <a:rPr lang="cs-CZ" sz="1800" dirty="0" err="1">
                <a:cs typeface="Arial" panose="020B0604020202020204" pitchFamily="34" charset="0"/>
              </a:rPr>
              <a:t>tagovat</a:t>
            </a:r>
            <a:r>
              <a:rPr lang="cs-CZ" sz="1800" dirty="0">
                <a:cs typeface="Arial" panose="020B0604020202020204" pitchFamily="34" charset="0"/>
              </a:rPr>
              <a:t> a sdílet</a:t>
            </a:r>
            <a:endParaRPr lang="cs-CZ" sz="1800" dirty="0"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 err="1">
                <a:cs typeface="Arial" panose="020B0604020202020204" pitchFamily="34" charset="0"/>
              </a:rPr>
              <a:t>tagování</a:t>
            </a:r>
            <a:r>
              <a:rPr lang="cs-CZ" sz="1800" dirty="0"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800" dirty="0"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800" dirty="0">
                <a:cs typeface="Arial" panose="020B0604020202020204" pitchFamily="34" charset="0"/>
              </a:rPr>
              <a:t>p</a:t>
            </a:r>
            <a:r>
              <a:rPr lang="cs-CZ" sz="1800" dirty="0" smtClean="0"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800" dirty="0" smtClean="0"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 na citace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IS MU –&gt; Studijní materiály –&gt;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otázek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5987008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>
                <a:cs typeface="Arial" panose="020B0604020202020204" pitchFamily="34" charset="0"/>
              </a:rPr>
              <a:t>BIERNÁTOVÁ, Olga a Jan SKŮPA </a:t>
            </a:r>
            <a:r>
              <a:rPr lang="cs-CZ" sz="2400" dirty="0">
                <a:cs typeface="Arial" panose="020B0604020202020204" pitchFamily="34" charset="0"/>
              </a:rPr>
              <a:t>– </a:t>
            </a:r>
            <a:r>
              <a:rPr lang="cs-CZ" sz="2400" dirty="0" smtClean="0"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400" dirty="0" smtClean="0">
                <a:cs typeface="Arial" panose="020B0604020202020204" pitchFamily="34" charset="0"/>
              </a:rPr>
              <a:t> [</a:t>
            </a:r>
            <a:r>
              <a:rPr lang="cs-CZ" sz="2400" dirty="0" err="1" smtClean="0">
                <a:cs typeface="Arial" panose="020B0604020202020204" pitchFamily="34" charset="0"/>
              </a:rPr>
              <a:t>pdf</a:t>
            </a:r>
            <a:r>
              <a:rPr lang="cs-CZ" sz="2400" dirty="0" smtClean="0"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>
                <a:cs typeface="Arial" panose="020B0604020202020204" pitchFamily="34" charset="0"/>
              </a:rPr>
              <a:t>BIERNÁTOVÁ, Olga –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[</a:t>
            </a:r>
            <a:r>
              <a:rPr lang="en-US" sz="2400" dirty="0" err="1" smtClean="0">
                <a:cs typeface="Arial" panose="020B0604020202020204" pitchFamily="34" charset="0"/>
              </a:rPr>
              <a:t>ppt</a:t>
            </a:r>
            <a:r>
              <a:rPr lang="en-US" sz="2400" dirty="0" smtClean="0"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cs typeface="Arial" panose="020B0604020202020204" pitchFamily="34" charset="0"/>
              </a:rPr>
              <a:t>Slideshare</a:t>
            </a:r>
            <a:r>
              <a:rPr lang="en-US" sz="2400" dirty="0" smtClean="0">
                <a:cs typeface="Arial" panose="020B0604020202020204" pitchFamily="34" charset="0"/>
              </a:rPr>
              <a:t>]</a:t>
            </a:r>
            <a:endParaRPr lang="cs-CZ" sz="24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400" dirty="0">
                <a:cs typeface="Arial" panose="020B0604020202020204" pitchFamily="34" charset="0"/>
              </a:rPr>
              <a:t>[</a:t>
            </a:r>
            <a:r>
              <a:rPr lang="cs-CZ" sz="2400" dirty="0" smtClean="0"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400" dirty="0">
                <a:cs typeface="Arial" panose="020B0604020202020204" pitchFamily="34" charset="0"/>
              </a:rPr>
              <a:t>KRATOCHVÍL, Jiří  –  </a:t>
            </a:r>
            <a:r>
              <a:rPr lang="cs-CZ" sz="2400" dirty="0"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400" dirty="0">
                <a:cs typeface="Arial" panose="020B0604020202020204" pitchFamily="34" charset="0"/>
              </a:rPr>
              <a:t> [</a:t>
            </a:r>
            <a:r>
              <a:rPr lang="cs-CZ" sz="2400" dirty="0" err="1">
                <a:cs typeface="Arial" panose="020B0604020202020204" pitchFamily="34" charset="0"/>
              </a:rPr>
              <a:t>pdf</a:t>
            </a:r>
            <a:r>
              <a:rPr lang="cs-CZ" sz="2400" dirty="0">
                <a:cs typeface="Arial" panose="020B0604020202020204" pitchFamily="34" charset="0"/>
              </a:rPr>
              <a:t>, </a:t>
            </a:r>
            <a:r>
              <a:rPr lang="cs-CZ" sz="2400" dirty="0" smtClean="0">
                <a:cs typeface="Arial" panose="020B0604020202020204" pitchFamily="34" charset="0"/>
              </a:rPr>
              <a:t>1.7 </a:t>
            </a:r>
            <a:r>
              <a:rPr lang="cs-CZ" sz="2400" dirty="0"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>
                <a:cs typeface="Arial" panose="020B0604020202020204" pitchFamily="34" charset="0"/>
              </a:rPr>
              <a:t>KRATOCHVÍL, Jiří et al. </a:t>
            </a:r>
            <a:r>
              <a:rPr lang="cs-CZ" sz="2400" dirty="0">
                <a:cs typeface="Arial" panose="020B0604020202020204" pitchFamily="34" charset="0"/>
              </a:rPr>
              <a:t>–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400" dirty="0" smtClean="0">
                <a:cs typeface="Arial" panose="020B0604020202020204" pitchFamily="34" charset="0"/>
                <a:hlinkClick r:id="rId6"/>
              </a:rPr>
              <a:t>citací</a:t>
            </a:r>
            <a:r>
              <a:rPr lang="cs-CZ" sz="2400" dirty="0" smtClean="0">
                <a:cs typeface="Arial" panose="020B0604020202020204" pitchFamily="34" charset="0"/>
              </a:rPr>
              <a:t> [e-publikace]</a:t>
            </a:r>
          </a:p>
          <a:p>
            <a:r>
              <a:rPr lang="cs-CZ" sz="2400" dirty="0">
                <a:cs typeface="Arial" panose="020B0604020202020204" pitchFamily="34" charset="0"/>
              </a:rPr>
              <a:t>KRČÁL, Martin a Zuzana TEPLÍKOVÁ. </a:t>
            </a:r>
            <a:r>
              <a:rPr lang="cs-CZ" sz="2400" i="1" dirty="0">
                <a:cs typeface="Arial" panose="020B0604020202020204" pitchFamily="34" charset="0"/>
              </a:rPr>
              <a:t>Naučte (se</a:t>
            </a:r>
            <a:r>
              <a:rPr lang="cs-CZ" sz="2400" i="1" dirty="0" smtClean="0">
                <a:cs typeface="Arial" panose="020B0604020202020204" pitchFamily="34" charset="0"/>
              </a:rPr>
              <a:t>)</a:t>
            </a:r>
            <a:br>
              <a:rPr lang="cs-CZ" sz="2400" i="1" dirty="0" smtClean="0">
                <a:cs typeface="Arial" panose="020B0604020202020204" pitchFamily="34" charset="0"/>
              </a:rPr>
            </a:br>
            <a:r>
              <a:rPr lang="cs-CZ" sz="2400" i="1" dirty="0" smtClean="0">
                <a:cs typeface="Arial" panose="020B0604020202020204" pitchFamily="34" charset="0"/>
              </a:rPr>
              <a:t>citovat</a:t>
            </a:r>
            <a:r>
              <a:rPr lang="cs-CZ" sz="2400" dirty="0">
                <a:cs typeface="Arial" panose="020B0604020202020204" pitchFamily="34" charset="0"/>
              </a:rPr>
              <a:t>. </a:t>
            </a:r>
            <a:r>
              <a:rPr lang="cs-CZ" sz="2400" dirty="0" smtClean="0">
                <a:cs typeface="Arial" panose="020B0604020202020204" pitchFamily="34" charset="0"/>
              </a:rPr>
              <a:t>Blansko</a:t>
            </a:r>
            <a:r>
              <a:rPr lang="cs-CZ" sz="2400" dirty="0">
                <a:cs typeface="Arial" panose="020B0604020202020204" pitchFamily="34" charset="0"/>
              </a:rPr>
              <a:t>: Citace.com, </a:t>
            </a:r>
            <a:r>
              <a:rPr lang="cs-CZ" sz="2400" dirty="0" smtClean="0">
                <a:cs typeface="Arial" panose="020B0604020202020204" pitchFamily="34" charset="0"/>
              </a:rPr>
              <a:t>2014. </a:t>
            </a:r>
            <a:br>
              <a:rPr lang="cs-CZ" sz="2400" dirty="0" smtClean="0">
                <a:cs typeface="Arial" panose="020B0604020202020204" pitchFamily="34" charset="0"/>
              </a:rPr>
            </a:br>
            <a:r>
              <a:rPr lang="cs-CZ" sz="2400" dirty="0" smtClean="0">
                <a:cs typeface="Arial" panose="020B0604020202020204" pitchFamily="34" charset="0"/>
              </a:rPr>
              <a:t>ISBN </a:t>
            </a:r>
            <a:r>
              <a:rPr lang="cs-CZ" sz="2400" dirty="0"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Použitá literatura</a:t>
            </a:r>
            <a:endParaRPr lang="cs-CZ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41035"/>
            <a:ext cx="8856984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i="1" dirty="0">
                <a:cs typeface="Arial" panose="020B0604020202020204" pitchFamily="34" charset="0"/>
              </a:rPr>
              <a:t>ČSN ISO 5127 (01 0162) Informace a dokumentace - </a:t>
            </a:r>
            <a:r>
              <a:rPr lang="cs-CZ" sz="1600" i="1" dirty="0" smtClean="0">
                <a:cs typeface="Arial" panose="020B0604020202020204" pitchFamily="34" charset="0"/>
              </a:rPr>
              <a:t>slovník</a:t>
            </a:r>
            <a:r>
              <a:rPr lang="cs-CZ" sz="1600" dirty="0" smtClean="0">
                <a:cs typeface="Arial" panose="020B0604020202020204" pitchFamily="34" charset="0"/>
              </a:rPr>
              <a:t>. </a:t>
            </a:r>
            <a:r>
              <a:rPr lang="cs-CZ" sz="1600" dirty="0">
                <a:cs typeface="Arial" panose="020B0604020202020204" pitchFamily="34" charset="0"/>
              </a:rPr>
              <a:t>Praha: Český normalizační </a:t>
            </a:r>
            <a:r>
              <a:rPr lang="cs-CZ" sz="1600" dirty="0" smtClean="0"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cs typeface="Arial" panose="020B0604020202020204" pitchFamily="34" charset="0"/>
              </a:rPr>
              <a:t>ČSN </a:t>
            </a:r>
            <a:r>
              <a:rPr lang="cs-CZ" sz="1600" dirty="0">
                <a:cs typeface="Arial" panose="020B0604020202020204" pitchFamily="34" charset="0"/>
              </a:rPr>
              <a:t>ISO 690. </a:t>
            </a:r>
            <a:r>
              <a:rPr lang="cs-CZ" sz="1600" i="1" dirty="0">
                <a:cs typeface="Arial" panose="020B0604020202020204" pitchFamily="34" charset="0"/>
              </a:rPr>
              <a:t>Informace a d</a:t>
            </a:r>
            <a:r>
              <a:rPr lang="cs-CZ" sz="1600" i="1" dirty="0" smtClean="0">
                <a:cs typeface="Arial" panose="020B0604020202020204" pitchFamily="34" charset="0"/>
              </a:rPr>
              <a:t>okumentace</a:t>
            </a:r>
            <a:r>
              <a:rPr lang="cs-CZ" sz="1600" i="1" dirty="0"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600" dirty="0"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600" dirty="0" smtClean="0"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cs typeface="Arial" panose="020B0604020202020204" pitchFamily="34" charset="0"/>
              </a:rPr>
              <a:t>BIERNÁTOVÁ</a:t>
            </a:r>
            <a:r>
              <a:rPr lang="cs-CZ" sz="1600" dirty="0">
                <a:cs typeface="Arial" panose="020B0604020202020204" pitchFamily="34" charset="0"/>
              </a:rPr>
              <a:t>, Olga a Jakub SKŮPA. </a:t>
            </a:r>
            <a:r>
              <a:rPr lang="cs-CZ" sz="1600" i="1" dirty="0"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600" dirty="0">
                <a:cs typeface="Arial" panose="020B0604020202020204" pitchFamily="34" charset="0"/>
              </a:rPr>
              <a:t> [online]. V Brně, </a:t>
            </a:r>
            <a:r>
              <a:rPr lang="cs-CZ" sz="1600" dirty="0" smtClean="0">
                <a:cs typeface="Arial" panose="020B0604020202020204" pitchFamily="34" charset="0"/>
              </a:rPr>
              <a:t>2. září 2011 </a:t>
            </a:r>
            <a:r>
              <a:rPr lang="cs-CZ" sz="1600" dirty="0">
                <a:cs typeface="Arial" panose="020B0604020202020204" pitchFamily="34" charset="0"/>
              </a:rPr>
              <a:t>[cit. 2015-10-02]. Dostupné z: </a:t>
            </a:r>
            <a:r>
              <a:rPr lang="cs-CZ" sz="1600" dirty="0">
                <a:cs typeface="Arial" panose="020B0604020202020204" pitchFamily="34" charset="0"/>
                <a:hlinkClick r:id="rId2"/>
              </a:rPr>
              <a:t>http://</a:t>
            </a:r>
            <a:r>
              <a:rPr lang="cs-CZ" sz="1600" dirty="0" smtClean="0"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60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dirty="0">
                <a:cs typeface="Arial" panose="020B0604020202020204" pitchFamily="34" charset="0"/>
              </a:rPr>
              <a:t>ISO 690: 2010. </a:t>
            </a:r>
            <a:r>
              <a:rPr lang="cs-CZ" sz="1600" i="1" dirty="0" err="1">
                <a:cs typeface="Arial" panose="020B0604020202020204" pitchFamily="34" charset="0"/>
              </a:rPr>
              <a:t>Information</a:t>
            </a:r>
            <a:r>
              <a:rPr lang="cs-CZ" sz="1600" i="1" dirty="0">
                <a:cs typeface="Arial" panose="020B0604020202020204" pitchFamily="34" charset="0"/>
              </a:rPr>
              <a:t> and </a:t>
            </a:r>
            <a:r>
              <a:rPr lang="cs-CZ" sz="1600" i="1" dirty="0" err="1">
                <a:cs typeface="Arial" panose="020B0604020202020204" pitchFamily="34" charset="0"/>
              </a:rPr>
              <a:t>documentation</a:t>
            </a:r>
            <a:r>
              <a:rPr lang="cs-CZ" sz="1600" i="1" dirty="0">
                <a:cs typeface="Arial" panose="020B0604020202020204" pitchFamily="34" charset="0"/>
              </a:rPr>
              <a:t> – </a:t>
            </a:r>
            <a:r>
              <a:rPr lang="cs-CZ" sz="1600" i="1" dirty="0" err="1">
                <a:cs typeface="Arial" panose="020B0604020202020204" pitchFamily="34" charset="0"/>
              </a:rPr>
              <a:t>Guidelines</a:t>
            </a:r>
            <a:r>
              <a:rPr lang="cs-CZ" sz="1600" i="1" dirty="0">
                <a:cs typeface="Arial" panose="020B0604020202020204" pitchFamily="34" charset="0"/>
              </a:rPr>
              <a:t> </a:t>
            </a:r>
            <a:r>
              <a:rPr lang="cs-CZ" sz="1600" i="1" dirty="0" err="1">
                <a:cs typeface="Arial" panose="020B0604020202020204" pitchFamily="34" charset="0"/>
              </a:rPr>
              <a:t>for</a:t>
            </a:r>
            <a:r>
              <a:rPr lang="cs-CZ" sz="1600" i="1" dirty="0">
                <a:cs typeface="Arial" panose="020B0604020202020204" pitchFamily="34" charset="0"/>
              </a:rPr>
              <a:t> </a:t>
            </a:r>
            <a:r>
              <a:rPr lang="cs-CZ" sz="1600" i="1" dirty="0" err="1">
                <a:cs typeface="Arial" panose="020B0604020202020204" pitchFamily="34" charset="0"/>
              </a:rPr>
              <a:t>bibliographic</a:t>
            </a:r>
            <a:r>
              <a:rPr lang="cs-CZ" sz="1600" i="1" dirty="0">
                <a:cs typeface="Arial" panose="020B0604020202020204" pitchFamily="34" charset="0"/>
              </a:rPr>
              <a:t> </a:t>
            </a:r>
            <a:r>
              <a:rPr lang="cs-CZ" sz="1600" i="1" dirty="0" err="1">
                <a:cs typeface="Arial" panose="020B0604020202020204" pitchFamily="34" charset="0"/>
              </a:rPr>
              <a:t>references</a:t>
            </a:r>
            <a:r>
              <a:rPr lang="cs-CZ" sz="1600" i="1" dirty="0">
                <a:cs typeface="Arial" panose="020B0604020202020204" pitchFamily="34" charset="0"/>
              </a:rPr>
              <a:t> and </a:t>
            </a:r>
            <a:r>
              <a:rPr lang="cs-CZ" sz="1600" i="1" dirty="0" err="1">
                <a:cs typeface="Arial" panose="020B0604020202020204" pitchFamily="34" charset="0"/>
              </a:rPr>
              <a:t>citations</a:t>
            </a:r>
            <a:r>
              <a:rPr lang="cs-CZ" sz="1600" i="1" dirty="0">
                <a:cs typeface="Arial" panose="020B0604020202020204" pitchFamily="34" charset="0"/>
              </a:rPr>
              <a:t> to </a:t>
            </a:r>
            <a:r>
              <a:rPr lang="cs-CZ" sz="1600" i="1" dirty="0" err="1">
                <a:cs typeface="Arial" panose="020B0604020202020204" pitchFamily="34" charset="0"/>
              </a:rPr>
              <a:t>information</a:t>
            </a:r>
            <a:r>
              <a:rPr lang="cs-CZ" sz="1600" i="1" dirty="0">
                <a:cs typeface="Arial" panose="020B0604020202020204" pitchFamily="34" charset="0"/>
              </a:rPr>
              <a:t> </a:t>
            </a:r>
            <a:r>
              <a:rPr lang="cs-CZ" sz="1600" i="1" dirty="0" err="1">
                <a:cs typeface="Arial" panose="020B0604020202020204" pitchFamily="34" charset="0"/>
              </a:rPr>
              <a:t>resources</a:t>
            </a:r>
            <a:r>
              <a:rPr lang="cs-CZ" sz="1600" dirty="0">
                <a:cs typeface="Arial" panose="020B0604020202020204" pitchFamily="34" charset="0"/>
              </a:rPr>
              <a:t>. </a:t>
            </a:r>
            <a:r>
              <a:rPr lang="cs-CZ" sz="1600" dirty="0" err="1">
                <a:cs typeface="Arial" panose="020B0604020202020204" pitchFamily="34" charset="0"/>
              </a:rPr>
              <a:t>Geneva</a:t>
            </a:r>
            <a:r>
              <a:rPr lang="cs-CZ" sz="1600" dirty="0"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cs typeface="Arial" panose="020B0604020202020204" pitchFamily="34" charset="0"/>
              </a:rPr>
              <a:t>Jak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správně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citovat</a:t>
            </a:r>
            <a:r>
              <a:rPr lang="en-US" sz="1600" dirty="0">
                <a:cs typeface="Arial" panose="020B0604020202020204" pitchFamily="34" charset="0"/>
              </a:rPr>
              <a:t> a </a:t>
            </a:r>
            <a:r>
              <a:rPr lang="en-US" sz="1600" dirty="0" err="1">
                <a:cs typeface="Arial" panose="020B0604020202020204" pitchFamily="34" charset="0"/>
              </a:rPr>
              <a:t>odkazovat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na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citace</a:t>
            </a:r>
            <a:r>
              <a:rPr lang="en-US" sz="1600" dirty="0">
                <a:cs typeface="Arial" panose="020B0604020202020204" pitchFamily="34" charset="0"/>
              </a:rPr>
              <a:t> v </a:t>
            </a:r>
            <a:r>
              <a:rPr lang="en-US" sz="1600" dirty="0" err="1">
                <a:cs typeface="Arial" panose="020B0604020202020204" pitchFamily="34" charset="0"/>
              </a:rPr>
              <a:t>textu</a:t>
            </a:r>
            <a:r>
              <a:rPr lang="en-US" sz="1600" dirty="0">
                <a:cs typeface="Arial" panose="020B0604020202020204" pitchFamily="34" charset="0"/>
              </a:rPr>
              <a:t>. </a:t>
            </a:r>
            <a:r>
              <a:rPr lang="en-US" sz="1600" i="1" dirty="0">
                <a:cs typeface="Arial" panose="020B0604020202020204" pitchFamily="34" charset="0"/>
              </a:rPr>
              <a:t>Iva: </a:t>
            </a:r>
            <a:r>
              <a:rPr lang="en-US" sz="1600" i="1" dirty="0" err="1">
                <a:cs typeface="Arial" panose="020B0604020202020204" pitchFamily="34" charset="0"/>
              </a:rPr>
              <a:t>Informační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en-US" sz="1600" i="1" dirty="0" err="1">
                <a:cs typeface="Arial" panose="020B0604020202020204" pitchFamily="34" charset="0"/>
              </a:rPr>
              <a:t>výchova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en-US" sz="1600" i="1" dirty="0" err="1">
                <a:cs typeface="Arial" panose="020B0604020202020204" pitchFamily="34" charset="0"/>
              </a:rPr>
              <a:t>na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en-US" sz="1600" i="1" dirty="0" err="1">
                <a:cs typeface="Arial" panose="020B0604020202020204" pitchFamily="34" charset="0"/>
              </a:rPr>
              <a:t>UTB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en-US" sz="1600" i="1" dirty="0" err="1">
                <a:cs typeface="Arial" panose="020B0604020202020204" pitchFamily="34" charset="0"/>
              </a:rPr>
              <a:t>ve</a:t>
            </a:r>
            <a:r>
              <a:rPr lang="en-US" sz="1600" i="1" dirty="0">
                <a:cs typeface="Arial" panose="020B0604020202020204" pitchFamily="34" charset="0"/>
              </a:rPr>
              <a:t> </a:t>
            </a:r>
            <a:r>
              <a:rPr lang="en-US" sz="1600" i="1" dirty="0" err="1">
                <a:cs typeface="Arial" panose="020B0604020202020204" pitchFamily="34" charset="0"/>
              </a:rPr>
              <a:t>Zlíně</a:t>
            </a:r>
            <a:r>
              <a:rPr lang="en-US" sz="1600" dirty="0">
                <a:cs typeface="Arial" panose="020B0604020202020204" pitchFamily="34" charset="0"/>
              </a:rPr>
              <a:t> [online]. </a:t>
            </a:r>
            <a:r>
              <a:rPr lang="en-US" sz="1600" dirty="0" err="1">
                <a:cs typeface="Arial" panose="020B0604020202020204" pitchFamily="34" charset="0"/>
              </a:rPr>
              <a:t>Zlín</a:t>
            </a:r>
            <a:r>
              <a:rPr lang="en-US" sz="1600" dirty="0">
                <a:cs typeface="Arial" panose="020B0604020202020204" pitchFamily="34" charset="0"/>
              </a:rPr>
              <a:t>: </a:t>
            </a:r>
            <a:r>
              <a:rPr lang="en-US" sz="1600" dirty="0" err="1">
                <a:cs typeface="Arial" panose="020B0604020202020204" pitchFamily="34" charset="0"/>
              </a:rPr>
              <a:t>Univerzita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Tomáše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Bati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ve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Zlíně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err="1">
                <a:cs typeface="Arial" panose="020B0604020202020204" pitchFamily="34" charset="0"/>
              </a:rPr>
              <a:t>Knihovna</a:t>
            </a:r>
            <a:r>
              <a:rPr lang="en-US" sz="1600" dirty="0">
                <a:cs typeface="Arial" panose="020B0604020202020204" pitchFamily="34" charset="0"/>
              </a:rPr>
              <a:t> [cit. 2015-10-07]. </a:t>
            </a:r>
            <a:r>
              <a:rPr lang="en-US" sz="1600" dirty="0" err="1">
                <a:cs typeface="Arial" panose="020B0604020202020204" pitchFamily="34" charset="0"/>
              </a:rPr>
              <a:t>Dostupné</a:t>
            </a:r>
            <a:r>
              <a:rPr lang="en-US" sz="1600" dirty="0">
                <a:cs typeface="Arial" panose="020B0604020202020204" pitchFamily="34" charset="0"/>
              </a:rPr>
              <a:t> z: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http://</a:t>
            </a:r>
            <a:r>
              <a:rPr lang="en-US" sz="1600" dirty="0" err="1"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/?</a:t>
            </a:r>
            <a:r>
              <a:rPr lang="en-US" sz="1600" dirty="0" err="1" smtClean="0">
                <a:cs typeface="Arial" panose="020B0604020202020204" pitchFamily="34" charset="0"/>
                <a:hlinkClick r:id="rId3"/>
              </a:rPr>
              <a:t>page_id</a:t>
            </a:r>
            <a:r>
              <a:rPr lang="en-US" sz="1600" dirty="0" smtClean="0">
                <a:cs typeface="Arial" panose="020B0604020202020204" pitchFamily="34" charset="0"/>
                <a:hlinkClick r:id="rId3"/>
              </a:rPr>
              <a:t>=34</a:t>
            </a:r>
            <a:r>
              <a:rPr lang="cs-CZ" sz="1600" dirty="0" smtClean="0"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600" i="1" dirty="0">
                <a:cs typeface="Arial" panose="020B0604020202020204" pitchFamily="34" charset="0"/>
              </a:rPr>
              <a:t>Jak psát závěrečné a kvalifikační práce</a:t>
            </a:r>
            <a:r>
              <a:rPr lang="cs-CZ" sz="1600" dirty="0">
                <a:cs typeface="Arial" panose="020B0604020202020204" pitchFamily="34" charset="0"/>
              </a:rPr>
              <a:t>. Nitra: Enigma, c2008. ISBN 978-80-89132-70-6</a:t>
            </a:r>
            <a:r>
              <a:rPr lang="cs-CZ" sz="1600" dirty="0" smtClean="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cs typeface="Arial" panose="020B0604020202020204" pitchFamily="34" charset="0"/>
              </a:rPr>
              <a:t>KRATOCHVÍL, Jiří. </a:t>
            </a:r>
            <a:r>
              <a:rPr lang="cs-CZ" sz="1600" i="1" dirty="0">
                <a:cs typeface="Arial" panose="020B0604020202020204" pitchFamily="34" charset="0"/>
              </a:rPr>
              <a:t>Jak citovat</a:t>
            </a:r>
            <a:r>
              <a:rPr lang="cs-CZ" sz="1600" dirty="0"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600" dirty="0"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600" dirty="0">
                <a:cs typeface="Arial" panose="020B0604020202020204" pitchFamily="34" charset="0"/>
              </a:rPr>
              <a:t> </a:t>
            </a:r>
          </a:p>
          <a:p>
            <a:r>
              <a:rPr lang="cs-CZ" sz="1600" dirty="0" smtClean="0">
                <a:cs typeface="Arial" panose="020B0604020202020204" pitchFamily="34" charset="0"/>
              </a:rPr>
              <a:t>Plagiátorství</a:t>
            </a:r>
            <a:r>
              <a:rPr lang="cs-CZ" sz="1600" dirty="0">
                <a:cs typeface="Arial" panose="020B0604020202020204" pitchFamily="34" charset="0"/>
              </a:rPr>
              <a:t>. </a:t>
            </a:r>
            <a:r>
              <a:rPr lang="cs-CZ" sz="1600" dirty="0" smtClean="0">
                <a:cs typeface="Arial" panose="020B0604020202020204" pitchFamily="34" charset="0"/>
              </a:rPr>
              <a:t>In</a:t>
            </a:r>
            <a:r>
              <a:rPr lang="cs-CZ" sz="1600" dirty="0">
                <a:cs typeface="Arial" panose="020B0604020202020204" pitchFamily="34" charset="0"/>
              </a:rPr>
              <a:t>: </a:t>
            </a:r>
            <a:r>
              <a:rPr lang="cs-CZ" sz="1600" i="1" dirty="0">
                <a:cs typeface="Arial" panose="020B0604020202020204" pitchFamily="34" charset="0"/>
              </a:rPr>
              <a:t>Masarykova univerzita</a:t>
            </a:r>
            <a:r>
              <a:rPr lang="cs-CZ" sz="1600" dirty="0">
                <a:cs typeface="Arial" panose="020B0604020202020204" pitchFamily="34" charset="0"/>
              </a:rPr>
              <a:t> [online]. Brno: Masarykova </a:t>
            </a:r>
            <a:r>
              <a:rPr lang="cs-CZ" sz="1600" dirty="0" smtClean="0">
                <a:cs typeface="Arial" panose="020B0604020202020204" pitchFamily="34" charset="0"/>
              </a:rPr>
              <a:t>univerzita, c1996-2016 </a:t>
            </a:r>
            <a:r>
              <a:rPr lang="cs-CZ" sz="1600" dirty="0"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495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539552" y="3429000"/>
            <a:ext cx="777686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Vám za pozornost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851920" y="4476527"/>
            <a:ext cx="50405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Ing. Martina Nedomová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nedomova@fss.muni.cz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4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11080</TotalTime>
  <Words>4847</Words>
  <Application>Microsoft Office PowerPoint</Application>
  <PresentationFormat>Předvádění na obrazovce (4:3)</PresentationFormat>
  <Paragraphs>602</Paragraphs>
  <Slides>96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4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   Citace a citační SW </vt:lpstr>
      <vt:lpstr>Obsah přednášky</vt:lpstr>
      <vt:lpstr>Prezentace aplikace PowerPoint</vt:lpstr>
      <vt:lpstr>CITÁT</vt:lpstr>
      <vt:lpstr>         Citát</vt:lpstr>
      <vt:lpstr>Citát - ukázka</vt:lpstr>
      <vt:lpstr>PARAFRÁZE</vt:lpstr>
      <vt:lpstr>Parafráze - ukázka</vt:lpstr>
      <vt:lpstr>BIBLIOGRAFICKÉ CITACE</vt:lpstr>
      <vt:lpstr>Bibliografické citace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Prezentace aplikace PowerPoint</vt:lpstr>
      <vt:lpstr>Prezentace aplikace PowerPoint</vt:lpstr>
      <vt:lpstr>Prezentace aplikace PowerPoint</vt:lpstr>
      <vt:lpstr>Odevzdej.cz</vt:lpstr>
      <vt:lpstr>Prezentace aplikace PowerPoint</vt:lpstr>
      <vt:lpstr>Prezentace aplikace PowerPoint</vt:lpstr>
      <vt:lpstr>Citační styl</vt:lpstr>
      <vt:lpstr>Citační styly</vt:lpstr>
      <vt:lpstr>Prezentace aplikace PowerPoint</vt:lpstr>
      <vt:lpstr>Norma</vt:lpstr>
      <vt:lpstr>Citace v textu</vt:lpstr>
      <vt:lpstr>Metoda jméno-datum</vt:lpstr>
      <vt:lpstr>Metoda jméno-datum</vt:lpstr>
      <vt:lpstr>Metoda jméno-datum</vt:lpstr>
      <vt:lpstr>Seznam literatury u metody  jméno-datum</vt:lpstr>
      <vt:lpstr>Metoda jméno-datum   -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 bibliogr. citace</vt:lpstr>
      <vt:lpstr>Obecná struktura bibliogr. citace</vt:lpstr>
      <vt:lpstr>Obecná struktura bibliogr. citace</vt:lpstr>
      <vt:lpstr>Prezentace aplikace PowerPoint</vt:lpstr>
      <vt:lpstr>Citování tištěných dokumentů</vt:lpstr>
      <vt:lpstr>Citování elektronických dokumentů</vt:lpstr>
      <vt:lpstr>Prezentace aplikace PowerPoint</vt:lpstr>
      <vt:lpstr>Druhy citovaných dokumentů</vt:lpstr>
      <vt:lpstr>Tištěná kniha</vt:lpstr>
      <vt:lpstr>E-kniha</vt:lpstr>
      <vt:lpstr>Kapitola z knihy / e-knihy</vt:lpstr>
      <vt:lpstr>         Sborník</vt:lpstr>
      <vt:lpstr>     E-sborník</vt:lpstr>
      <vt:lpstr>Příspěvek ze sborníku</vt:lpstr>
      <vt:lpstr>E-příspěvek ze sborníku</vt:lpstr>
      <vt:lpstr>     Článek</vt:lpstr>
      <vt:lpstr>              E-článek</vt:lpstr>
      <vt:lpstr>Novinový článek/e-článek</vt:lpstr>
      <vt:lpstr>            Časopis</vt:lpstr>
      <vt:lpstr>        E-časopis</vt:lpstr>
      <vt:lpstr>Akademická práce/e-práce</vt:lpstr>
      <vt:lpstr>   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  Webová sídla</vt:lpstr>
      <vt:lpstr>  Webové stránky</vt:lpstr>
      <vt:lpstr>Příspěvek na webu</vt:lpstr>
      <vt:lpstr>Příspěvek na webu</vt:lpstr>
      <vt:lpstr>Příspěvek na webu - video</vt:lpstr>
      <vt:lpstr>E-mail</vt:lpstr>
      <vt:lpstr>Pořad v TV nebo rozhlasu</vt:lpstr>
      <vt:lpstr>     Část pořadu  - rozhovor,                     zpráva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SK MU</vt:lpstr>
      <vt:lpstr>Import citací do Citace PRO</vt:lpstr>
      <vt:lpstr>  Citace v Theses.cz</vt:lpstr>
      <vt:lpstr>Kontrola importovaných citací</vt:lpstr>
      <vt:lpstr>Zdarma dostupný SW</vt:lpstr>
      <vt:lpstr>Úkol na citace</vt:lpstr>
      <vt:lpstr>Doporučené zdroje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Martina Nedomová</cp:lastModifiedBy>
  <cp:revision>884</cp:revision>
  <cp:lastPrinted>2018-11-22T08:56:35Z</cp:lastPrinted>
  <dcterms:created xsi:type="dcterms:W3CDTF">2008-06-02T21:04:14Z</dcterms:created>
  <dcterms:modified xsi:type="dcterms:W3CDTF">2018-12-03T09:11:47Z</dcterms:modified>
</cp:coreProperties>
</file>