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44"/>
  </p:notesMasterIdLst>
  <p:handoutMasterIdLst>
    <p:handoutMasterId r:id="rId45"/>
  </p:handoutMasterIdLst>
  <p:sldIdLst>
    <p:sldId id="256" r:id="rId3"/>
    <p:sldId id="257" r:id="rId4"/>
    <p:sldId id="267" r:id="rId5"/>
    <p:sldId id="260" r:id="rId6"/>
    <p:sldId id="261" r:id="rId7"/>
    <p:sldId id="304" r:id="rId8"/>
    <p:sldId id="262" r:id="rId9"/>
    <p:sldId id="264" r:id="rId10"/>
    <p:sldId id="263" r:id="rId11"/>
    <p:sldId id="266" r:id="rId12"/>
    <p:sldId id="271" r:id="rId13"/>
    <p:sldId id="265" r:id="rId14"/>
    <p:sldId id="270" r:id="rId15"/>
    <p:sldId id="269" r:id="rId16"/>
    <p:sldId id="282" r:id="rId17"/>
    <p:sldId id="280" r:id="rId18"/>
    <p:sldId id="278" r:id="rId19"/>
    <p:sldId id="296" r:id="rId20"/>
    <p:sldId id="297" r:id="rId21"/>
    <p:sldId id="298" r:id="rId22"/>
    <p:sldId id="286" r:id="rId23"/>
    <p:sldId id="281" r:id="rId24"/>
    <p:sldId id="288" r:id="rId25"/>
    <p:sldId id="287" r:id="rId26"/>
    <p:sldId id="289" r:id="rId27"/>
    <p:sldId id="290" r:id="rId28"/>
    <p:sldId id="292" r:id="rId29"/>
    <p:sldId id="291" r:id="rId30"/>
    <p:sldId id="277" r:id="rId31"/>
    <p:sldId id="276" r:id="rId32"/>
    <p:sldId id="275" r:id="rId33"/>
    <p:sldId id="274" r:id="rId34"/>
    <p:sldId id="300" r:id="rId35"/>
    <p:sldId id="279" r:id="rId36"/>
    <p:sldId id="301" r:id="rId37"/>
    <p:sldId id="313" r:id="rId38"/>
    <p:sldId id="307" r:id="rId39"/>
    <p:sldId id="302" r:id="rId40"/>
    <p:sldId id="303" r:id="rId41"/>
    <p:sldId id="295" r:id="rId42"/>
    <p:sldId id="258" r:id="rId4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F1000D6-C781-4C57-9AE8-1B3D07A19D09}">
          <p14:sldIdLst>
            <p14:sldId id="256"/>
            <p14:sldId id="257"/>
            <p14:sldId id="267"/>
            <p14:sldId id="260"/>
            <p14:sldId id="261"/>
            <p14:sldId id="304"/>
            <p14:sldId id="262"/>
            <p14:sldId id="264"/>
            <p14:sldId id="263"/>
            <p14:sldId id="266"/>
            <p14:sldId id="271"/>
            <p14:sldId id="265"/>
            <p14:sldId id="270"/>
            <p14:sldId id="269"/>
            <p14:sldId id="282"/>
            <p14:sldId id="280"/>
            <p14:sldId id="278"/>
            <p14:sldId id="296"/>
            <p14:sldId id="297"/>
            <p14:sldId id="298"/>
            <p14:sldId id="286"/>
            <p14:sldId id="281"/>
            <p14:sldId id="288"/>
            <p14:sldId id="287"/>
            <p14:sldId id="289"/>
            <p14:sldId id="290"/>
            <p14:sldId id="292"/>
            <p14:sldId id="291"/>
            <p14:sldId id="277"/>
            <p14:sldId id="276"/>
            <p14:sldId id="275"/>
            <p14:sldId id="274"/>
            <p14:sldId id="300"/>
            <p14:sldId id="279"/>
            <p14:sldId id="301"/>
            <p14:sldId id="313"/>
            <p14:sldId id="307"/>
            <p14:sldId id="302"/>
            <p14:sldId id="303"/>
            <p14:sldId id="295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49" d="100"/>
          <a:sy n="49" d="100"/>
        </p:scale>
        <p:origin x="54" y="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76EA4-4C8E-4447-83A2-B90BB464C2CB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B08E-6565-44D9-AE0C-7C4A34D1BC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2CC3A-1402-43E4-8679-927870DAA1B5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8F5F3-F158-4156-B15A-A882C5DB6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3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8F5F3-F158-4156-B15A-A882C5DB67B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2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18F5F3-F158-4156-B15A-A882C5DB67B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4198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18F5F3-F158-4156-B15A-A882C5DB67B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21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7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377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19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311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580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77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61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598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55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0800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294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05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6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70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8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8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94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6172-ABD8-4823-A77A-70B820AF7E8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3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1172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sz="2400"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college.com/blog/2011/11/23/infographic-get-more-out-of-google.html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" TargetMode="External"/><Relationship Id="rId2" Type="http://schemas.openxmlformats.org/officeDocument/2006/relationships/hyperlink" Target="http://search.ebscohost.com/Community.aspx?community=y&amp;authtype=ip&amp;ugt=723731863C4635373716358632753E8229E3743368F3613366C36793602326E33013&amp;stsug=AieXszwCyasBd1vR5i2QMHCoxWcIRUgCxSycBhkmwq2BJAxlOLNIhZv7kUZ_csRJhUZ_F0vszo6w9ewRgPvAZzHerTKF9n0zk2Nde0CHJsWl7amrR2Z2GDPP7U9eY51wcoTvm0R3y88suhT_Bi5DCnYHNi01VtxWnLJBXq_2d-Bvyb4XeQ&amp;IsAdminMobile=N&amp;encid=22D731163C5635273776355632353C77393374C378C371C376C377C370C376C33013&amp;selectServicesToken=AyfL7iGJAfK45FWItplqD_hXn9Z-hA2UFVkq6QxuVswTAbNj9r4pGH5mwplghYvnJ_R7Xa118tVYtmCwAZa7zQCWlds6_Kp5VZPALhco7yx3oRBKLOGBCg0KyuGJO6EciqpEVmV_-bkgBgqZIqAdW5mO7PYvfkfk2_94EEYk6bzoabIMsYYGRVAQKRrTyab2Mcbwz8XbuSHWogdpMdMPeYeRas45dW-a05RScwiA-DSjgiot7a-VG84TG2ZNEPXA0SXgbcys24ArRZKcACrWZMOrOfavbrbHM-la2apLT927lek5jZf3OOVWlnF4z3MSbnrqQwqp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onlinelibrary.wiley.com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nualreviews.org/" TargetMode="External"/><Relationship Id="rId2" Type="http://schemas.openxmlformats.org/officeDocument/2006/relationships/hyperlink" Target="https://www.tandfonline.com/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mazancov@fss.muni.cz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zdroje@fss.muni.cz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8483" y="2780928"/>
            <a:ext cx="7772400" cy="747514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Základy práce s informačními zdroji pro </a:t>
            </a:r>
            <a:r>
              <a:rPr lang="cs-CZ" altLang="cs-CZ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studenty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ENS122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4581128"/>
            <a:ext cx="5256584" cy="1800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Ing. Martina Nedomová, </a:t>
            </a:r>
            <a:r>
              <a:rPr lang="cs-CZ" altLang="cs-CZ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altLang="cs-CZ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uk-UA" altLang="cs-CZ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76056" y="6165638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12. 10. </a:t>
            </a:r>
            <a:r>
              <a:rPr lang="cs-CZ" altLang="cs-CZ" sz="24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  <a:endParaRPr lang="cs-CZ" alt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Výběr zdrojů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3732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odborné databáze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Knihovní katalogy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vyhledávače </a:t>
            </a:r>
            <a:r>
              <a:rPr lang="cs-CZ" altLang="cs-CZ" dirty="0" err="1"/>
              <a:t>odb</a:t>
            </a:r>
            <a:r>
              <a:rPr lang="cs-CZ" altLang="cs-CZ" dirty="0"/>
              <a:t>. informací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 err="1"/>
              <a:t>Repozitáře</a:t>
            </a: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6578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424" y="1196752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Google 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tipy pro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686800" cy="4752528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na konkrétní stránce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 smtClean="0"/>
              <a:t>binka</a:t>
            </a:r>
            <a:r>
              <a:rPr lang="cs-CZ" sz="3900" b="1" i="1" dirty="0" smtClean="0"/>
              <a:t> </a:t>
            </a:r>
            <a:r>
              <a:rPr lang="cs-CZ" sz="3900" b="1" i="1" dirty="0" err="1"/>
              <a:t>site:fss.muni.cz</a:t>
            </a:r>
            <a:r>
              <a:rPr lang="cs-CZ" sz="3900" b="1" i="1" dirty="0"/>
              <a:t> </a:t>
            </a:r>
          </a:p>
          <a:p>
            <a:pPr>
              <a:defRPr/>
            </a:pPr>
            <a:endParaRPr lang="cs-CZ" sz="22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Definice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 smtClean="0"/>
              <a:t>define</a:t>
            </a:r>
            <a:r>
              <a:rPr lang="cs-CZ" sz="3900" b="1" i="1" dirty="0" smtClean="0"/>
              <a:t>:“</a:t>
            </a:r>
            <a:r>
              <a:rPr lang="cs-CZ" sz="3900" b="1" i="1" dirty="0" err="1" smtClean="0"/>
              <a:t>sustainable</a:t>
            </a:r>
            <a:r>
              <a:rPr lang="cs-CZ" sz="3900" b="1" i="1" dirty="0" smtClean="0"/>
              <a:t> </a:t>
            </a:r>
            <a:r>
              <a:rPr lang="cs-CZ" sz="3900" b="1" i="1" dirty="0" err="1" smtClean="0"/>
              <a:t>agriculture</a:t>
            </a:r>
            <a:r>
              <a:rPr lang="cs-CZ" sz="3900" b="1" i="1" dirty="0" smtClean="0"/>
              <a:t>“</a:t>
            </a:r>
            <a:endParaRPr lang="cs-CZ" sz="3900" b="1" i="1" dirty="0"/>
          </a:p>
          <a:p>
            <a:pPr>
              <a:defRPr/>
            </a:pP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spc="-40" dirty="0"/>
              <a:t>Vyhledávání stránek, které jsou podobné určité adrese URL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 smtClean="0"/>
              <a:t>related:humenv.fss.muni.cz</a:t>
            </a:r>
            <a:endParaRPr lang="cs-CZ" sz="3900" b="1" i="1" dirty="0"/>
          </a:p>
          <a:p>
            <a:pPr>
              <a:defRPr/>
            </a:pPr>
            <a:endParaRPr lang="cs-CZ" sz="2000" b="1" i="1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Typ dokumentu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filetype:pdf</a:t>
            </a:r>
            <a:endParaRPr lang="cs-CZ" sz="39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1700808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sz="3200" b="1" dirty="0"/>
              <a:t> </a:t>
            </a:r>
            <a:r>
              <a:rPr lang="cs-CZ" altLang="cs-CZ" sz="3200" b="1" dirty="0" err="1"/>
              <a:t>Boolovský</a:t>
            </a:r>
            <a:r>
              <a:rPr lang="cs-CZ" altLang="cs-CZ" sz="3200" b="1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Další operace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" y="476672"/>
            <a:ext cx="7419975" cy="4457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95736" y="5589240"/>
            <a:ext cx="6590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hlinkClick r:id="rId3"/>
              </a:rPr>
              <a:t>Infographic</a:t>
            </a:r>
            <a:r>
              <a:rPr lang="cs-CZ" sz="3200" dirty="0">
                <a:hlinkClick r:id="rId3"/>
              </a:rPr>
              <a:t>: </a:t>
            </a:r>
            <a:r>
              <a:rPr lang="cs-CZ" sz="3200" dirty="0" err="1">
                <a:hlinkClick r:id="rId3"/>
              </a:rPr>
              <a:t>Get</a:t>
            </a:r>
            <a:r>
              <a:rPr lang="cs-CZ" sz="3200" dirty="0">
                <a:hlinkClick r:id="rId3"/>
              </a:rPr>
              <a:t> More </a:t>
            </a:r>
            <a:r>
              <a:rPr lang="cs-CZ" sz="3200" dirty="0" err="1">
                <a:hlinkClick r:id="rId3"/>
              </a:rPr>
              <a:t>Out</a:t>
            </a:r>
            <a:r>
              <a:rPr lang="cs-CZ" sz="3200" dirty="0">
                <a:hlinkClick r:id="rId3"/>
              </a:rPr>
              <a:t> </a:t>
            </a:r>
            <a:r>
              <a:rPr lang="cs-CZ" sz="3200" dirty="0" err="1">
                <a:hlinkClick r:id="rId3"/>
              </a:rPr>
              <a:t>of</a:t>
            </a:r>
            <a:r>
              <a:rPr lang="cs-CZ" sz="3200" dirty="0">
                <a:hlinkClick r:id="rId3"/>
              </a:rPr>
              <a:t> Google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Boolovský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model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222" y="1844824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součin, průnik - operátor </a:t>
            </a:r>
            <a:r>
              <a:rPr lang="cs-CZ" altLang="cs-CZ" b="1" dirty="0"/>
              <a:t>AND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součet, sjednocení - operátor </a:t>
            </a:r>
            <a:r>
              <a:rPr lang="cs-CZ" altLang="cs-CZ" b="1" dirty="0"/>
              <a:t>OR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Logická negace - operátor </a:t>
            </a:r>
            <a:r>
              <a:rPr lang="cs-CZ" altLang="cs-CZ" b="1" dirty="0"/>
              <a:t>NOT</a:t>
            </a:r>
            <a:endParaRPr lang="cs-CZ" altLang="cs-CZ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b="1" dirty="0"/>
              <a:t>Krácení termínů </a:t>
            </a:r>
            <a:r>
              <a:rPr lang="cs-CZ" altLang="cs-CZ" dirty="0"/>
              <a:t>(</a:t>
            </a:r>
            <a:r>
              <a:rPr lang="cs-CZ" altLang="cs-CZ" dirty="0" err="1"/>
              <a:t>truncation</a:t>
            </a:r>
            <a:r>
              <a:rPr lang="cs-CZ" altLang="cs-CZ" dirty="0"/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Vyhledávání prostřednictvím </a:t>
            </a:r>
            <a:r>
              <a:rPr lang="cs-CZ" altLang="cs-CZ" b="1" dirty="0"/>
              <a:t>fráze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8264" y="6093296"/>
            <a:ext cx="3682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i="1" dirty="0"/>
              <a:t>Zdroj: Steinerová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7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Strategie </a:t>
            </a:r>
            <a:r>
              <a:rPr lang="cs-CZ" altLang="cs-CZ" sz="3000" b="1" dirty="0" err="1"/>
              <a:t>Boolovského</a:t>
            </a:r>
            <a:r>
              <a:rPr lang="cs-CZ" altLang="cs-CZ" sz="3000" b="1" dirty="0"/>
              <a:t> modelu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nejrozšířenější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kombinace termínů pomocí logických operátorů AND, OR, NOT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84869"/>
            <a:ext cx="3329996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3467888" cy="150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70612"/>
            <a:ext cx="3366000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638132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http://spencerjardine.blogspot.cz/2012/02/boolean-search-strategies-videos.html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5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09411"/>
            <a:ext cx="8229600" cy="53541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AND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880321"/>
          </a:xfrm>
        </p:spPr>
        <p:txBody>
          <a:bodyPr/>
          <a:lstStyle/>
          <a:p>
            <a:pPr marL="432000" indent="-4320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součin, průnik</a:t>
            </a:r>
          </a:p>
          <a:p>
            <a:pPr marL="800100" lvl="1" indent="-4320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jen těch dokumentů, ve kterých se </a:t>
            </a:r>
            <a:r>
              <a:rPr lang="cs-CZ" altLang="cs-CZ" sz="3000" b="1" dirty="0"/>
              <a:t>vyskytují obě klíčová slova</a:t>
            </a:r>
          </a:p>
          <a:p>
            <a:pPr marL="800100" lvl="1" indent="-4320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800100" lvl="1" indent="-4320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průnik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4828510"/>
            <a:ext cx="3907348" cy="1200329"/>
          </a:xfrm>
          <a:prstGeom prst="rect">
            <a:avLst/>
          </a:prstGeom>
          <a:noFill/>
          <a:ln>
            <a:solidFill>
              <a:srgbClr val="33CCCC"/>
            </a:solidFill>
            <a:prstDash val="sysDot"/>
          </a:ln>
          <a:effectLst>
            <a:glow rad="63500">
              <a:srgbClr val="33CCCC">
                <a:alpha val="40000"/>
              </a:srgbClr>
            </a:glow>
          </a:effectLst>
        </p:spPr>
        <p:txBody>
          <a:bodyPr wrap="squar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ekologické zemědělství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sz="2400" dirty="0" smtClean="0">
                <a:solidFill>
                  <a:prstClr val="black"/>
                </a:solidFill>
                <a:latin typeface="Calibri"/>
              </a:rPr>
              <a:t>     </a:t>
            </a: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Česká republika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57" y="4365104"/>
            <a:ext cx="3898900" cy="166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79912" y="6231775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ekologické zemědělství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588224" y="6231775"/>
            <a:ext cx="216024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Česká republika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31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OR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273630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součet, sjednocení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dokumentů, které obsahují </a:t>
            </a:r>
            <a:r>
              <a:rPr lang="cs-CZ" altLang="cs-CZ" sz="3000" b="1" dirty="0"/>
              <a:t>alespoň jeden ze zadaných výrazů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rozšiřuje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sjednocení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480" y="4536452"/>
            <a:ext cx="4386544" cy="1261884"/>
          </a:xfrm>
          <a:prstGeom prst="rect">
            <a:avLst/>
          </a:prstGeom>
          <a:noFill/>
          <a:ln>
            <a:solidFill>
              <a:srgbClr val="33CCCC"/>
            </a:solidFill>
            <a:prstDash val="sysDash"/>
          </a:ln>
          <a:effectLst>
            <a:glow rad="63500">
              <a:srgbClr val="33CCCC">
                <a:alpha val="40000"/>
              </a:srgbClr>
            </a:glow>
          </a:effectLst>
        </p:spPr>
        <p:txBody>
          <a:bodyPr wrap="square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</a:t>
            </a:r>
            <a:r>
              <a:rPr kumimoji="0" lang="cs-CZ" altLang="cs-CZ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ekologická fyziologie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OR ekofyziologie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6" descr="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36452"/>
            <a:ext cx="2879725" cy="143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635896" y="5873160"/>
            <a:ext cx="3183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ekologická fyziologie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588224" y="6232623"/>
            <a:ext cx="2555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ekofyziologie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58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EIZ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základy vyhledávacích technik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tvorba rešeršního dotazu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praktické vyhledávání v databázích</a:t>
            </a:r>
          </a:p>
          <a:p>
            <a:pPr marL="457200" lvl="1" indent="0">
              <a:buNone/>
            </a:pPr>
            <a:endParaRPr lang="cs-CZ" altLang="cs-CZ" sz="2500" i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 smtClean="0"/>
              <a:t>2 </a:t>
            </a:r>
            <a:r>
              <a:rPr lang="cs-CZ" altLang="cs-CZ" sz="2500" dirty="0"/>
              <a:t>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 smtClean="0"/>
              <a:t>EBSCO </a:t>
            </a:r>
            <a:r>
              <a:rPr lang="cs-CZ" altLang="cs-CZ" sz="2500" dirty="0" err="1"/>
              <a:t>Discovery</a:t>
            </a:r>
            <a:r>
              <a:rPr lang="cs-CZ" altLang="cs-CZ" sz="2500" dirty="0"/>
              <a:t> </a:t>
            </a:r>
            <a:r>
              <a:rPr lang="cs-CZ" altLang="cs-CZ" sz="2500" dirty="0" err="1"/>
              <a:t>Service</a:t>
            </a:r>
            <a:r>
              <a:rPr lang="cs-CZ" altLang="cs-CZ" sz="2500" dirty="0"/>
              <a:t> a další nadstavbové nástroje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elektronické </a:t>
            </a:r>
            <a:r>
              <a:rPr lang="cs-CZ" altLang="cs-CZ" sz="2500" dirty="0" smtClean="0"/>
              <a:t>knihy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smtClean="0"/>
              <a:t>praktická </a:t>
            </a:r>
            <a:r>
              <a:rPr lang="cs-CZ" altLang="cs-CZ" sz="2500" dirty="0" smtClean="0"/>
              <a:t>cvičení</a:t>
            </a:r>
            <a:endParaRPr lang="cs-CZ" altLang="cs-CZ" sz="2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6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NOT</a:t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50723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Logická negace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Vyloučí</a:t>
            </a:r>
            <a:r>
              <a:rPr lang="cs-CZ" altLang="cs-CZ" sz="3000" dirty="0"/>
              <a:t> </a:t>
            </a:r>
            <a:r>
              <a:rPr lang="cs-CZ" altLang="cs-CZ" sz="3000" b="1" dirty="0"/>
              <a:t>ty</a:t>
            </a:r>
            <a:r>
              <a:rPr lang="cs-CZ" altLang="cs-CZ" sz="3000" dirty="0"/>
              <a:t> záznamy o dokumentech, </a:t>
            </a:r>
            <a:r>
              <a:rPr lang="cs-CZ" altLang="cs-CZ" sz="3000" b="1" dirty="0"/>
              <a:t>které</a:t>
            </a:r>
            <a:r>
              <a:rPr lang="cs-CZ" altLang="cs-CZ" sz="3000" dirty="0"/>
              <a:t> </a:t>
            </a:r>
            <a:r>
              <a:rPr lang="cs-CZ" altLang="cs-CZ" sz="3000" b="1" dirty="0"/>
              <a:t>obsahují označené klíčové slovo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Záleží na pořadí klíčových slov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725144"/>
            <a:ext cx="3888432" cy="1231106"/>
          </a:xfrm>
          <a:prstGeom prst="rect">
            <a:avLst/>
          </a:prstGeom>
          <a:noFill/>
          <a:ln>
            <a:solidFill>
              <a:srgbClr val="33CCCC"/>
            </a:solidFill>
            <a:prstDash val="sysDash"/>
          </a:ln>
          <a:effectLst>
            <a:glow rad="63500">
              <a:srgbClr val="33CCCC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cs-CZ" alt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</a:t>
            </a:r>
            <a:r>
              <a:rPr kumimoji="0" lang="cs-CZ" altLang="cs-CZ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alt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ekologické zemědělství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altLang="cs-CZ" sz="2600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kumimoji="0" lang="cs-CZ" alt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NOT Subsaharská Afrika</a:t>
            </a:r>
            <a:endParaRPr kumimoji="0" lang="cs-CZ" altLang="cs-CZ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6" descr="n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64715"/>
            <a:ext cx="316835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79912" y="6017806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ekologické zemědělství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660232" y="6017806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Subsaharská Afrika</a:t>
            </a:r>
            <a:endParaRPr kumimoji="0" lang="cs-CZ" sz="2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2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Krácení termínů (</a:t>
            </a:r>
            <a:r>
              <a:rPr lang="cs-CZ" altLang="cs-CZ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truncation</a:t>
            </a:r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772816"/>
            <a:ext cx="8229600" cy="5085184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2700" b="1" dirty="0"/>
              <a:t>Hledaný termín je zkrácen na kořen slova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Systém dohledá všechny možné tvary podle </a:t>
            </a:r>
            <a:r>
              <a:rPr lang="cs-CZ" altLang="cs-CZ" sz="2700" dirty="0" smtClean="0"/>
              <a:t>tohoto</a:t>
            </a:r>
          </a:p>
          <a:p>
            <a:pPr marL="457200" lvl="1" indent="0">
              <a:buNone/>
            </a:pPr>
            <a:r>
              <a:rPr lang="cs-CZ" altLang="cs-CZ" sz="2700" dirty="0"/>
              <a:t> </a:t>
            </a:r>
            <a:r>
              <a:rPr lang="cs-CZ" altLang="cs-CZ" sz="2700" dirty="0" smtClean="0"/>
              <a:t>    kořenu</a:t>
            </a:r>
            <a:endParaRPr lang="cs-CZ" altLang="cs-CZ" sz="27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Přípony nebo koncovky jsou nahrazeny </a:t>
            </a:r>
            <a:r>
              <a:rPr lang="cs-CZ" altLang="cs-CZ" sz="2700" dirty="0" smtClean="0"/>
              <a:t>zástupným</a:t>
            </a:r>
          </a:p>
          <a:p>
            <a:pPr marL="457200" lvl="1" indent="0">
              <a:buNone/>
            </a:pPr>
            <a:r>
              <a:rPr lang="cs-CZ" altLang="cs-CZ" sz="2700" dirty="0"/>
              <a:t> </a:t>
            </a:r>
            <a:r>
              <a:rPr lang="cs-CZ" altLang="cs-CZ" sz="2700" dirty="0" smtClean="0"/>
              <a:t>    </a:t>
            </a:r>
            <a:r>
              <a:rPr lang="cs-CZ" altLang="cs-CZ" sz="2700" dirty="0"/>
              <a:t>znakem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Výsledek vyhledávání se rozšiřuje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</a:t>
            </a:r>
            <a:r>
              <a:rPr lang="en-US" altLang="cs-CZ" sz="2700" dirty="0" err="1"/>
              <a:t>Pozn</a:t>
            </a:r>
            <a:r>
              <a:rPr lang="en-US" altLang="cs-CZ" sz="2700" dirty="0"/>
              <a:t>. </a:t>
            </a:r>
            <a:r>
              <a:rPr lang="cs-CZ" altLang="cs-CZ" sz="2700" dirty="0"/>
              <a:t>vyhledávací nástroje mohou využívat </a:t>
            </a:r>
            <a:r>
              <a:rPr lang="cs-CZ" altLang="cs-CZ" sz="2700" dirty="0" smtClean="0"/>
              <a:t>různé </a:t>
            </a:r>
          </a:p>
          <a:p>
            <a:pPr marL="457200" lvl="1" indent="0">
              <a:buNone/>
            </a:pPr>
            <a:r>
              <a:rPr lang="cs-CZ" altLang="cs-CZ" sz="2700" dirty="0" smtClean="0"/>
              <a:t>    symboly</a:t>
            </a:r>
            <a:endParaRPr lang="cs-CZ" altLang="cs-CZ" sz="27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700" b="1" i="1" dirty="0" smtClean="0"/>
              <a:t>   př</a:t>
            </a:r>
            <a:r>
              <a:rPr lang="cs-CZ" altLang="cs-CZ" sz="2700" b="1" i="1" dirty="0"/>
              <a:t>. </a:t>
            </a:r>
            <a:r>
              <a:rPr lang="cs-CZ" altLang="cs-CZ" sz="2700" b="1" i="1" dirty="0" err="1" smtClean="0"/>
              <a:t>ecolog</a:t>
            </a:r>
            <a:r>
              <a:rPr lang="en-US" altLang="cs-CZ" sz="2700" b="1" i="1" dirty="0" smtClean="0"/>
              <a:t>*</a:t>
            </a:r>
            <a:r>
              <a:rPr lang="cs-CZ" altLang="cs-CZ" sz="2700" b="1" i="1" dirty="0" smtClean="0"/>
              <a:t> </a:t>
            </a:r>
            <a:r>
              <a:rPr lang="cs-CZ" altLang="cs-CZ" sz="2700" b="1" i="1" dirty="0"/>
              <a:t>- vyhledá </a:t>
            </a:r>
            <a:r>
              <a:rPr lang="cs-CZ" altLang="cs-CZ" sz="2700" b="1" i="1" dirty="0" err="1" smtClean="0"/>
              <a:t>ecological</a:t>
            </a:r>
            <a:r>
              <a:rPr lang="cs-CZ" altLang="cs-CZ" sz="2700" b="1" i="1" dirty="0" smtClean="0"/>
              <a:t>, </a:t>
            </a:r>
            <a:r>
              <a:rPr lang="cs-CZ" altLang="cs-CZ" sz="2700" b="1" i="1" dirty="0" err="1" smtClean="0"/>
              <a:t>ecology</a:t>
            </a:r>
            <a:r>
              <a:rPr lang="cs-CZ" altLang="cs-CZ" sz="2700" b="1" i="1" dirty="0" smtClean="0"/>
              <a:t>, </a:t>
            </a:r>
            <a:r>
              <a:rPr lang="cs-CZ" altLang="cs-CZ" sz="2700" b="1" i="1" dirty="0" err="1" smtClean="0"/>
              <a:t>ecologists</a:t>
            </a:r>
            <a:r>
              <a:rPr lang="cs-CZ" altLang="cs-CZ" sz="2700" b="1" i="1" dirty="0" smtClean="0"/>
              <a:t>, atd</a:t>
            </a:r>
            <a:r>
              <a:rPr lang="cs-CZ" altLang="cs-CZ" sz="2700" b="1" i="1" dirty="0"/>
              <a:t>. </a:t>
            </a:r>
          </a:p>
          <a:p>
            <a:pPr marL="0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8844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 prostřednictvím fráze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6872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indent="-4320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Bližší specifikace dotazu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Slovní spojení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Všechny slova se musí vyskytovat v přesném pořadí a uvedeném tvaru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Nejčastěji se využívají uvozovky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vyhledávání se zužuje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30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3000" b="1" i="1" dirty="0" smtClean="0"/>
              <a:t>př</a:t>
            </a:r>
            <a:r>
              <a:rPr lang="cs-CZ" altLang="cs-CZ" sz="3000" b="1" i="1" dirty="0"/>
              <a:t>. </a:t>
            </a:r>
            <a:r>
              <a:rPr lang="cs-CZ" altLang="cs-CZ" sz="3000" b="1" i="1" dirty="0" smtClean="0"/>
              <a:t>„ekologické zemědělství"</a:t>
            </a:r>
            <a:endParaRPr lang="cs-CZ" altLang="cs-CZ" sz="30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24536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Technika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81339"/>
          </a:xfrm>
        </p:spPr>
        <p:txBody>
          <a:bodyPr/>
          <a:lstStyle/>
          <a:p>
            <a:pPr indent="-4320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Prohlížení (</a:t>
            </a:r>
            <a:r>
              <a:rPr lang="cs-CZ" altLang="cs-CZ" sz="3000" b="1" dirty="0" err="1"/>
              <a:t>browsing</a:t>
            </a:r>
            <a:r>
              <a:rPr lang="cs-CZ" altLang="cs-CZ" sz="3000" b="1" dirty="0"/>
              <a:t>)</a:t>
            </a:r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Vyhledávání (</a:t>
            </a:r>
            <a:r>
              <a:rPr lang="cs-CZ" altLang="cs-CZ" sz="3000" b="1" dirty="0" err="1"/>
              <a:t>searching</a:t>
            </a:r>
            <a:r>
              <a:rPr lang="cs-CZ" altLang="cs-CZ" sz="3000" b="1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jednoduché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pokročilé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Vlastní vyhledávací proces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Málokdy získáte relevantní záznamy po prvním vyhledávání</a:t>
            </a:r>
          </a:p>
          <a:p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Vždy je třeba rešeršní dotaz ladit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Každý zdroj má vlastní pravidla vyhledávání a je třeba tomu uzpůsobit vyhledávací dotaz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</a:rPr>
              <a:t>Máte-li málo výsledků vyhledávání:</a:t>
            </a:r>
            <a:br>
              <a:rPr lang="cs-CZ" altLang="cs-CZ" sz="3200" b="1" dirty="0">
                <a:latin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0746"/>
            <a:ext cx="8229600" cy="4281339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Rozšiřte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přidejte další klíčová slova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 Zrušte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typ dokumentu, dílčí databáze, jenom slova v názvu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Máte-li mnoho výsledků vyhledávání: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Zužte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konkretizujte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lépe definujte klíčová slova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zaměřte se pouze na nějakou oblast apod.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Přidejte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jenom slova v názvu, konkrétní země, typ dokumentu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36304"/>
          </a:xfrm>
        </p:spPr>
        <p:txBody>
          <a:bodyPr/>
          <a:lstStyle/>
          <a:p>
            <a:pPr marL="0" indent="0">
              <a:buNone/>
            </a:pPr>
            <a:endParaRPr lang="cs-CZ" altLang="cs-CZ" sz="72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altLang="cs-CZ" sz="7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7. Hodnocení vyhledaných záznamů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relevance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důvěryhodnost zdroje</a:t>
            </a:r>
          </a:p>
          <a:p>
            <a:pPr marL="914400" lvl="1" indent="-457200"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cs-CZ" altLang="cs-CZ" sz="3000" dirty="0"/>
              <a:t>jména autorů, instituce, kontakty na správce…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pravidelná aktualizace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odbornost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6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5740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/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8. Další operace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tisk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uložení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export do citačního </a:t>
            </a:r>
            <a:r>
              <a:rPr lang="cs-CZ" altLang="cs-CZ" dirty="0" err="1"/>
              <a:t>manageru</a:t>
            </a:r>
            <a:r>
              <a:rPr lang="cs-CZ" altLang="cs-CZ" dirty="0"/>
              <a:t> (např. </a:t>
            </a:r>
            <a:r>
              <a:rPr lang="cs-CZ" altLang="cs-CZ" dirty="0" err="1">
                <a:hlinkClick r:id="rId3"/>
              </a:rPr>
              <a:t>EndNote</a:t>
            </a:r>
            <a:r>
              <a:rPr lang="cs-CZ" altLang="cs-CZ" dirty="0">
                <a:hlinkClick r:id="rId3"/>
              </a:rPr>
              <a:t> Web,</a:t>
            </a:r>
            <a:r>
              <a:rPr lang="cs-CZ" altLang="cs-CZ" dirty="0"/>
              <a:t> </a:t>
            </a:r>
            <a:r>
              <a:rPr lang="cs-CZ" altLang="cs-CZ" dirty="0" err="1">
                <a:hlinkClick r:id="rId4"/>
              </a:rPr>
              <a:t>Zotero</a:t>
            </a:r>
            <a:r>
              <a:rPr lang="cs-CZ" altLang="cs-CZ" dirty="0">
                <a:hlinkClick r:id="rId4"/>
              </a:rPr>
              <a:t>,</a:t>
            </a:r>
            <a:r>
              <a:rPr lang="cs-CZ" altLang="cs-CZ" dirty="0"/>
              <a:t> </a:t>
            </a:r>
            <a:r>
              <a:rPr lang="cs-CZ" altLang="cs-CZ" dirty="0">
                <a:hlinkClick r:id="rId5"/>
              </a:rPr>
              <a:t>Citace.com)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buch 1 4"/>
          <p:cNvSpPr/>
          <p:nvPr/>
        </p:nvSpPr>
        <p:spPr>
          <a:xfrm>
            <a:off x="1021878" y="4581129"/>
            <a:ext cx="1714500" cy="1440160"/>
          </a:xfrm>
          <a:prstGeom prst="irregularSeal1">
            <a:avLst/>
          </a:prstGeom>
          <a:solidFill>
            <a:srgbClr val="FFFF66"/>
          </a:solidFill>
          <a:ln>
            <a:noFill/>
          </a:ln>
          <a:effectLst>
            <a:glow rad="63500">
              <a:srgbClr val="FF99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736"/>
            <a:ext cx="8763000" cy="607037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 </a:t>
            </a:r>
            <a:r>
              <a:rPr lang="cs-CZ" altLang="cs-CZ" sz="2500" b="1" dirty="0" smtClean="0">
                <a:latin typeface="Calibri" panose="020F0502020204030204" pitchFamily="34" charset="0"/>
              </a:rPr>
              <a:t>Tipy pro úspěšné vyhledávání</a:t>
            </a:r>
          </a:p>
          <a:p>
            <a:pPr lvl="1"/>
            <a:r>
              <a:rPr lang="cs-CZ" altLang="cs-CZ" sz="2300" dirty="0" smtClean="0">
                <a:latin typeface="Calibri" panose="020F0502020204030204" pitchFamily="34" charset="0"/>
              </a:rPr>
              <a:t>Ujasněte si </a:t>
            </a:r>
            <a:r>
              <a:rPr lang="cs-CZ" altLang="cs-CZ" sz="2300" b="1" dirty="0" smtClean="0">
                <a:latin typeface="Calibri" panose="020F0502020204030204" pitchFamily="34" charset="0"/>
              </a:rPr>
              <a:t>téma</a:t>
            </a:r>
          </a:p>
          <a:p>
            <a:pPr lvl="1"/>
            <a:r>
              <a:rPr lang="cs-CZ" altLang="cs-CZ" sz="2300" dirty="0" smtClean="0">
                <a:latin typeface="Calibri" panose="020F0502020204030204" pitchFamily="34" charset="0"/>
              </a:rPr>
              <a:t>Vyberte si vhodné </a:t>
            </a:r>
            <a:r>
              <a:rPr lang="cs-CZ" altLang="cs-CZ" sz="2300" b="1" dirty="0" smtClean="0">
                <a:latin typeface="Calibri" panose="020F0502020204030204" pitchFamily="34" charset="0"/>
              </a:rPr>
              <a:t>zdroje</a:t>
            </a:r>
            <a:r>
              <a:rPr lang="cs-CZ" altLang="cs-CZ" sz="2300" dirty="0" smtClean="0">
                <a:latin typeface="Calibri" panose="020F0502020204030204" pitchFamily="34" charset="0"/>
              </a:rPr>
              <a:t> odborných informací (např. licencované databáze)</a:t>
            </a:r>
          </a:p>
          <a:p>
            <a:pPr lvl="1"/>
            <a:r>
              <a:rPr lang="cs-CZ" altLang="cs-CZ" sz="2300" dirty="0" smtClean="0">
                <a:latin typeface="Calibri" panose="020F0502020204030204" pitchFamily="34" charset="0"/>
              </a:rPr>
              <a:t>Nadefinujte dotaz; </a:t>
            </a:r>
            <a:r>
              <a:rPr lang="cs-CZ" altLang="cs-CZ" sz="2300" b="1" dirty="0" smtClean="0">
                <a:latin typeface="Calibri" panose="020F0502020204030204" pitchFamily="34" charset="0"/>
              </a:rPr>
              <a:t>klíčová slova</a:t>
            </a:r>
          </a:p>
          <a:p>
            <a:pPr lvl="1"/>
            <a:r>
              <a:rPr lang="cs-CZ" altLang="cs-CZ" sz="2300" dirty="0" smtClean="0">
                <a:latin typeface="Calibri" panose="020F0502020204030204" pitchFamily="34" charset="0"/>
              </a:rPr>
              <a:t>Zvolte vhodný </a:t>
            </a:r>
            <a:r>
              <a:rPr lang="cs-CZ" altLang="cs-CZ" sz="2300" b="1" dirty="0" smtClean="0">
                <a:latin typeface="Calibri" panose="020F0502020204030204" pitchFamily="34" charset="0"/>
              </a:rPr>
              <a:t>vyhledávací postup </a:t>
            </a:r>
            <a:r>
              <a:rPr lang="cs-CZ" altLang="cs-CZ" sz="2300" dirty="0" smtClean="0">
                <a:latin typeface="Calibri" panose="020F0502020204030204" pitchFamily="34" charset="0"/>
              </a:rPr>
              <a:t>(stavební kameny, osekávání)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Vyberte vhodnou </a:t>
            </a:r>
            <a:r>
              <a:rPr lang="cs-CZ" altLang="cs-CZ" sz="2200" b="1" dirty="0" smtClean="0">
                <a:latin typeface="Calibri" panose="020F0502020204030204" pitchFamily="34" charset="0"/>
              </a:rPr>
              <a:t>vyhledávací techniku </a:t>
            </a:r>
            <a:r>
              <a:rPr lang="cs-CZ" altLang="cs-CZ" sz="2200" dirty="0" smtClean="0">
                <a:latin typeface="Calibri" panose="020F0502020204030204" pitchFamily="34" charset="0"/>
              </a:rPr>
              <a:t>(prohlížení, jednoduché nebo pokročilé vyhledávání) a </a:t>
            </a:r>
            <a:r>
              <a:rPr lang="cs-CZ" altLang="cs-CZ" sz="2200" b="1" dirty="0" smtClean="0">
                <a:latin typeface="Calibri" panose="020F0502020204030204" pitchFamily="34" charset="0"/>
              </a:rPr>
              <a:t>hodnoťte</a:t>
            </a:r>
            <a:r>
              <a:rPr lang="cs-CZ" altLang="cs-CZ" sz="2200" dirty="0" smtClean="0">
                <a:latin typeface="Calibri" panose="020F0502020204030204" pitchFamily="34" charset="0"/>
              </a:rPr>
              <a:t> vyhledané </a:t>
            </a:r>
            <a:r>
              <a:rPr lang="cs-CZ" altLang="cs-CZ" sz="2200" b="1" dirty="0" smtClean="0">
                <a:latin typeface="Calibri" panose="020F0502020204030204" pitchFamily="34" charset="0"/>
              </a:rPr>
              <a:t>záznamy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lvl="1">
              <a:buFont typeface="Wingdings" panose="05000000000000000000" pitchFamily="2" charset="2"/>
              <a:buNone/>
            </a:pPr>
            <a:endParaRPr lang="cs-CZ" altLang="cs-CZ" i="1" dirty="0" smtClean="0"/>
          </a:p>
          <a:p>
            <a:pPr lvl="1">
              <a:buFont typeface="Wingdings" panose="05000000000000000000" pitchFamily="2" charset="2"/>
              <a:buNone/>
            </a:pPr>
            <a:endParaRPr lang="cs-CZ" altLang="cs-CZ" sz="1500" b="1" i="1" dirty="0" smtClean="0"/>
          </a:p>
          <a:p>
            <a:pPr lvl="1">
              <a:buFont typeface="Wingdings" panose="05000000000000000000" pitchFamily="2" charset="2"/>
              <a:buNone/>
            </a:pPr>
            <a:endParaRPr lang="cs-CZ" altLang="cs-CZ" b="1" i="1" dirty="0" smtClean="0"/>
          </a:p>
          <a:p>
            <a:pPr lvl="1">
              <a:buFont typeface="Wingdings" panose="05000000000000000000" pitchFamily="2" charset="2"/>
              <a:buNone/>
            </a:pPr>
            <a:endParaRPr lang="cs-CZ" altLang="cs-CZ" sz="2800" dirty="0" smtClean="0"/>
          </a:p>
          <a:p>
            <a:pPr lvl="1"/>
            <a:endParaRPr lang="cs-CZ" altLang="cs-CZ" sz="28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800" dirty="0" smtClean="0"/>
          </a:p>
        </p:txBody>
      </p:sp>
      <p:sp>
        <p:nvSpPr>
          <p:cNvPr id="41988" name="TextovéPole 5"/>
          <p:cNvSpPr txBox="1">
            <a:spLocks noChangeArrowheads="1"/>
          </p:cNvSpPr>
          <p:nvPr/>
        </p:nvSpPr>
        <p:spPr bwMode="auto">
          <a:xfrm>
            <a:off x="1459234" y="5020420"/>
            <a:ext cx="839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</a:rPr>
              <a:t>TIPY</a:t>
            </a:r>
          </a:p>
        </p:txBody>
      </p:sp>
      <p:sp>
        <p:nvSpPr>
          <p:cNvPr id="41989" name="TextovéPole 6"/>
          <p:cNvSpPr txBox="1">
            <a:spLocks noChangeArrowheads="1"/>
          </p:cNvSpPr>
          <p:nvPr/>
        </p:nvSpPr>
        <p:spPr bwMode="auto">
          <a:xfrm>
            <a:off x="1027113" y="5564188"/>
            <a:ext cx="79660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Pište si poznámky! </a:t>
            </a:r>
            <a:r>
              <a:rPr kumimoji="0" lang="cs-CZ" altLang="cs-CZ" sz="21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Budete vědět, které zdroje jste již prohledali, jakou formu dotazu jste použili, jaká klíčová slova jste přidávali apod</a:t>
            </a:r>
            <a:r>
              <a:rPr kumimoji="0" lang="cs-CZ" altLang="cs-CZ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41990" name="TextovéPole 11"/>
          <p:cNvSpPr txBox="1">
            <a:spLocks noChangeArrowheads="1"/>
          </p:cNvSpPr>
          <p:nvPr/>
        </p:nvSpPr>
        <p:spPr bwMode="auto">
          <a:xfrm>
            <a:off x="1027113" y="6245225"/>
            <a:ext cx="75771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Usnadněte si práci a používejte citační </a:t>
            </a:r>
            <a:r>
              <a:rPr kumimoji="0" lang="cs-CZ" altLang="cs-CZ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managery</a:t>
            </a:r>
            <a:endParaRPr kumimoji="0" lang="cs-CZ" altLang="cs-CZ" sz="2200" b="0" i="1" u="none" strike="noStrike" kern="120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2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" name="Obdélník 2"/>
          <p:cNvSpPr/>
          <p:nvPr/>
        </p:nvSpPr>
        <p:spPr>
          <a:xfrm>
            <a:off x="197768" y="1412776"/>
            <a:ext cx="87484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Praktické vyhledávání          v databázích                            a citační software </a:t>
            </a:r>
            <a:r>
              <a:rPr lang="cs-CZ" altLang="cs-CZ" sz="59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EndNote</a:t>
            </a:r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</a:t>
            </a:r>
            <a:endParaRPr lang="cs-CZ" sz="5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0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962" y="2060848"/>
            <a:ext cx="8485509" cy="453650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800" b="1" dirty="0" smtClean="0">
                <a:latin typeface="Calibri" panose="020F0502020204030204" pitchFamily="34" charset="0"/>
                <a:hlinkClick r:id="rId2"/>
              </a:rPr>
              <a:t>EBSCO</a:t>
            </a:r>
            <a:r>
              <a:rPr lang="cs-CZ" altLang="cs-CZ" sz="2800" b="1" dirty="0" smtClean="0">
                <a:latin typeface="Calibri" panose="020F0502020204030204" pitchFamily="34" charset="0"/>
              </a:rPr>
              <a:t> </a:t>
            </a:r>
            <a:r>
              <a:rPr lang="cs-CZ" altLang="cs-CZ" sz="2800" dirty="0" smtClean="0">
                <a:latin typeface="Calibri" panose="020F0502020204030204" pitchFamily="34" charset="0"/>
              </a:rPr>
              <a:t>(DB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Environment</a:t>
            </a:r>
            <a:r>
              <a:rPr lang="cs-CZ" altLang="cs-CZ" sz="2800" dirty="0" smtClean="0">
                <a:latin typeface="Calibri" panose="020F0502020204030204" pitchFamily="34" charset="0"/>
              </a:rPr>
              <a:t>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Complete</a:t>
            </a:r>
            <a:r>
              <a:rPr lang="cs-CZ" altLang="cs-CZ" sz="2800" dirty="0" smtClean="0">
                <a:latin typeface="Calibri" panose="020F0502020204030204" pitchFamily="34" charset="0"/>
              </a:rPr>
              <a:t> ,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GreenFILE</a:t>
            </a:r>
            <a:r>
              <a:rPr lang="cs-CZ" altLang="cs-CZ" sz="2800" dirty="0" smtClean="0">
                <a:latin typeface="Calibri" panose="020F0502020204030204" pitchFamily="34" charset="0"/>
              </a:rPr>
              <a:t>)- </a:t>
            </a:r>
            <a:r>
              <a:rPr lang="cs-CZ" altLang="cs-CZ" sz="2400" dirty="0" smtClean="0">
                <a:latin typeface="Calibri" panose="020F0502020204030204" pitchFamily="34" charset="0"/>
              </a:rPr>
              <a:t>multioborová DB, obsahuje kolem 12 tis. čas. fultextových titulů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800" b="1" dirty="0" err="1" smtClean="0">
                <a:latin typeface="Calibri" panose="020F0502020204030204" pitchFamily="34" charset="0"/>
                <a:hlinkClick r:id="rId3"/>
              </a:rPr>
              <a:t>ScienceDirect</a:t>
            </a:r>
            <a:r>
              <a:rPr lang="cs-CZ" altLang="cs-CZ" sz="2800" b="1" dirty="0" smtClean="0">
                <a:latin typeface="Calibri" panose="020F0502020204030204" pitchFamily="34" charset="0"/>
              </a:rPr>
              <a:t> –</a:t>
            </a:r>
            <a:r>
              <a:rPr lang="cs-CZ" altLang="cs-CZ" b="1" dirty="0" smtClean="0">
                <a:latin typeface="Calibri" panose="020F0502020204030204" pitchFamily="34" charset="0"/>
              </a:rPr>
              <a:t> </a:t>
            </a:r>
            <a:r>
              <a:rPr lang="cs-CZ" altLang="cs-CZ" sz="2400" dirty="0" smtClean="0">
                <a:latin typeface="Calibri" panose="020F0502020204030204" pitchFamily="34" charset="0"/>
              </a:rPr>
              <a:t>vědec. časopisy z nakl. </a:t>
            </a:r>
            <a:r>
              <a:rPr lang="cs-CZ" altLang="cs-CZ" sz="2400" dirty="0" err="1" smtClean="0">
                <a:latin typeface="Calibri" panose="020F0502020204030204" pitchFamily="34" charset="0"/>
              </a:rPr>
              <a:t>Elsevier</a:t>
            </a:r>
            <a:r>
              <a:rPr lang="cs-CZ" altLang="cs-CZ" sz="2400" dirty="0">
                <a:latin typeface="Calibri" panose="020F0502020204030204" pitchFamily="34" charset="0"/>
              </a:rPr>
              <a:t> Science z oblasti medicíny, přírodních věd, matematiky, výpočetní techniky, ale též ekonomie, obchodu a řízení, psychologie a sociálních věd, </a:t>
            </a:r>
            <a:r>
              <a:rPr lang="cs-CZ" altLang="cs-CZ" sz="2400" dirty="0" smtClean="0">
                <a:latin typeface="Calibri" panose="020F0502020204030204" pitchFamily="34" charset="0"/>
              </a:rPr>
              <a:t>atd. </a:t>
            </a:r>
            <a:endParaRPr lang="cs-CZ" altLang="cs-CZ" sz="2400" b="1" dirty="0" smtClean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800" b="1" dirty="0" smtClean="0">
                <a:latin typeface="Calibri" panose="020F0502020204030204" pitchFamily="34" charset="0"/>
                <a:hlinkClick r:id="rId4"/>
              </a:rPr>
              <a:t>Wiley Online </a:t>
            </a:r>
            <a:r>
              <a:rPr lang="cs-CZ" altLang="cs-CZ" sz="2800" b="1" dirty="0" err="1" smtClean="0">
                <a:latin typeface="Calibri" panose="020F0502020204030204" pitchFamily="34" charset="0"/>
                <a:hlinkClick r:id="rId4"/>
              </a:rPr>
              <a:t>Library</a:t>
            </a:r>
            <a:r>
              <a:rPr lang="cs-CZ" altLang="cs-CZ" sz="2800" b="1" dirty="0">
                <a:latin typeface="Calibri" panose="020F0502020204030204" pitchFamily="34" charset="0"/>
              </a:rPr>
              <a:t> </a:t>
            </a:r>
            <a:r>
              <a:rPr lang="cs-CZ" altLang="cs-CZ" b="1" dirty="0">
                <a:latin typeface="Calibri" panose="020F0502020204030204" pitchFamily="34" charset="0"/>
              </a:rPr>
              <a:t>- </a:t>
            </a:r>
            <a:r>
              <a:rPr lang="cs-CZ" altLang="cs-CZ" sz="2400" dirty="0" smtClean="0">
                <a:latin typeface="Calibri" panose="020F0502020204030204" pitchFamily="34" charset="0"/>
              </a:rPr>
              <a:t>plné </a:t>
            </a:r>
            <a:r>
              <a:rPr lang="cs-CZ" altLang="cs-CZ" sz="2400" dirty="0">
                <a:latin typeface="Calibri" panose="020F0502020204030204" pitchFamily="34" charset="0"/>
              </a:rPr>
              <a:t>texty </a:t>
            </a:r>
            <a:r>
              <a:rPr lang="cs-CZ" altLang="cs-CZ" sz="2400" dirty="0" smtClean="0">
                <a:latin typeface="Calibri" panose="020F0502020204030204" pitchFamily="34" charset="0"/>
              </a:rPr>
              <a:t>z více než 1400 </a:t>
            </a:r>
            <a:r>
              <a:rPr lang="cs-CZ" altLang="cs-CZ" sz="2400" dirty="0">
                <a:latin typeface="Calibri" panose="020F0502020204030204" pitchFamily="34" charset="0"/>
              </a:rPr>
              <a:t>vědeckých a odborných časopisů prakticky ze všech </a:t>
            </a:r>
            <a:r>
              <a:rPr lang="cs-CZ" altLang="cs-CZ" sz="2400" dirty="0" smtClean="0">
                <a:latin typeface="Calibri" panose="020F0502020204030204" pitchFamily="34" charset="0"/>
              </a:rPr>
              <a:t>oborů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b="1" dirty="0" smtClean="0"/>
          </a:p>
          <a:p>
            <a:pPr eaLnBrk="1" hangingPunct="1">
              <a:buFontTx/>
              <a:buNone/>
            </a:pPr>
            <a:r>
              <a:rPr lang="cs-CZ" altLang="cs-CZ" sz="2400" b="1" i="1" dirty="0" smtClean="0"/>
              <a:t>                  </a:t>
            </a: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2800" dirty="0" smtClean="0"/>
          </a:p>
        </p:txBody>
      </p:sp>
      <p:sp>
        <p:nvSpPr>
          <p:cNvPr id="45059" name="Text Box 8"/>
          <p:cNvSpPr txBox="1">
            <a:spLocks noChangeArrowheads="1"/>
          </p:cNvSpPr>
          <p:nvPr/>
        </p:nvSpPr>
        <p:spPr bwMode="auto">
          <a:xfrm>
            <a:off x="503237" y="1219101"/>
            <a:ext cx="86407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Praktické ukázky vyhledávání v databázích</a:t>
            </a:r>
            <a:r>
              <a:rPr kumimoji="0" lang="cs-CZ" alt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1353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40768"/>
            <a:ext cx="8676456" cy="864096"/>
          </a:xfrm>
        </p:spPr>
        <p:txBody>
          <a:bodyPr/>
          <a:lstStyle/>
          <a:p>
            <a:r>
              <a:rPr lang="cs-CZ" altLang="cs-CZ" sz="3000" kern="1200" dirty="0">
                <a:solidFill>
                  <a:srgbClr val="111111"/>
                </a:solidFill>
                <a:latin typeface="Tahoma" panose="020B0604030504040204" pitchFamily="34" charset="0"/>
              </a:rPr>
              <a:t>Praktické ukázky vyhledávání v databázích</a:t>
            </a:r>
            <a:r>
              <a:rPr lang="cs-CZ" altLang="cs-CZ" sz="3000" kern="1200" dirty="0" smtClean="0">
                <a:solidFill>
                  <a:srgbClr val="111111"/>
                </a:solidFill>
                <a:latin typeface="Tahoma" panose="020B0604030504040204" pitchFamily="34" charset="0"/>
              </a:rPr>
              <a:t>: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04864"/>
            <a:ext cx="8064896" cy="41764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400" b="1" dirty="0" err="1">
                <a:latin typeface="Calibri" panose="020F0502020204030204" pitchFamily="34" charset="0"/>
                <a:hlinkClick r:id="rId2"/>
              </a:rPr>
              <a:t>Taylor</a:t>
            </a:r>
            <a:r>
              <a:rPr lang="cs-CZ" altLang="cs-CZ" sz="2400" b="1" dirty="0">
                <a:latin typeface="Calibri" panose="020F0502020204030204" pitchFamily="34" charset="0"/>
                <a:hlinkClick r:id="rId2"/>
              </a:rPr>
              <a:t> </a:t>
            </a:r>
            <a:r>
              <a:rPr lang="en-US" altLang="cs-CZ" sz="2400" b="1" dirty="0">
                <a:latin typeface="Calibri" panose="020F0502020204030204" pitchFamily="34" charset="0"/>
                <a:hlinkClick r:id="rId2"/>
              </a:rPr>
              <a:t>&amp;</a:t>
            </a:r>
            <a:r>
              <a:rPr lang="cs-CZ" altLang="cs-CZ" sz="2400" b="1" dirty="0">
                <a:latin typeface="Calibri" panose="020F0502020204030204" pitchFamily="34" charset="0"/>
                <a:hlinkClick r:id="rId2"/>
              </a:rPr>
              <a:t> Francis Online</a:t>
            </a:r>
            <a:r>
              <a:rPr lang="cs-CZ" altLang="cs-CZ" sz="2400" b="1" dirty="0">
                <a:latin typeface="Calibri" panose="020F0502020204030204" pitchFamily="34" charset="0"/>
              </a:rPr>
              <a:t> - </a:t>
            </a:r>
            <a:r>
              <a:rPr lang="cs-CZ" altLang="cs-CZ" sz="2400" dirty="0">
                <a:latin typeface="Calibri" panose="020F0502020204030204" pitchFamily="34" charset="0"/>
              </a:rPr>
              <a:t>kolekce </a:t>
            </a:r>
            <a:r>
              <a:rPr lang="cs-CZ" altLang="cs-CZ" sz="2400" dirty="0" err="1">
                <a:latin typeface="Calibri" panose="020F0502020204030204" pitchFamily="34" charset="0"/>
              </a:rPr>
              <a:t>Social</a:t>
            </a:r>
            <a:r>
              <a:rPr lang="cs-CZ" altLang="cs-CZ" sz="2400" dirty="0">
                <a:latin typeface="Calibri" panose="020F0502020204030204" pitchFamily="34" charset="0"/>
              </a:rPr>
              <a:t> Science &amp; </a:t>
            </a:r>
            <a:r>
              <a:rPr lang="cs-CZ" altLang="cs-CZ" sz="2400" dirty="0" err="1">
                <a:latin typeface="Calibri" panose="020F0502020204030204" pitchFamily="34" charset="0"/>
              </a:rPr>
              <a:t>Humanities</a:t>
            </a:r>
            <a:r>
              <a:rPr lang="cs-CZ" altLang="cs-CZ" sz="2400" dirty="0">
                <a:latin typeface="Calibri" panose="020F0502020204030204" pitchFamily="34" charset="0"/>
              </a:rPr>
              <a:t> </a:t>
            </a:r>
            <a:r>
              <a:rPr lang="cs-CZ" altLang="cs-CZ" sz="2400" dirty="0" err="1">
                <a:latin typeface="Calibri" panose="020F0502020204030204" pitchFamily="34" charset="0"/>
              </a:rPr>
              <a:t>Library</a:t>
            </a:r>
            <a:r>
              <a:rPr lang="cs-CZ" altLang="cs-CZ" sz="2400" dirty="0">
                <a:latin typeface="Calibri" panose="020F0502020204030204" pitchFamily="34" charset="0"/>
              </a:rPr>
              <a:t> (SSH </a:t>
            </a:r>
            <a:r>
              <a:rPr lang="cs-CZ" altLang="cs-CZ" sz="2400" dirty="0" err="1">
                <a:latin typeface="Calibri" panose="020F0502020204030204" pitchFamily="34" charset="0"/>
              </a:rPr>
              <a:t>Library</a:t>
            </a:r>
            <a:r>
              <a:rPr lang="cs-CZ" altLang="cs-CZ" sz="2400" dirty="0">
                <a:latin typeface="Calibri" panose="020F0502020204030204" pitchFamily="34" charset="0"/>
              </a:rPr>
              <a:t>) obsahuje více jak 1400 titulů v rámci 14 </a:t>
            </a:r>
            <a:r>
              <a:rPr lang="cs-CZ" altLang="cs-CZ" sz="2400" dirty="0" err="1">
                <a:latin typeface="Calibri" panose="020F0502020204030204" pitchFamily="34" charset="0"/>
              </a:rPr>
              <a:t>subkolekcí</a:t>
            </a:r>
            <a:r>
              <a:rPr lang="cs-CZ" altLang="cs-CZ" sz="2400" dirty="0">
                <a:latin typeface="Calibri" panose="020F0502020204030204" pitchFamily="34" charset="0"/>
              </a:rPr>
              <a:t> (</a:t>
            </a:r>
            <a:r>
              <a:rPr lang="cs-CZ" altLang="cs-CZ" sz="2400" dirty="0" err="1">
                <a:latin typeface="Calibri" panose="020F0502020204030204" pitchFamily="34" charset="0"/>
              </a:rPr>
              <a:t>Geography</a:t>
            </a:r>
            <a:r>
              <a:rPr lang="cs-CZ" altLang="cs-CZ" sz="2400" dirty="0">
                <a:latin typeface="Calibri" panose="020F0502020204030204" pitchFamily="34" charset="0"/>
              </a:rPr>
              <a:t>, </a:t>
            </a:r>
            <a:r>
              <a:rPr lang="cs-CZ" altLang="cs-CZ" sz="2400" dirty="0" err="1">
                <a:latin typeface="Calibri" panose="020F0502020204030204" pitchFamily="34" charset="0"/>
              </a:rPr>
              <a:t>Planning</a:t>
            </a:r>
            <a:r>
              <a:rPr lang="cs-CZ" altLang="cs-CZ" sz="2400" dirty="0">
                <a:latin typeface="Calibri" panose="020F0502020204030204" pitchFamily="34" charset="0"/>
              </a:rPr>
              <a:t>, Urban &amp; </a:t>
            </a:r>
            <a:r>
              <a:rPr lang="cs-CZ" altLang="cs-CZ" sz="2400" dirty="0" err="1" smtClean="0">
                <a:latin typeface="Calibri" panose="020F0502020204030204" pitchFamily="34" charset="0"/>
              </a:rPr>
              <a:t>Environment</a:t>
            </a:r>
            <a:r>
              <a:rPr lang="cs-CZ" altLang="cs-CZ" sz="2400" dirty="0" smtClean="0">
                <a:latin typeface="Calibri" panose="020F0502020204030204" pitchFamily="34" charset="0"/>
              </a:rPr>
              <a:t>)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400" b="1" dirty="0" err="1" smtClean="0">
                <a:latin typeface="Calibri" panose="020F0502020204030204" pitchFamily="34" charset="0"/>
                <a:hlinkClick r:id="rId3"/>
              </a:rPr>
              <a:t>Annual</a:t>
            </a:r>
            <a:r>
              <a:rPr lang="cs-CZ" altLang="cs-CZ" sz="2400" b="1" dirty="0" smtClean="0">
                <a:latin typeface="Calibri" panose="020F0502020204030204" pitchFamily="34" charset="0"/>
                <a:hlinkClick r:id="rId3"/>
              </a:rPr>
              <a:t> Reviews</a:t>
            </a:r>
            <a:r>
              <a:rPr lang="cs-CZ" altLang="cs-CZ" sz="2400" b="1" dirty="0" smtClean="0">
                <a:latin typeface="Calibri" panose="020F0502020204030204" pitchFamily="34" charset="0"/>
              </a:rPr>
              <a:t> </a:t>
            </a:r>
            <a:r>
              <a:rPr lang="cs-CZ" altLang="cs-CZ" sz="2400" dirty="0" smtClean="0">
                <a:latin typeface="Calibri" panose="020F0502020204030204" pitchFamily="34" charset="0"/>
              </a:rPr>
              <a:t>- kolekce 51 </a:t>
            </a:r>
            <a:r>
              <a:rPr lang="cs-CZ" altLang="cs-CZ" sz="2400" dirty="0">
                <a:latin typeface="Calibri" panose="020F0502020204030204" pitchFamily="34" charset="0"/>
              </a:rPr>
              <a:t>časopisů z produkce </a:t>
            </a:r>
            <a:r>
              <a:rPr lang="cs-CZ" altLang="cs-CZ" sz="2400" dirty="0" err="1">
                <a:latin typeface="Calibri" panose="020F0502020204030204" pitchFamily="34" charset="0"/>
              </a:rPr>
              <a:t>Annual</a:t>
            </a:r>
            <a:r>
              <a:rPr lang="cs-CZ" altLang="cs-CZ" sz="2400" dirty="0">
                <a:latin typeface="Calibri" panose="020F0502020204030204" pitchFamily="34" charset="0"/>
              </a:rPr>
              <a:t> Reviews (AR) z oblasti biomedicínských, přírodovědných a společenskovědních </a:t>
            </a:r>
            <a:r>
              <a:rPr lang="cs-CZ" altLang="cs-CZ" sz="2400" dirty="0" smtClean="0">
                <a:latin typeface="Calibri" panose="020F0502020204030204" pitchFamily="34" charset="0"/>
              </a:rPr>
              <a:t>oborů</a:t>
            </a:r>
            <a:r>
              <a:rPr lang="cs-CZ" altLang="cs-CZ" sz="2400" dirty="0">
                <a:latin typeface="Calibri" panose="020F0502020204030204" pitchFamily="34" charset="0"/>
              </a:rPr>
              <a:t> (</a:t>
            </a:r>
            <a:r>
              <a:rPr lang="cs-CZ" altLang="cs-CZ" sz="2400" dirty="0" err="1">
                <a:latin typeface="Calibri" panose="020F0502020204030204" pitchFamily="34" charset="0"/>
              </a:rPr>
              <a:t>Environment</a:t>
            </a:r>
            <a:r>
              <a:rPr lang="cs-CZ" altLang="cs-CZ" sz="2400" dirty="0">
                <a:latin typeface="Calibri" panose="020F0502020204030204" pitchFamily="34" charset="0"/>
              </a:rPr>
              <a:t> and </a:t>
            </a:r>
            <a:r>
              <a:rPr lang="cs-CZ" altLang="cs-CZ" sz="2400" dirty="0" err="1">
                <a:latin typeface="Calibri" panose="020F0502020204030204" pitchFamily="34" charset="0"/>
              </a:rPr>
              <a:t>Resources</a:t>
            </a:r>
            <a:r>
              <a:rPr lang="cs-CZ" altLang="cs-CZ" sz="2400" dirty="0">
                <a:latin typeface="Calibri" panose="020F0502020204030204" pitchFamily="34" charset="0"/>
              </a:rPr>
              <a:t> </a:t>
            </a:r>
            <a:r>
              <a:rPr lang="cs-CZ" altLang="cs-CZ" sz="2400" dirty="0" smtClean="0">
                <a:latin typeface="Calibri" panose="020F0502020204030204" pitchFamily="34" charset="0"/>
              </a:rPr>
              <a:t>-1976-2018, </a:t>
            </a:r>
            <a:r>
              <a:rPr lang="en-US" altLang="cs-CZ" sz="2400" dirty="0">
                <a:latin typeface="Calibri" panose="020F0502020204030204" pitchFamily="34" charset="0"/>
              </a:rPr>
              <a:t>Law and Social </a:t>
            </a:r>
            <a:r>
              <a:rPr lang="en-US" altLang="cs-CZ" sz="2400" dirty="0" smtClean="0">
                <a:latin typeface="Calibri" panose="020F0502020204030204" pitchFamily="34" charset="0"/>
              </a:rPr>
              <a:t>Sciences </a:t>
            </a:r>
            <a:r>
              <a:rPr lang="cs-CZ" altLang="cs-CZ" sz="2400" dirty="0" smtClean="0">
                <a:latin typeface="Calibri" panose="020F0502020204030204" pitchFamily="34" charset="0"/>
              </a:rPr>
              <a:t> - </a:t>
            </a:r>
            <a:r>
              <a:rPr lang="en-US" altLang="cs-CZ" sz="2400" dirty="0" smtClean="0">
                <a:latin typeface="Calibri" panose="020F0502020204030204" pitchFamily="34" charset="0"/>
              </a:rPr>
              <a:t>2005-2018)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6266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640960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64088" y="6525344"/>
            <a:ext cx="4392487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Zdroj: http</a:t>
            </a:r>
            <a:r>
              <a:rPr kumimoji="0" 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://eds.ics.muni.cz/media/27629/eds-update-2016-luprich.pdf</a:t>
            </a:r>
          </a:p>
        </p:txBody>
      </p:sp>
    </p:spTree>
    <p:extLst>
      <p:ext uri="{BB962C8B-B14F-4D97-AF65-F5344CB8AC3E}">
        <p14:creationId xmlns:p14="http://schemas.microsoft.com/office/powerpoint/2010/main" val="15270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2856"/>
            <a:ext cx="8135937" cy="6215062"/>
          </a:xfrm>
        </p:spPr>
        <p:txBody>
          <a:bodyPr/>
          <a:lstStyle/>
          <a:p>
            <a:pPr>
              <a:buFontTx/>
              <a:buAutoNum type="arabicParenR"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Vytvoření účtu v </a:t>
            </a:r>
            <a:r>
              <a:rPr lang="cs-CZ" sz="2000" b="1" dirty="0" err="1" smtClean="0">
                <a:latin typeface="Calibri" panose="020F0502020204030204" pitchFamily="34" charset="0"/>
                <a:hlinkClick r:id="rId2"/>
              </a:rPr>
              <a:t>EndNote</a:t>
            </a:r>
            <a:r>
              <a:rPr lang="cs-CZ" sz="2000" b="1" dirty="0" smtClean="0">
                <a:latin typeface="Calibri" panose="020F0502020204030204" pitchFamily="34" charset="0"/>
                <a:hlinkClick r:id="rId2"/>
              </a:rPr>
              <a:t> Web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cs-CZ" sz="1000" dirty="0" smtClean="0"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arenR" startAt="2"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Vyhledání záznamů v databázi EBSCO a jejich uložení do složky (modrá ikonka s plus po pravé straně záznamů)</a:t>
            </a:r>
          </a:p>
          <a:p>
            <a:pPr>
              <a:buFontTx/>
              <a:buAutoNum type="arabicParenR" startAt="2"/>
              <a:defRPr/>
            </a:pPr>
            <a:endParaRPr lang="cs-CZ" sz="1000" dirty="0" smtClean="0">
              <a:latin typeface="Calibri" panose="020F0502020204030204" pitchFamily="34" charset="0"/>
            </a:endParaRPr>
          </a:p>
          <a:p>
            <a:pPr>
              <a:buFontTx/>
              <a:buAutoNum type="arabicParenR" startAt="2"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Otevření složky (v pravé části obrazovky nebo ikonka Složky vpravo  nahoře)</a:t>
            </a:r>
          </a:p>
          <a:p>
            <a:pPr>
              <a:buFontTx/>
              <a:buAutoNum type="arabicParenR" startAt="2"/>
              <a:defRPr/>
            </a:pPr>
            <a:endParaRPr lang="cs-CZ" sz="1000" dirty="0" smtClean="0">
              <a:latin typeface="Calibri" panose="020F0502020204030204" pitchFamily="34" charset="0"/>
            </a:endParaRPr>
          </a:p>
          <a:p>
            <a:pPr>
              <a:buFontTx/>
              <a:buAutoNum type="arabicParenR" startAt="2"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 Označení záznamů, které mají být exportovány do </a:t>
            </a:r>
            <a:r>
              <a:rPr lang="cs-CZ" sz="2000" b="1" dirty="0" err="1" smtClean="0">
                <a:latin typeface="Calibri" panose="020F0502020204030204" pitchFamily="34" charset="0"/>
              </a:rPr>
              <a:t>EndNote</a:t>
            </a:r>
            <a:r>
              <a:rPr lang="cs-CZ" sz="2000" b="1" dirty="0" smtClean="0">
                <a:latin typeface="Calibri" panose="020F0502020204030204" pitchFamily="34" charset="0"/>
              </a:rPr>
              <a:t> Web   </a:t>
            </a:r>
          </a:p>
          <a:p>
            <a:pPr marL="0" indent="0">
              <a:buNone/>
              <a:defRPr/>
            </a:pPr>
            <a:r>
              <a:rPr lang="cs-CZ" sz="2000" b="1" dirty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        (zaškrtávací políčka po levé straně záznamů)</a:t>
            </a:r>
          </a:p>
          <a:p>
            <a:pPr>
              <a:defRPr/>
            </a:pPr>
            <a:endParaRPr lang="cs-CZ" sz="1000" b="1" dirty="0" smtClean="0">
              <a:latin typeface="Calibri" panose="020F0502020204030204" pitchFamily="34" charset="0"/>
            </a:endParaRPr>
          </a:p>
          <a:p>
            <a:pPr>
              <a:buFontTx/>
              <a:buAutoNum type="arabicParenR" startAt="5"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 Kliknout na export (ikona Exportovat - vpravo)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b="1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b="1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600" dirty="0" smtClean="0"/>
          </a:p>
          <a:p>
            <a:pPr lvl="1">
              <a:defRPr/>
            </a:pPr>
            <a:endParaRPr lang="cs-CZ" sz="2800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28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95288" y="1069975"/>
            <a:ext cx="8569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Export záznamů z databáze EBSCO do citačního software </a:t>
            </a:r>
            <a:r>
              <a:rPr kumimoji="0" lang="cs-CZ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EndNote</a:t>
            </a:r>
            <a:r>
              <a:rPr kumimoji="0" lang="cs-CZ" sz="26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Web</a:t>
            </a:r>
          </a:p>
        </p:txBody>
      </p:sp>
    </p:spTree>
    <p:extLst>
      <p:ext uri="{BB962C8B-B14F-4D97-AF65-F5344CB8AC3E}">
        <p14:creationId xmlns:p14="http://schemas.microsoft.com/office/powerpoint/2010/main" val="16424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772816"/>
            <a:ext cx="8712646" cy="6520284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sz="3200" dirty="0" smtClean="0"/>
          </a:p>
          <a:p>
            <a:pPr marL="396000" indent="-396000">
              <a:buFontTx/>
              <a:buAutoNum type="arabicParenR" startAt="6"/>
              <a:defRPr/>
            </a:pPr>
            <a:r>
              <a:rPr lang="cs-CZ" sz="1900" b="1" dirty="0" smtClean="0">
                <a:latin typeface="Calibri" panose="020F0502020204030204" pitchFamily="34" charset="0"/>
              </a:rPr>
              <a:t>Zvolit druhou variantu – Přímý export do aplikace </a:t>
            </a:r>
            <a:r>
              <a:rPr lang="cs-CZ" sz="1900" b="1" dirty="0" err="1" smtClean="0">
                <a:latin typeface="Calibri" panose="020F0502020204030204" pitchFamily="34" charset="0"/>
              </a:rPr>
              <a:t>EndNote</a:t>
            </a:r>
            <a:r>
              <a:rPr lang="cs-CZ" sz="1900" b="1" dirty="0" smtClean="0">
                <a:latin typeface="Calibri" panose="020F0502020204030204" pitchFamily="34" charset="0"/>
              </a:rPr>
              <a:t> Web</a:t>
            </a:r>
          </a:p>
          <a:p>
            <a:pPr marL="0" indent="0">
              <a:buFontTx/>
              <a:buNone/>
              <a:defRPr/>
            </a:pPr>
            <a:endParaRPr lang="cs-CZ" sz="1000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1900" b="1" dirty="0" smtClean="0">
                <a:latin typeface="Calibri" panose="020F0502020204030204" pitchFamily="34" charset="0"/>
              </a:rPr>
              <a:t>7)  Uložit</a:t>
            </a:r>
          </a:p>
          <a:p>
            <a:pPr marL="0" indent="0">
              <a:buNone/>
              <a:defRPr/>
            </a:pPr>
            <a:endParaRPr lang="cs-CZ" sz="1000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1900" b="1" dirty="0" smtClean="0">
                <a:latin typeface="Calibri" panose="020F0502020204030204" pitchFamily="34" charset="0"/>
              </a:rPr>
              <a:t>8)  Pokud vše proběhlo úspěšně, tak budete přesměrováni do aplikace </a:t>
            </a:r>
            <a:r>
              <a:rPr lang="cs-CZ" sz="1900" b="1" dirty="0" err="1" smtClean="0">
                <a:latin typeface="Calibri" panose="020F0502020204030204" pitchFamily="34" charset="0"/>
              </a:rPr>
              <a:t>EndNote</a:t>
            </a:r>
            <a:r>
              <a:rPr lang="cs-CZ" sz="1900" b="1" dirty="0" smtClean="0">
                <a:latin typeface="Calibri" panose="020F0502020204030204" pitchFamily="34" charset="0"/>
              </a:rPr>
              <a:t> Web</a:t>
            </a:r>
          </a:p>
          <a:p>
            <a:pPr>
              <a:buFontTx/>
              <a:buAutoNum type="arabicParenR" startAt="6"/>
              <a:defRPr/>
            </a:pPr>
            <a:endParaRPr lang="cs-CZ" sz="1000" b="1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1900" b="1" dirty="0" smtClean="0">
                <a:latin typeface="Calibri" panose="020F0502020204030204" pitchFamily="34" charset="0"/>
              </a:rPr>
              <a:t>9) Objeví se hláška sdělující, kolik záznamů bylo naimportováno (např. </a:t>
            </a:r>
            <a:r>
              <a:rPr lang="cs-CZ" sz="1900" b="1" dirty="0" err="1" smtClean="0">
                <a:latin typeface="Calibri" panose="020F0502020204030204" pitchFamily="34" charset="0"/>
              </a:rPr>
              <a:t>Number</a:t>
            </a:r>
            <a:r>
              <a:rPr lang="cs-CZ" sz="1900" b="1" dirty="0" smtClean="0">
                <a:latin typeface="Calibri" panose="020F0502020204030204" pitchFamily="34" charset="0"/>
              </a:rPr>
              <a:t> </a:t>
            </a:r>
            <a:r>
              <a:rPr lang="cs-CZ" sz="1900" b="1" dirty="0" err="1" smtClean="0">
                <a:latin typeface="Calibri" panose="020F0502020204030204" pitchFamily="34" charset="0"/>
              </a:rPr>
              <a:t>of</a:t>
            </a:r>
            <a:r>
              <a:rPr lang="cs-CZ" sz="1900" b="1" dirty="0" smtClean="0">
                <a:latin typeface="Calibri" panose="020F0502020204030204" pitchFamily="34" charset="0"/>
              </a:rPr>
              <a:t> </a:t>
            </a:r>
          </a:p>
          <a:p>
            <a:pPr marL="0" indent="0">
              <a:buFontTx/>
              <a:buNone/>
              <a:defRPr/>
            </a:pPr>
            <a:r>
              <a:rPr lang="cs-CZ" sz="1900" b="1" dirty="0">
                <a:latin typeface="Calibri" panose="020F0502020204030204" pitchFamily="34" charset="0"/>
              </a:rPr>
              <a:t> </a:t>
            </a:r>
            <a:r>
              <a:rPr lang="cs-CZ" sz="1900" b="1" dirty="0" smtClean="0">
                <a:latin typeface="Calibri" panose="020F0502020204030204" pitchFamily="34" charset="0"/>
              </a:rPr>
              <a:t>    </a:t>
            </a:r>
            <a:r>
              <a:rPr lang="cs-CZ" sz="1900" b="1" dirty="0" err="1" smtClean="0">
                <a:latin typeface="Calibri" panose="020F0502020204030204" pitchFamily="34" charset="0"/>
              </a:rPr>
              <a:t>records</a:t>
            </a:r>
            <a:r>
              <a:rPr lang="cs-CZ" sz="1900" b="1" dirty="0" smtClean="0">
                <a:latin typeface="Calibri" panose="020F0502020204030204" pitchFamily="34" charset="0"/>
              </a:rPr>
              <a:t> </a:t>
            </a:r>
            <a:r>
              <a:rPr lang="cs-CZ" sz="1900" b="1" dirty="0" err="1" smtClean="0">
                <a:latin typeface="Calibri" panose="020F0502020204030204" pitchFamily="34" charset="0"/>
              </a:rPr>
              <a:t>imported</a:t>
            </a:r>
            <a:r>
              <a:rPr lang="cs-CZ" sz="1900" b="1" dirty="0" smtClean="0">
                <a:latin typeface="Calibri" panose="020F0502020204030204" pitchFamily="34" charset="0"/>
              </a:rPr>
              <a:t>: 2)</a:t>
            </a:r>
          </a:p>
          <a:p>
            <a:pPr>
              <a:buFontTx/>
              <a:buAutoNum type="arabicParenR" startAt="6"/>
              <a:defRPr/>
            </a:pPr>
            <a:endParaRPr lang="cs-CZ" sz="1000" b="1" dirty="0" smtClean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cs-CZ" sz="1900" b="1" dirty="0" smtClean="0">
                <a:latin typeface="Calibri" panose="020F0502020204030204" pitchFamily="34" charset="0"/>
              </a:rPr>
              <a:t>10) Záznamy se uloží do záložky My </a:t>
            </a:r>
            <a:r>
              <a:rPr lang="cs-CZ" sz="1900" b="1" dirty="0" err="1" smtClean="0">
                <a:latin typeface="Calibri" panose="020F0502020204030204" pitchFamily="34" charset="0"/>
              </a:rPr>
              <a:t>References</a:t>
            </a:r>
            <a:r>
              <a:rPr lang="cs-CZ" sz="1900" b="1" dirty="0" smtClean="0">
                <a:latin typeface="Calibri" panose="020F0502020204030204" pitchFamily="34" charset="0"/>
              </a:rPr>
              <a:t> – složky </a:t>
            </a:r>
            <a:r>
              <a:rPr lang="en-US" sz="1900" b="1" dirty="0" smtClean="0">
                <a:latin typeface="Calibri" panose="020F0502020204030204" pitchFamily="34" charset="0"/>
              </a:rPr>
              <a:t>[</a:t>
            </a:r>
            <a:r>
              <a:rPr lang="cs-CZ" sz="1900" b="1" dirty="0" err="1" smtClean="0">
                <a:latin typeface="Calibri" panose="020F0502020204030204" pitchFamily="34" charset="0"/>
              </a:rPr>
              <a:t>Unfield</a:t>
            </a:r>
            <a:r>
              <a:rPr lang="en-US" sz="1900" b="1" dirty="0" smtClean="0">
                <a:latin typeface="Calibri" panose="020F0502020204030204" pitchFamily="34" charset="0"/>
              </a:rPr>
              <a:t>]</a:t>
            </a:r>
            <a:endParaRPr lang="cs-CZ" sz="1900" b="1" dirty="0" smtClean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b="1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b="1" i="1" dirty="0" smtClean="0"/>
          </a:p>
          <a:p>
            <a:pPr lvl="1">
              <a:buFont typeface="Wingdings" panose="05000000000000000000" pitchFamily="2" charset="2"/>
              <a:buNone/>
              <a:defRPr/>
            </a:pPr>
            <a:endParaRPr lang="cs-CZ" sz="1900" dirty="0" smtClean="0"/>
          </a:p>
          <a:p>
            <a:pPr lvl="1">
              <a:defRPr/>
            </a:pPr>
            <a:endParaRPr lang="cs-CZ" sz="1900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1900" dirty="0" smtClean="0"/>
          </a:p>
        </p:txBody>
      </p:sp>
      <p:sp>
        <p:nvSpPr>
          <p:cNvPr id="47107" name="TextovéPole 2"/>
          <p:cNvSpPr txBox="1">
            <a:spLocks noChangeArrowheads="1"/>
          </p:cNvSpPr>
          <p:nvPr/>
        </p:nvSpPr>
        <p:spPr bwMode="auto">
          <a:xfrm>
            <a:off x="323850" y="1196752"/>
            <a:ext cx="849662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Export záznamů z databáze EBSCO do citačního software </a:t>
            </a:r>
            <a:r>
              <a:rPr kumimoji="0" lang="cs-CZ" alt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EndNote</a:t>
            </a:r>
            <a:r>
              <a:rPr kumimoji="0" lang="cs-CZ" alt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Web</a:t>
            </a:r>
          </a:p>
        </p:txBody>
      </p:sp>
    </p:spTree>
    <p:extLst>
      <p:ext uri="{BB962C8B-B14F-4D97-AF65-F5344CB8AC3E}">
        <p14:creationId xmlns:p14="http://schemas.microsoft.com/office/powerpoint/2010/main" val="259610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 smtClean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</a:t>
            </a:r>
            <a:r>
              <a:rPr lang="cs-CZ" altLang="cs-CZ" dirty="0"/>
              <a:t>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9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932" y="2097169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400" dirty="0"/>
              <a:t>STEINEROVÁ, Jela; GREŠKOVÁ, Mirka; ILAVSKÁ, Jana. </a:t>
            </a:r>
            <a:r>
              <a:rPr lang="cs-CZ" altLang="cs-CZ" sz="2400" i="1" dirty="0" err="1"/>
              <a:t>Informačné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stratégie</a:t>
            </a:r>
            <a:r>
              <a:rPr lang="cs-CZ" altLang="cs-CZ" sz="2400" i="1" dirty="0"/>
              <a:t> v </a:t>
            </a:r>
            <a:r>
              <a:rPr lang="cs-CZ" altLang="cs-CZ" sz="2400" i="1" dirty="0" err="1"/>
              <a:t>elektronickom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prostredí</a:t>
            </a:r>
            <a:r>
              <a:rPr lang="cs-CZ" altLang="cs-CZ" sz="2400" dirty="0"/>
              <a:t>. 1. vyd. Bratislava: Univerzita Komenského v Bratislavě, 2010, 190 s. ISBN 9788022328487.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44446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Literatura</a:t>
            </a:r>
            <a:endParaRPr lang="cs-CZ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888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Děkujeme Vám za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pozornost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 smtClean="0"/>
          </a:p>
          <a:p>
            <a:pPr algn="ctr">
              <a:spcBef>
                <a:spcPct val="0"/>
              </a:spcBef>
            </a:pPr>
            <a:endParaRPr lang="cs-CZ" altLang="cs-CZ" b="1" dirty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 smtClean="0">
                <a:solidFill>
                  <a:schemeClr val="bg1"/>
                </a:solidFill>
              </a:rPr>
              <a:t>Ing. Martina Nedomová, </a:t>
            </a:r>
            <a:r>
              <a:rPr lang="cs-CZ" altLang="cs-CZ" dirty="0" err="1">
                <a:solidFill>
                  <a:schemeClr val="bg1"/>
                </a:solidFill>
              </a:rPr>
              <a:t>DiS</a:t>
            </a:r>
            <a:r>
              <a:rPr lang="cs-CZ" altLang="cs-CZ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b="1" dirty="0" err="1" smtClean="0">
                <a:hlinkClick r:id="rId3"/>
              </a:rPr>
              <a:t>nedomova</a:t>
            </a:r>
            <a:r>
              <a:rPr lang="en-US" altLang="cs-CZ" b="1" dirty="0" smtClean="0">
                <a:hlinkClick r:id="rId3"/>
              </a:rPr>
              <a:t>@fss.muni.cz</a:t>
            </a:r>
            <a:endParaRPr lang="cs-CZ" altLang="cs-CZ" b="1" dirty="0" smtClean="0"/>
          </a:p>
          <a:p>
            <a:pPr marL="0" indent="0" algn="ctr">
              <a:spcBef>
                <a:spcPct val="0"/>
              </a:spcBef>
              <a:buNone/>
            </a:pPr>
            <a:endParaRPr lang="cs-CZ" altLang="cs-CZ" b="1" dirty="0"/>
          </a:p>
          <a:p>
            <a:pPr marL="0" indent="0" algn="ctr">
              <a:spcBef>
                <a:spcPct val="0"/>
              </a:spcBef>
              <a:buNone/>
            </a:pPr>
            <a:r>
              <a:rPr lang="cs-CZ" b="1" dirty="0" err="1">
                <a:hlinkClick r:id="rId4"/>
              </a:rPr>
              <a:t>infozdroje</a:t>
            </a:r>
            <a:r>
              <a:rPr lang="en-US" b="1" dirty="0">
                <a:hlinkClick r:id="rId4"/>
              </a:rPr>
              <a:t>@</a:t>
            </a:r>
            <a:r>
              <a:rPr lang="cs-CZ" b="1" dirty="0" smtClean="0">
                <a:hlinkClick r:id="rId4"/>
              </a:rPr>
              <a:t>fss.muni.cz</a:t>
            </a:r>
            <a:endParaRPr lang="cs-CZ" b="1" dirty="0" smtClean="0"/>
          </a:p>
          <a:p>
            <a:pPr marL="0" indent="0" algn="ctr">
              <a:spcBef>
                <a:spcPct val="0"/>
              </a:spcBef>
              <a:buNone/>
            </a:pPr>
            <a:endParaRPr lang="cs-CZ" b="1" dirty="0"/>
          </a:p>
          <a:p>
            <a:pPr marL="0" indent="0" algn="ctr">
              <a:spcBef>
                <a:spcPct val="0"/>
              </a:spcBef>
              <a:buNone/>
            </a:pPr>
            <a:endParaRPr lang="en-US" altLang="cs-CZ" b="1" dirty="0"/>
          </a:p>
          <a:p>
            <a:pPr marL="0" indent="0">
              <a:buNone/>
            </a:pPr>
            <a:endParaRPr lang="en-US" alt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3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Téma a klíčová slova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1) Zamyslete se o čem chcete psát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je nutné mít dost informací o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daném tématu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(pokud se studiem problematiky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začínáte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nebojte se využít učebnice,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encyklopedie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radu vyučujícího apod.)</a:t>
            </a:r>
          </a:p>
          <a:p>
            <a:pPr marL="0" indent="0">
              <a:lnSpc>
                <a:spcPct val="12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2) Zformulujte téma nebo problém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lze využít tzv. </a:t>
            </a:r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</a:rPr>
              <a:t>myšlenkových map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- grafické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znázornění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3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064895" cy="587901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6369278"/>
            <a:ext cx="9793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Zdroj: https://s-media-cache-ak0.pinimg.com/736x/b1/8c/7d/b18c7dde7e01870bd4715b308241c155.jpg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4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Téma a klíčová slova II.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3) Vyjádřete téma ve formě</a:t>
            </a:r>
            <a:endParaRPr lang="cs-CZ" altLang="cs-CZ" sz="3100" i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klíčových slov (hesel) </a:t>
            </a:r>
          </a:p>
          <a:p>
            <a:pPr marL="914400" lvl="2" indent="0">
              <a:lnSpc>
                <a:spcPct val="12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-    používejte zejména 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podstatná jména</a:t>
            </a:r>
            <a:r>
              <a:rPr lang="cs-CZ" altLang="cs-CZ" sz="3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1371600" lvl="2" indent="-457200">
              <a:lnSpc>
                <a:spcPct val="12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příd. jména,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zájména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a slovesa pouze pokud jsou opravdu nezbytné</a:t>
            </a:r>
          </a:p>
          <a:p>
            <a:pPr marL="1371600" lvl="2" indent="-457200">
              <a:lnSpc>
                <a:spcPct val="12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vyhýbejte se tzv. stop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words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(předložky,  </a:t>
            </a:r>
          </a:p>
          <a:p>
            <a:pPr marL="914400" lvl="2" indent="0">
              <a:lnSpc>
                <a:spcPct val="12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    spojky, členy v cizích jazycích)</a:t>
            </a: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      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Ekologická hnutí; Evropa; dějiny</a:t>
            </a:r>
            <a:endParaRPr lang="cs-CZ" altLang="cs-CZ" sz="3100" b="1" i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Pozn. v katalozích knihoven můžete nalézt i tzv. </a:t>
            </a: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předmětová hesla </a:t>
            </a:r>
            <a:endParaRPr lang="cs-CZ" altLang="cs-CZ" sz="3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    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ekologická hnutí – Evropa - dějiny</a:t>
            </a:r>
            <a:endParaRPr lang="cs-CZ" altLang="cs-CZ" sz="31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4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0625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Další specifikace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988840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Před </a:t>
            </a:r>
            <a:r>
              <a:rPr lang="cs-CZ" altLang="cs-CZ" sz="3000" b="1" dirty="0"/>
              <a:t>začátkem vlastního procesu vyhledávání je  </a:t>
            </a:r>
          </a:p>
          <a:p>
            <a:pPr marL="0" indent="0">
              <a:buNone/>
            </a:pPr>
            <a:r>
              <a:rPr lang="cs-CZ" altLang="cs-CZ" sz="3000" b="1" dirty="0" smtClean="0"/>
              <a:t>     třeba </a:t>
            </a:r>
            <a:r>
              <a:rPr lang="cs-CZ" altLang="cs-CZ" sz="3000" b="1" dirty="0"/>
              <a:t>si ujasnit: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časové rozmezí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typy dokumentů (např. </a:t>
            </a:r>
            <a:r>
              <a:rPr lang="cs-CZ" altLang="cs-CZ" sz="3000" dirty="0" err="1"/>
              <a:t>odb</a:t>
            </a:r>
            <a:r>
              <a:rPr lang="cs-CZ" altLang="cs-CZ" sz="3000" dirty="0"/>
              <a:t>. časopisy, kapitoly    z knih, příspěvky z konferencí, zpravodajství)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 dat (text, audio, video)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jazyk dokumentů (většina světové produkce je   v AJ)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forma (odborná</a:t>
            </a:r>
            <a:r>
              <a:rPr lang="cs-CZ" altLang="cs-CZ" sz="3000" dirty="0"/>
              <a:t> x populárně naučná)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5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Motiv5</Template>
  <TotalTime>1558</TotalTime>
  <Words>1428</Words>
  <Application>Microsoft Office PowerPoint</Application>
  <PresentationFormat>Předvádění na obrazovce (4:3)</PresentationFormat>
  <Paragraphs>299</Paragraphs>
  <Slides>41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Calibri</vt:lpstr>
      <vt:lpstr>Tahoma</vt:lpstr>
      <vt:lpstr>Verdana</vt:lpstr>
      <vt:lpstr>Wingdings</vt:lpstr>
      <vt:lpstr>Motiv5</vt:lpstr>
      <vt:lpstr>template</vt:lpstr>
      <vt:lpstr>Základy práce s informačními zdroji pro bc. studenty ENS122</vt:lpstr>
      <vt:lpstr>Prezentace aplikace PowerPoint</vt:lpstr>
      <vt:lpstr>Prezentace aplikace PowerPoint</vt:lpstr>
      <vt:lpstr>Prezentace aplikace PowerPoint</vt:lpstr>
      <vt:lpstr>1. Téma a klíčová slova</vt:lpstr>
      <vt:lpstr> </vt:lpstr>
      <vt:lpstr>Téma a klíčová slova II.</vt:lpstr>
      <vt:lpstr>Prezentace aplikace PowerPoint</vt:lpstr>
      <vt:lpstr>2. Další specifikace </vt:lpstr>
      <vt:lpstr>Prezentace aplikace PowerPoint</vt:lpstr>
      <vt:lpstr> 3. Výběr zdrojů </vt:lpstr>
      <vt:lpstr>Prezentace aplikace PowerPoint</vt:lpstr>
      <vt:lpstr>Google (Scholar) - tipy pro vyhledávání </vt:lpstr>
      <vt:lpstr>Prezentace aplikace PowerPoint</vt:lpstr>
      <vt:lpstr>Prezentace aplikace PowerPoint</vt:lpstr>
      <vt:lpstr>4. Boolovský model </vt:lpstr>
      <vt:lpstr>Prezentace aplikace PowerPoint</vt:lpstr>
      <vt:lpstr>Operátor AND </vt:lpstr>
      <vt:lpstr>Operátor OR </vt:lpstr>
      <vt:lpstr>Operátor NOT </vt:lpstr>
      <vt:lpstr>Krácení termínů (truncation) </vt:lpstr>
      <vt:lpstr>Vyhledávání prostřednictvím fráze </vt:lpstr>
      <vt:lpstr>Prezentace aplikace PowerPoint</vt:lpstr>
      <vt:lpstr>5. Technika vyhledávání </vt:lpstr>
      <vt:lpstr>Prezentace aplikace PowerPoint</vt:lpstr>
      <vt:lpstr>6. Vlastní vyhledávací proces </vt:lpstr>
      <vt:lpstr>Máte-li málo výsledků vyhledávání: </vt:lpstr>
      <vt:lpstr>Máte-li mnoho výsledků vyhledávání: </vt:lpstr>
      <vt:lpstr>Prezentace aplikace PowerPoint</vt:lpstr>
      <vt:lpstr>7. Hodnocení vyhledaných záznamů </vt:lpstr>
      <vt:lpstr>Prezentace aplikace PowerPoint</vt:lpstr>
      <vt:lpstr>8. Další operace </vt:lpstr>
      <vt:lpstr>Prezentace aplikace PowerPoint</vt:lpstr>
      <vt:lpstr>Prezentace aplikace PowerPoint</vt:lpstr>
      <vt:lpstr>Prezentace aplikace PowerPoint</vt:lpstr>
      <vt:lpstr>Praktické ukázky vyhledávání v databázích:</vt:lpstr>
      <vt:lpstr>Prezentace aplikace PowerPoint</vt:lpstr>
      <vt:lpstr>Prezentace aplikace PowerPoint</vt:lpstr>
      <vt:lpstr>Prezentace aplikace PowerPoint</vt:lpstr>
      <vt:lpstr> 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Aneta Pilátová</dc:creator>
  <cp:lastModifiedBy>Martina Nedomová</cp:lastModifiedBy>
  <cp:revision>60</cp:revision>
  <cp:lastPrinted>2018-10-12T05:53:18Z</cp:lastPrinted>
  <dcterms:created xsi:type="dcterms:W3CDTF">2017-08-02T08:11:17Z</dcterms:created>
  <dcterms:modified xsi:type="dcterms:W3CDTF">2018-10-15T08:28:33Z</dcterms:modified>
</cp:coreProperties>
</file>