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63"/>
  </p:notesMasterIdLst>
  <p:handoutMasterIdLst>
    <p:handoutMasterId r:id="rId64"/>
  </p:handoutMasterIdLst>
  <p:sldIdLst>
    <p:sldId id="256" r:id="rId4"/>
    <p:sldId id="257" r:id="rId5"/>
    <p:sldId id="260" r:id="rId6"/>
    <p:sldId id="267" r:id="rId7"/>
    <p:sldId id="261" r:id="rId8"/>
    <p:sldId id="323" r:id="rId9"/>
    <p:sldId id="264" r:id="rId10"/>
    <p:sldId id="317" r:id="rId11"/>
    <p:sldId id="318" r:id="rId12"/>
    <p:sldId id="319" r:id="rId13"/>
    <p:sldId id="320" r:id="rId14"/>
    <p:sldId id="263" r:id="rId15"/>
    <p:sldId id="265" r:id="rId16"/>
    <p:sldId id="266" r:id="rId17"/>
    <p:sldId id="272" r:id="rId18"/>
    <p:sldId id="271" r:id="rId19"/>
    <p:sldId id="274" r:id="rId20"/>
    <p:sldId id="270" r:id="rId21"/>
    <p:sldId id="268" r:id="rId22"/>
    <p:sldId id="309" r:id="rId23"/>
    <p:sldId id="310" r:id="rId24"/>
    <p:sldId id="311" r:id="rId25"/>
    <p:sldId id="313" r:id="rId26"/>
    <p:sldId id="273" r:id="rId27"/>
    <p:sldId id="269" r:id="rId28"/>
    <p:sldId id="307" r:id="rId29"/>
    <p:sldId id="276" r:id="rId30"/>
    <p:sldId id="325" r:id="rId31"/>
    <p:sldId id="277" r:id="rId32"/>
    <p:sldId id="285" r:id="rId33"/>
    <p:sldId id="284" r:id="rId34"/>
    <p:sldId id="286" r:id="rId35"/>
    <p:sldId id="287" r:id="rId36"/>
    <p:sldId id="326" r:id="rId37"/>
    <p:sldId id="288" r:id="rId38"/>
    <p:sldId id="314" r:id="rId39"/>
    <p:sldId id="283" r:id="rId40"/>
    <p:sldId id="315" r:id="rId41"/>
    <p:sldId id="281" r:id="rId42"/>
    <p:sldId id="280" r:id="rId43"/>
    <p:sldId id="279" r:id="rId44"/>
    <p:sldId id="278" r:id="rId45"/>
    <p:sldId id="293" r:id="rId46"/>
    <p:sldId id="316" r:id="rId47"/>
    <p:sldId id="304" r:id="rId48"/>
    <p:sldId id="298" r:id="rId49"/>
    <p:sldId id="327" r:id="rId50"/>
    <p:sldId id="328" r:id="rId51"/>
    <p:sldId id="329" r:id="rId52"/>
    <p:sldId id="331" r:id="rId53"/>
    <p:sldId id="332" r:id="rId54"/>
    <p:sldId id="321" r:id="rId55"/>
    <p:sldId id="302" r:id="rId56"/>
    <p:sldId id="306" r:id="rId57"/>
    <p:sldId id="295" r:id="rId58"/>
    <p:sldId id="291" r:id="rId59"/>
    <p:sldId id="296" r:id="rId60"/>
    <p:sldId id="322" r:id="rId61"/>
    <p:sldId id="258" r:id="rId6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323"/>
            <p14:sldId id="264"/>
            <p14:sldId id="317"/>
            <p14:sldId id="318"/>
            <p14:sldId id="319"/>
            <p14:sldId id="320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325"/>
            <p14:sldId id="277"/>
            <p14:sldId id="285"/>
            <p14:sldId id="284"/>
            <p14:sldId id="286"/>
            <p14:sldId id="287"/>
            <p14:sldId id="326"/>
            <p14:sldId id="288"/>
            <p14:sldId id="314"/>
            <p14:sldId id="283"/>
            <p14:sldId id="315"/>
            <p14:sldId id="281"/>
            <p14:sldId id="280"/>
            <p14:sldId id="279"/>
            <p14:sldId id="278"/>
            <p14:sldId id="293"/>
            <p14:sldId id="316"/>
            <p14:sldId id="304"/>
            <p14:sldId id="298"/>
            <p14:sldId id="327"/>
            <p14:sldId id="328"/>
            <p14:sldId id="329"/>
            <p14:sldId id="331"/>
            <p14:sldId id="332"/>
            <p14:sldId id="321"/>
            <p14:sldId id="302"/>
            <p14:sldId id="306"/>
            <p14:sldId id="295"/>
            <p14:sldId id="291"/>
            <p14:sldId id="296"/>
            <p14:sldId id="32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51" d="100"/>
          <a:sy n="51" d="100"/>
        </p:scale>
        <p:origin x="66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4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9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96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36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22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5675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88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15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308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2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7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0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88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57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56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0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8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837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67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83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20370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50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5631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28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19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9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4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91636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82578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35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830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54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6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30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menv.fss.muni.cz/bc/zaverecne-pra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1&amp;subukol=1&amp;id=24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knihovna.fss.muni.cz/jaksipujcit.php?podsekce=6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zk.cz/sluzby/pujcovani/meziknihovni-vypujcni-sluzby" TargetMode="External"/><Relationship Id="rId5" Type="http://schemas.openxmlformats.org/officeDocument/2006/relationships/hyperlink" Target="http://knihovna.fss.muni.cz/jaksipujcit.php?podsekce=53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open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discovery.muni.cz" TargetMode="External"/><Relationship Id="rId9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.b.ebscohost.com/eds/search/basic?vid=0&amp;sid=31b3f521-37c6-4a66-97e3-90d8bfbb314a@pdc-v-sessmgr03" TargetMode="External"/><Relationship Id="rId4" Type="http://schemas.openxmlformats.org/officeDocument/2006/relationships/hyperlink" Target="discovery.muni.cz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aj.org/" TargetMode="External"/><Relationship Id="rId3" Type="http://schemas.openxmlformats.org/officeDocument/2006/relationships/hyperlink" Target="http://knihovna.fss.muni.cz/ezdroje.php?ukol=2&amp;podsekce=16&amp;id=358&amp;letter=E#a358" TargetMode="External"/><Relationship Id="rId7" Type="http://schemas.openxmlformats.org/officeDocument/2006/relationships/hyperlink" Target="http://www.nature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knihovna.fss.muni.cz/ezdroje.php?ukol=2&amp;podsekce=16&amp;id=19&amp;letter=E#a19" TargetMode="External"/><Relationship Id="rId5" Type="http://schemas.openxmlformats.org/officeDocument/2006/relationships/hyperlink" Target="http://knihovna.fss.muni.cz/ezdroje.php?ukol=2&amp;podsekce=16&amp;id=84&amp;letter=E#a84" TargetMode="External"/><Relationship Id="rId4" Type="http://schemas.openxmlformats.org/officeDocument/2006/relationships/hyperlink" Target="http://knihovna.fss.muni.cz/ezdroje.php?ukol=2&amp;podsekce=16&amp;id=22&amp;letter=E#a22" TargetMode="External"/><Relationship Id="rId9" Type="http://schemas.openxmlformats.org/officeDocument/2006/relationships/hyperlink" Target="http://journalseek.ne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dfebooks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knihovna.fss.muni.cz/ezdroje.php?podsekce=&amp;ukol=2&amp;subukol=1&amp;id=6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11" Type="http://schemas.openxmlformats.org/officeDocument/2006/relationships/hyperlink" Target="http://web.b.ebscohost.com/ehost/search/advanced?vid=0&amp;sid=bc0de319-ddac-42c5-a4f9-bea93bdb47af@sessionmgr120" TargetMode="External"/><Relationship Id="rId5" Type="http://schemas.openxmlformats.org/officeDocument/2006/relationships/hyperlink" Target="http://aleph.nkp.cz/F/?func=file&amp;file_name=find-b&amp;local_base=skcm" TargetMode="External"/><Relationship Id="rId10" Type="http://schemas.openxmlformats.org/officeDocument/2006/relationships/hyperlink" Target="http://www.crcnetbase.com/page/environmental_science_ebooks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knowledge.sagepub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s://www.doabooks.org/" TargetMode="External"/><Relationship Id="rId4" Type="http://schemas.openxmlformats.org/officeDocument/2006/relationships/hyperlink" Target="http://www.oapen.org/home?brand=oap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.issn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icpsr.umich.edu/icpsrweb/landing.js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do/fss/57816/65190270/MVEB_thesis_guidelin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ENS122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752528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8064" y="5768701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října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/>
          <a:srcRect l="19346" t="9406" r="19973" b="6232"/>
          <a:stretch/>
        </p:blipFill>
        <p:spPr bwMode="auto">
          <a:xfrm>
            <a:off x="0" y="0"/>
            <a:ext cx="9252520" cy="6885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ál 3"/>
          <p:cNvSpPr/>
          <p:nvPr/>
        </p:nvSpPr>
        <p:spPr>
          <a:xfrm>
            <a:off x="3131840" y="3573016"/>
            <a:ext cx="1296144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31640" y="2852936"/>
            <a:ext cx="1296144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48680"/>
            <a:ext cx="37798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3"/>
          <a:srcRect l="12731" t="8524" r="12533" b="56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ál 2"/>
          <p:cNvSpPr/>
          <p:nvPr/>
        </p:nvSpPr>
        <p:spPr>
          <a:xfrm>
            <a:off x="5076056" y="2087880"/>
            <a:ext cx="1080120" cy="477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2915816" y="2132856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 indent="-457200">
              <a:lnSpc>
                <a:spcPct val="110000"/>
              </a:lnSpc>
              <a:defRPr/>
            </a:pPr>
            <a:endParaRPr lang="cs-CZ" altLang="cs-CZ" sz="3000" dirty="0"/>
          </a:p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79"/>
          </a:xfrm>
        </p:spPr>
        <p:txBody>
          <a:bodyPr>
            <a:normAutofit lnSpcReduction="10000"/>
          </a:bodyPr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</a:t>
            </a:r>
            <a:r>
              <a:rPr lang="cs-CZ" altLang="cs-CZ" dirty="0" smtClean="0"/>
              <a:t>náležitostí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altLang="cs-CZ" sz="2000" dirty="0" smtClean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Závěrečná bakalářská práce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 smtClean="0"/>
              <a:t>Práce </a:t>
            </a:r>
            <a:r>
              <a:rPr lang="cs-CZ" altLang="cs-CZ" sz="26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Discovery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 smtClean="0"/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6"/>
              </a:rPr>
              <a:t>MZK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E-</a:t>
            </a:r>
            <a:r>
              <a:rPr lang="cs-CZ" altLang="cs-CZ" sz="2400" dirty="0" err="1" smtClean="0">
                <a:hlinkClick r:id="rId7"/>
              </a:rPr>
              <a:t>prezenčka</a:t>
            </a:r>
            <a:r>
              <a:rPr lang="cs-CZ" altLang="cs-CZ" sz="2400" dirty="0">
                <a:hlinkClick r:id="rId7"/>
              </a:rPr>
              <a:t>, Copy on </a:t>
            </a:r>
            <a:r>
              <a:rPr lang="cs-CZ" altLang="cs-CZ" sz="2400" dirty="0" err="1">
                <a:hlinkClick r:id="rId7"/>
              </a:rPr>
              <a:t>Demand</a:t>
            </a:r>
            <a:r>
              <a:rPr lang="cs-CZ" altLang="cs-CZ" sz="2400" dirty="0">
                <a:hlinkClick r:id="rId7"/>
              </a:rPr>
              <a:t> (</a:t>
            </a:r>
            <a:r>
              <a:rPr lang="cs-CZ" altLang="cs-CZ" sz="2400" dirty="0" err="1">
                <a:hlinkClick r:id="rId7"/>
              </a:rPr>
              <a:t>CoD</a:t>
            </a:r>
            <a:r>
              <a:rPr lang="cs-CZ" altLang="cs-CZ" sz="2400" dirty="0">
                <a:hlinkClick r:id="rId7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8"/>
              </a:rPr>
              <a:t>Licencované </a:t>
            </a:r>
            <a:r>
              <a:rPr lang="cs-CZ" altLang="cs-CZ" sz="2400" dirty="0">
                <a:hlinkClick r:id="rId8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824536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>
              <a:buFontTx/>
              <a:buNone/>
              <a:defRPr/>
            </a:pPr>
            <a:endParaRPr lang="cs-CZ" altLang="cs-CZ" sz="1400" dirty="0" smtClean="0"/>
          </a:p>
          <a:p>
            <a:pPr>
              <a:buFontTx/>
              <a:buNone/>
              <a:defRPr/>
            </a:pPr>
            <a:endParaRPr lang="cs-CZ" altLang="cs-CZ" sz="1400" dirty="0"/>
          </a:p>
          <a:p>
            <a:pPr marL="0" indent="0">
              <a:buNone/>
              <a:defRPr/>
            </a:pPr>
            <a:r>
              <a:rPr lang="cs-CZ" altLang="cs-CZ" sz="2800" b="1" dirty="0"/>
              <a:t>Další termíny </a:t>
            </a:r>
            <a:r>
              <a:rPr lang="cs-CZ" altLang="cs-CZ" sz="2800" b="1" dirty="0" smtClean="0"/>
              <a:t>kurzu</a:t>
            </a:r>
          </a:p>
          <a:p>
            <a:pPr marL="0" indent="0">
              <a:buNone/>
              <a:defRPr/>
            </a:pPr>
            <a:endParaRPr lang="cs-CZ" altLang="cs-CZ" sz="24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solidFill>
                  <a:srgbClr val="0000FF"/>
                </a:solidFill>
              </a:rPr>
              <a:t>Pá 12. 10.      12:00 </a:t>
            </a:r>
            <a:r>
              <a:rPr lang="cs-CZ" altLang="cs-CZ" b="1" dirty="0">
                <a:solidFill>
                  <a:srgbClr val="0000FF"/>
                </a:solidFill>
              </a:rPr>
              <a:t>– </a:t>
            </a:r>
            <a:r>
              <a:rPr lang="cs-CZ" altLang="cs-CZ" b="1" dirty="0" smtClean="0">
                <a:solidFill>
                  <a:srgbClr val="0000FF"/>
                </a:solidFill>
              </a:rPr>
              <a:t>13:40</a:t>
            </a:r>
            <a:r>
              <a:rPr lang="cs-CZ" altLang="cs-CZ" b="1" dirty="0">
                <a:solidFill>
                  <a:srgbClr val="0000FF"/>
                </a:solidFill>
              </a:rPr>
              <a:t>	</a:t>
            </a:r>
            <a:r>
              <a:rPr lang="cs-CZ" altLang="cs-CZ" b="1" dirty="0" smtClean="0">
                <a:solidFill>
                  <a:srgbClr val="FF0000"/>
                </a:solidFill>
              </a:rPr>
              <a:t>PC25</a:t>
            </a:r>
            <a:r>
              <a:rPr lang="cs-CZ" altLang="cs-CZ" b="1" dirty="0" smtClean="0">
                <a:solidFill>
                  <a:srgbClr val="0000FF"/>
                </a:solidFill>
              </a:rPr>
              <a:t> </a:t>
            </a:r>
            <a:r>
              <a:rPr lang="cs-CZ" altLang="cs-CZ" b="1" dirty="0">
                <a:solidFill>
                  <a:srgbClr val="0000FF"/>
                </a:solidFill>
              </a:rPr>
              <a:t>- </a:t>
            </a:r>
            <a:r>
              <a:rPr lang="cs-CZ" altLang="cs-CZ" b="1" dirty="0" smtClean="0">
                <a:solidFill>
                  <a:srgbClr val="0000FF"/>
                </a:solidFill>
              </a:rPr>
              <a:t>seminář </a:t>
            </a:r>
            <a:endParaRPr lang="cs-CZ" altLang="cs-CZ" b="1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endParaRPr lang="cs-CZ" altLang="cs-CZ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>
                <a:solidFill>
                  <a:srgbClr val="0000FF"/>
                </a:solidFill>
              </a:rPr>
              <a:t>Pá 19. 10.      12:00 </a:t>
            </a:r>
            <a:r>
              <a:rPr lang="cs-CZ" altLang="cs-CZ" b="1" dirty="0">
                <a:solidFill>
                  <a:srgbClr val="0000FF"/>
                </a:solidFill>
              </a:rPr>
              <a:t>– </a:t>
            </a:r>
            <a:r>
              <a:rPr lang="cs-CZ" altLang="cs-CZ" b="1" dirty="0" smtClean="0">
                <a:solidFill>
                  <a:srgbClr val="0000FF"/>
                </a:solidFill>
              </a:rPr>
              <a:t>13:40</a:t>
            </a:r>
            <a:r>
              <a:rPr lang="cs-CZ" altLang="cs-CZ" b="1" dirty="0">
                <a:solidFill>
                  <a:srgbClr val="0000FF"/>
                </a:solidFill>
              </a:rPr>
              <a:t>	</a:t>
            </a:r>
            <a:r>
              <a:rPr lang="cs-CZ" altLang="cs-CZ" b="1" dirty="0" smtClean="0">
                <a:solidFill>
                  <a:srgbClr val="FF0000"/>
                </a:solidFill>
              </a:rPr>
              <a:t>PC25</a:t>
            </a:r>
            <a:r>
              <a:rPr lang="cs-CZ" altLang="cs-CZ" b="1" dirty="0" smtClean="0">
                <a:solidFill>
                  <a:srgbClr val="0000FF"/>
                </a:solidFill>
              </a:rPr>
              <a:t> </a:t>
            </a:r>
            <a:r>
              <a:rPr lang="cs-CZ" altLang="cs-CZ" b="1" dirty="0">
                <a:solidFill>
                  <a:srgbClr val="0000FF"/>
                </a:solidFill>
              </a:rPr>
              <a:t>- seminář </a:t>
            </a:r>
          </a:p>
          <a:p>
            <a:pPr marL="457200" lvl="1" indent="0">
              <a:buNone/>
              <a:defRPr/>
            </a:pPr>
            <a:r>
              <a:rPr lang="cs-CZ" altLang="cs-CZ" sz="2400" b="1" dirty="0">
                <a:solidFill>
                  <a:srgbClr val="0000FF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    </a:t>
            </a:r>
            <a:endParaRPr lang="cs-CZ" altLang="cs-CZ" sz="2400" b="1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pPr indent="-432000">
              <a:lnSpc>
                <a:spcPct val="110000"/>
              </a:lnSpc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/>
              <a:t>ProQuest,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knihovny FSS</a:t>
            </a:r>
            <a:r>
              <a:rPr lang="cs-CZ" altLang="cs-CZ" dirty="0" smtClean="0"/>
              <a:t> </a:t>
            </a:r>
            <a:r>
              <a:rPr lang="cs-CZ" altLang="cs-CZ" sz="4000" b="1" dirty="0" smtClean="0">
                <a:hlinkClick r:id="rId4"/>
              </a:rPr>
              <a:t>http</a:t>
            </a:r>
            <a:r>
              <a:rPr lang="cs-CZ" altLang="cs-CZ" sz="4000" b="1" dirty="0">
                <a:hlinkClick r:id="rId4"/>
              </a:rPr>
              <a:t>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52536" y="2706470"/>
            <a:ext cx="9289032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4" action="ppaction://hlinkfile"/>
              </a:rPr>
              <a:t>EBSCO Discovery </a:t>
            </a:r>
            <a:r>
              <a:rPr lang="cs-CZ" b="1" dirty="0" err="1" smtClean="0">
                <a:hlinkClick r:id="rId4" action="ppaction://hlinkfile"/>
              </a:rPr>
              <a:t>Service</a:t>
            </a:r>
            <a:r>
              <a:rPr lang="cs-CZ" b="1" dirty="0" smtClean="0">
                <a:hlinkClick r:id="rId4" action="ppaction://hlinkfile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/>
              <a:t>"univerzitní </a:t>
            </a:r>
            <a:r>
              <a:rPr lang="cs-CZ" dirty="0" smtClean="0"/>
              <a:t>Google"  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pro licencované i volně dostupné zdroje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smtClean="0">
                <a:hlinkClick r:id="rId5"/>
              </a:rPr>
              <a:t>Google </a:t>
            </a:r>
            <a:r>
              <a:rPr lang="cs-CZ" b="1" dirty="0" err="1" smtClean="0">
                <a:hlinkClick r:id="rId5"/>
              </a:rPr>
              <a:t>Scholar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/>
              <a:t>-</a:t>
            </a:r>
            <a:r>
              <a:rPr lang="cs-CZ" b="1" dirty="0" smtClean="0"/>
              <a:t> </a:t>
            </a:r>
            <a:r>
              <a:rPr lang="cs-CZ" dirty="0" smtClean="0"/>
              <a:t>vyhledávač </a:t>
            </a:r>
            <a:r>
              <a:rPr lang="cs-CZ" u="sng" dirty="0" smtClean="0"/>
              <a:t>odborné</a:t>
            </a:r>
            <a:r>
              <a:rPr lang="cs-CZ" dirty="0" smtClean="0"/>
              <a:t> literatury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>
                <a:hlinkClick r:id="rId6"/>
              </a:rPr>
              <a:t>Science Open </a:t>
            </a:r>
            <a:r>
              <a:rPr lang="cs-CZ" dirty="0"/>
              <a:t>-</a:t>
            </a:r>
            <a:r>
              <a:rPr lang="cs-CZ" dirty="0" smtClean="0"/>
              <a:t> vědecká a publikační síť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6996" y="984389"/>
            <a:ext cx="86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začít?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Vyhledávače, discovery systémy a vědecké sítě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060848"/>
            <a:ext cx="8712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0" y="2204954"/>
            <a:ext cx="30099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195429"/>
            <a:ext cx="2600325" cy="523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31294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ProQuest</a:t>
            </a:r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384376"/>
          </a:xfrm>
          <a:prstGeom prst="rect">
            <a:avLst/>
          </a:prstGeom>
          <a:solidFill>
            <a:srgbClr val="FFFF66"/>
          </a:solidFill>
          <a:ln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Kde hledat odborné časopisy?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II.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Environmental </a:t>
            </a:r>
            <a:r>
              <a:rPr kumimoji="0" lang="cs-CZ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Ethics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Environmental </a:t>
            </a:r>
            <a:r>
              <a:rPr kumimoji="0" lang="cs-CZ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Politics</a:t>
            </a: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cs-CZ" altLang="cs-CZ" sz="2800" dirty="0" smtClean="0">
                <a:solidFill>
                  <a:prstClr val="black"/>
                </a:solidFill>
                <a:latin typeface="Calibri"/>
                <a:hlinkClick r:id="rId5"/>
              </a:rPr>
              <a:t>Ecolist</a:t>
            </a:r>
            <a:r>
              <a:rPr lang="cs-CZ" altLang="cs-CZ" sz="2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altLang="cs-CZ" sz="2800" dirty="0" smtClean="0">
                <a:solidFill>
                  <a:prstClr val="black"/>
                </a:solidFill>
                <a:latin typeface="Calibri"/>
                <a:hlinkClick r:id="rId6"/>
              </a:rPr>
              <a:t>Ecologist</a:t>
            </a:r>
            <a:r>
              <a:rPr lang="cs-CZ" altLang="cs-CZ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altLang="cs-CZ" sz="2400" dirty="0" smtClean="0">
                <a:solidFill>
                  <a:prstClr val="black"/>
                </a:solidFill>
                <a:latin typeface="Calibri"/>
              </a:rPr>
              <a:t>(ÚK FSS)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Časopis NATURE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věd. čas. </a:t>
            </a:r>
            <a:r>
              <a:rPr kumimoji="0" lang="cs-CZ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vych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od 1869, dostupný na Internetu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od r. 1950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Directory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of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 Open Access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Journals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 (DOAJ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sz="2800" dirty="0" smtClean="0">
                <a:latin typeface="Calibri" panose="020F0502020204030204" pitchFamily="34" charset="0"/>
              </a:rPr>
              <a:t>– adresář FT vědec. a akad. časopisů s otevřeným přístupem, přes </a:t>
            </a:r>
            <a:r>
              <a:rPr lang="cs-CZ" sz="2800" dirty="0">
                <a:latin typeface="Calibri" panose="020F0502020204030204" pitchFamily="34" charset="0"/>
              </a:rPr>
              <a:t>10.000 </a:t>
            </a:r>
            <a:r>
              <a:rPr lang="cs-CZ" sz="2800" dirty="0" smtClean="0">
                <a:latin typeface="Calibri" panose="020F0502020204030204" pitchFamily="34" charset="0"/>
              </a:rPr>
              <a:t>čas.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Genamics </a:t>
            </a:r>
            <a:r>
              <a:rPr kumimoji="0" lang="cs-CZ" alt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JournalSeek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Sciences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35896" y="52292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4073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1787" y="1972668"/>
            <a:ext cx="8280920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Katalogy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Katalog MU </a:t>
            </a:r>
            <a:r>
              <a:rPr kumimoji="0" lang="cs-CZ" alt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Aleph</a:t>
            </a:r>
            <a:endParaRPr kumimoji="0" lang="cs-CZ" alt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Souborné katalogy – 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JIB,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CASLIN</a:t>
            </a:r>
            <a:endParaRPr kumimoji="0" lang="cs-CZ" alt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Ebsco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 Discovery </a:t>
            </a:r>
            <a:r>
              <a:rPr kumimoji="0" lang="cs-CZ" alt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Service</a:t>
            </a:r>
            <a:endParaRPr kumimoji="0" lang="cs-CZ" alt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096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Licencované databáze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7"/>
              </a:rPr>
              <a:t>Ebsco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7"/>
              </a:rPr>
              <a:t> </a:t>
            </a:r>
            <a:r>
              <a:rPr kumimoji="0" lang="cs-CZ" alt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7"/>
              </a:rPr>
              <a:t>eBooks</a:t>
            </a:r>
            <a:endParaRPr kumimoji="0" lang="cs-CZ" altLang="cs-CZ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8"/>
              </a:rPr>
              <a:t>Taylor</a:t>
            </a:r>
            <a:r>
              <a:rPr kumimoji="0" lang="en-US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8"/>
              </a:rPr>
              <a:t>&amp;</a:t>
            </a: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8"/>
              </a:rPr>
              <a:t>Francis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solidFill>
                  <a:prstClr val="black"/>
                </a:solidFill>
                <a:hlinkClick r:id="rId9"/>
              </a:rPr>
              <a:t>Sage </a:t>
            </a:r>
            <a:r>
              <a:rPr lang="cs-CZ" altLang="cs-CZ" sz="2600" b="1" dirty="0" err="1">
                <a:solidFill>
                  <a:prstClr val="black"/>
                </a:solidFill>
                <a:hlinkClick r:id="rId9"/>
              </a:rPr>
              <a:t>Knowledge</a:t>
            </a:r>
            <a:endParaRPr lang="en-US" altLang="cs-CZ" sz="2600" b="1" dirty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 smtClean="0">
                <a:solidFill>
                  <a:prstClr val="black"/>
                </a:solidFill>
                <a:hlinkClick r:id="rId10"/>
              </a:rPr>
              <a:t>EnviroNetBase</a:t>
            </a:r>
            <a:r>
              <a:rPr lang="cs-CZ" altLang="cs-CZ" sz="2600" b="1" dirty="0" smtClean="0">
                <a:solidFill>
                  <a:prstClr val="black"/>
                </a:solidFill>
              </a:rPr>
              <a:t> </a:t>
            </a: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smtClean="0">
                <a:solidFill>
                  <a:prstClr val="black"/>
                </a:solidFill>
                <a:hlinkClick r:id="rId11"/>
              </a:rPr>
              <a:t>Environment </a:t>
            </a:r>
            <a:r>
              <a:rPr lang="cs-CZ" altLang="cs-CZ" sz="2600" b="1" dirty="0" err="1" smtClean="0">
                <a:solidFill>
                  <a:prstClr val="black"/>
                </a:solidFill>
                <a:hlinkClick r:id="rId11"/>
              </a:rPr>
              <a:t>Complete</a:t>
            </a:r>
            <a:r>
              <a:rPr lang="cs-CZ" altLang="cs-CZ" sz="2600" b="1" dirty="0" smtClean="0">
                <a:solidFill>
                  <a:prstClr val="black"/>
                </a:solidFill>
                <a:hlinkClick r:id="rId11"/>
              </a:rPr>
              <a:t> (</a:t>
            </a:r>
            <a:r>
              <a:rPr lang="cs-CZ" altLang="cs-CZ" sz="2600" b="1" dirty="0" err="1" smtClean="0">
                <a:solidFill>
                  <a:prstClr val="black"/>
                </a:solidFill>
                <a:hlinkClick r:id="rId11"/>
              </a:rPr>
              <a:t>Ebsco</a:t>
            </a:r>
            <a:r>
              <a:rPr lang="cs-CZ" altLang="cs-CZ" sz="2600" b="1" dirty="0" smtClean="0">
                <a:solidFill>
                  <a:prstClr val="black"/>
                </a:solidFill>
                <a:hlinkClick r:id="rId11"/>
              </a:rPr>
              <a:t>)</a:t>
            </a:r>
            <a:endParaRPr lang="cs-CZ" altLang="cs-CZ" sz="2600" b="1" dirty="0" smtClean="0">
              <a:solidFill>
                <a:prstClr val="black"/>
              </a:solidFill>
            </a:endParaRPr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3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/>
              <a:t> - </a:t>
            </a:r>
            <a:r>
              <a:rPr lang="cs-CZ" sz="2400" dirty="0"/>
              <a:t>volně přístupné akademické knihy, zejména </a:t>
            </a:r>
            <a:r>
              <a:rPr lang="cs-CZ" sz="2400" dirty="0" smtClean="0"/>
              <a:t>z </a:t>
            </a:r>
            <a:r>
              <a:rPr lang="cs-CZ" sz="2400" dirty="0"/>
              <a:t>oblasti humanitních a společenských </a:t>
            </a:r>
            <a:r>
              <a:rPr lang="cs-CZ" sz="2400" dirty="0" smtClean="0"/>
              <a:t>věd</a:t>
            </a:r>
            <a:endParaRPr lang="cs-CZ" altLang="cs-CZ" sz="2400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Directory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</a:t>
            </a:r>
            <a:r>
              <a:rPr lang="cs-CZ" altLang="cs-CZ" b="1" dirty="0" smtClean="0">
                <a:hlinkClick r:id="rId5"/>
              </a:rPr>
              <a:t>)</a:t>
            </a:r>
            <a:r>
              <a:rPr lang="cs-CZ" altLang="cs-CZ" b="1" dirty="0" smtClean="0"/>
              <a:t> </a:t>
            </a:r>
            <a:r>
              <a:rPr lang="cs-CZ" altLang="cs-CZ" sz="2400" dirty="0" smtClean="0"/>
              <a:t>– seznam recenzovaných knih (OA), přes 4000 knih</a:t>
            </a:r>
            <a:endParaRPr lang="cs-CZ" altLang="cs-CZ" sz="24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 smtClean="0">
                <a:hlinkClick r:id="rId6"/>
              </a:rPr>
              <a:t>Books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7"/>
              </a:rPr>
              <a:t>DDA</a:t>
            </a:r>
            <a:r>
              <a:rPr lang="cs-CZ" altLang="cs-CZ" b="1" dirty="0"/>
              <a:t> </a:t>
            </a:r>
            <a:r>
              <a:rPr lang="cs-CZ" altLang="cs-CZ" dirty="0"/>
              <a:t>- nový způsob nákupu e-knih dle požadavku uživatelů, platforma </a:t>
            </a:r>
            <a:r>
              <a:rPr lang="cs-CZ" altLang="cs-CZ" dirty="0" err="1"/>
              <a:t>ProQuest</a:t>
            </a:r>
            <a:r>
              <a:rPr lang="cs-CZ" altLang="cs-CZ" dirty="0"/>
              <a:t> </a:t>
            </a:r>
            <a:r>
              <a:rPr lang="cs-CZ" altLang="cs-CZ" dirty="0" err="1"/>
              <a:t>Ebook</a:t>
            </a:r>
            <a:r>
              <a:rPr lang="cs-CZ" altLang="cs-CZ" dirty="0"/>
              <a:t> </a:t>
            </a:r>
            <a:r>
              <a:rPr lang="cs-CZ" altLang="cs-CZ" dirty="0" err="1"/>
              <a:t>Central</a:t>
            </a:r>
            <a:endParaRPr lang="cs-CZ" altLang="cs-CZ" dirty="0"/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r>
              <a:rPr lang="cs-CZ" altLang="cs-CZ" b="1" dirty="0" smtClean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evrop</a:t>
            </a:r>
            <a:r>
              <a:rPr lang="cs-CZ" altLang="cs-CZ" sz="2400" dirty="0" smtClean="0"/>
              <a:t>. závěrečné práce)</a:t>
            </a:r>
            <a:endParaRPr lang="cs-CZ" altLang="cs-CZ" sz="2400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>
                <a:hlinkClick r:id="rId7"/>
              </a:rPr>
              <a:t>ProQuest®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</a:t>
            </a:r>
            <a:r>
              <a:rPr lang="cs-CZ" sz="2400" dirty="0"/>
              <a:t>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>
                <a:hlinkClick r:id="rId4"/>
              </a:rPr>
              <a:t> </a:t>
            </a:r>
            <a:r>
              <a:rPr lang="cs-CZ" altLang="cs-CZ" dirty="0" smtClean="0"/>
              <a:t>(encyklopedie)</a:t>
            </a:r>
            <a:endParaRPr lang="cs-CZ" altLang="cs-CZ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The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 smtClean="0">
                <a:hlinkClick r:id="rId5"/>
              </a:rPr>
              <a:t>Factbook</a:t>
            </a:r>
            <a:r>
              <a:rPr lang="cs-CZ" altLang="cs-CZ" b="1" dirty="0"/>
              <a:t> 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7131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ROAD -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the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Directory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of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Open Access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scholarly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Resources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časopisy, konferenční sborníky, akademické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repozitáře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ICPSR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(Inter-university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Consortium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for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Political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and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Social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Research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)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sociálněvědný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datový archiv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Google </a:t>
            </a:r>
            <a:r>
              <a:rPr kumimoji="0" lang="cs-CZ" alt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Scholar</a:t>
            </a: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 smtClean="0"/>
              <a:t>Výzkumná otázka (téma) </a:t>
            </a:r>
            <a:r>
              <a:rPr lang="cs-CZ" altLang="cs-CZ" b="1" dirty="0"/>
              <a:t>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692" y="2492896"/>
            <a:ext cx="8807896" cy="4896544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 smtClean="0"/>
              <a:t>Zformulujte výzkumnou otázku (téma </a:t>
            </a:r>
            <a:r>
              <a:rPr lang="cs-CZ" altLang="cs-CZ" sz="3000" dirty="0"/>
              <a:t>nebo </a:t>
            </a:r>
            <a:r>
              <a:rPr lang="cs-CZ" altLang="cs-CZ" sz="3000" dirty="0" smtClean="0"/>
              <a:t>problém) </a:t>
            </a:r>
          </a:p>
          <a:p>
            <a:pPr marL="857250" lvl="1" indent="-4572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zjistěte si dost informací o daném tématu 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(e-knihy, rada kolegů atd.)</a:t>
            </a:r>
            <a:endParaRPr lang="cs-CZ" altLang="cs-CZ" sz="3000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Výzkumná otázka (téma)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377" y="1405994"/>
            <a:ext cx="8807896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Příliš obecná: </a:t>
            </a:r>
          </a:p>
          <a:p>
            <a:pPr marL="0" indent="0">
              <a:buNone/>
            </a:pPr>
            <a:r>
              <a:rPr lang="cs-CZ" sz="6200" dirty="0"/>
              <a:t>Jaký je vztah mezi státní regulací a energetickou účinností?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 smtClean="0"/>
              <a:t>+ Specifická</a:t>
            </a:r>
            <a:r>
              <a:rPr lang="cs-CZ" sz="6200" b="1" dirty="0"/>
              <a:t>: </a:t>
            </a:r>
          </a:p>
          <a:p>
            <a:pPr marL="0" indent="0">
              <a:buNone/>
            </a:pPr>
            <a:r>
              <a:rPr lang="cs-CZ" sz="6200" dirty="0"/>
              <a:t>Jak program Zelená úsporám přispívá k energetické účinnosti v městě Brně?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Triviální: </a:t>
            </a:r>
          </a:p>
          <a:p>
            <a:pPr marL="0" indent="0">
              <a:buNone/>
            </a:pPr>
            <a:r>
              <a:rPr lang="cs-CZ" sz="6200" dirty="0"/>
              <a:t>Je Ruská federace vlivným energetickým exportérem?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 smtClean="0"/>
              <a:t>+ Netriviální</a:t>
            </a:r>
            <a:r>
              <a:rPr lang="cs-CZ" sz="6200" b="1" dirty="0"/>
              <a:t>: </a:t>
            </a:r>
          </a:p>
          <a:p>
            <a:pPr marL="0" indent="0">
              <a:buNone/>
            </a:pPr>
            <a:r>
              <a:rPr lang="cs-CZ" sz="6200" dirty="0"/>
              <a:t>Jak  Ruská federace využívá energii v zahraniční politice ve vztahu k pobaltským státům?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spcBef>
                <a:spcPct val="30000"/>
              </a:spcBef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77" y="98837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75856" y="6453336"/>
            <a:ext cx="758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https://is.muni.cz/do/fss/57816/65190270/MVEB_thesis_guidelines.pdf</a:t>
            </a:r>
          </a:p>
        </p:txBody>
      </p:sp>
    </p:spTree>
    <p:extLst>
      <p:ext uri="{BB962C8B-B14F-4D97-AF65-F5344CB8AC3E}">
        <p14:creationId xmlns:p14="http://schemas.microsoft.com/office/powerpoint/2010/main" val="23852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93" y="836712"/>
            <a:ext cx="8807896" cy="582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Nerealizovatelná: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/>
              <a:t>Jaké osobní pohnutky vedly  ministra  Kubu  k prosazování prolomení limitů pro těžbu uhlí v severních </a:t>
            </a:r>
            <a:r>
              <a:rPr lang="cs-CZ" sz="2500" dirty="0" smtClean="0"/>
              <a:t>Čechách</a:t>
            </a:r>
            <a:r>
              <a:rPr lang="cs-CZ" sz="2500" dirty="0"/>
              <a:t>?</a:t>
            </a:r>
          </a:p>
          <a:p>
            <a:pPr marL="0" indent="0">
              <a:buNone/>
            </a:pPr>
            <a:r>
              <a:rPr lang="cs-CZ" sz="25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 smtClean="0"/>
              <a:t>Jaká  </a:t>
            </a:r>
            <a:r>
              <a:rPr lang="cs-CZ" sz="2500" dirty="0"/>
              <a:t>jsou  hlavní  témata spojená  s energetikou ve  veřejném diskurzu vlády České republiky?</a:t>
            </a:r>
          </a:p>
          <a:p>
            <a:pPr marL="0" indent="0">
              <a:spcBef>
                <a:spcPct val="30000"/>
              </a:spcBef>
              <a:buNone/>
            </a:pP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93" y="980728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 II.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1920" y="63394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https://is.muni.cz/do/fss/57816/65190270/MVEB_thesis_guidelines.pdf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 smtClean="0"/>
              <a:t>Vyjádřete </a:t>
            </a:r>
            <a:r>
              <a:rPr lang="cs-CZ" altLang="cs-CZ" sz="2800" dirty="0"/>
              <a:t>téma ve formě</a:t>
            </a:r>
            <a:endParaRPr lang="cs-CZ" altLang="cs-CZ" sz="2800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-    používejte 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příd.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jsou opravdu nezbytné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i="1" dirty="0" smtClean="0"/>
              <a:t>           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Ekologické hnutí; Evropa; dějiny</a:t>
            </a:r>
            <a:endParaRPr lang="cs-CZ" altLang="cs-CZ" sz="2900" b="1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Ekologické hnutí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Evropa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dějiny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2276872"/>
            <a:ext cx="8915400" cy="489654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Při práci s tématem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</a:t>
            </a:r>
            <a:r>
              <a:rPr lang="cs-CZ" altLang="cs-CZ" sz="3000" b="1" dirty="0" smtClean="0"/>
              <a:t>map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 grafické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a</a:t>
            </a:r>
            <a:r>
              <a:rPr lang="cs-CZ" altLang="cs-CZ" sz="2600" dirty="0" smtClean="0"/>
              <a:t>plikace - </a:t>
            </a:r>
            <a:r>
              <a:rPr lang="cs-CZ" altLang="cs-CZ" sz="2600" dirty="0" smtClean="0">
                <a:hlinkClick r:id="rId4"/>
              </a:rPr>
              <a:t>Pět nejlepších nástrojů pro tvorbu myšlenkových map</a:t>
            </a: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2316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Myšlenkové mapy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smtClean="0">
                <a:solidFill>
                  <a:schemeClr val="bg1"/>
                </a:solidFill>
                <a:hlinkClick r:id="rId4"/>
              </a:rPr>
              <a:t>nedomova@fss.muni.cz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  <a:hlinkClick r:id="rId5"/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  <a:hlinkClick r:id="rId5"/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  <a:hlinkClick r:id="rId5"/>
              </a:rPr>
              <a:t>fss.muni.cz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"Information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Fishscale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Academicness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1624</TotalTime>
  <Words>1597</Words>
  <Application>Microsoft Office PowerPoint</Application>
  <PresentationFormat>Předvádění na obrazovce (4:3)</PresentationFormat>
  <Paragraphs>409</Paragraphs>
  <Slides>59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59</vt:i4>
      </vt:variant>
    </vt:vector>
  </HeadingPairs>
  <TitlesOfParts>
    <vt:vector size="67" baseType="lpstr">
      <vt:lpstr>Arial</vt:lpstr>
      <vt:lpstr>Calibri</vt:lpstr>
      <vt:lpstr>Tahoma</vt:lpstr>
      <vt:lpstr>Verdana</vt:lpstr>
      <vt:lpstr>Wingdings</vt:lpstr>
      <vt:lpstr>Motiv5</vt:lpstr>
      <vt:lpstr>Motiv systému Office</vt:lpstr>
      <vt:lpstr>template</vt:lpstr>
      <vt:lpstr>Základy práce s informačními zdroji pro bc. studenty ENS122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Surface Web x Deep Web x Dark Web </vt:lpstr>
      <vt:lpstr>Licencované zdroje I. 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Prezentace aplikace PowerPoint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60</cp:revision>
  <cp:lastPrinted>2017-10-30T13:05:55Z</cp:lastPrinted>
  <dcterms:created xsi:type="dcterms:W3CDTF">2017-08-02T08:11:17Z</dcterms:created>
  <dcterms:modified xsi:type="dcterms:W3CDTF">2018-10-08T06:55:19Z</dcterms:modified>
</cp:coreProperties>
</file>