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5" r:id="rId4"/>
    <p:sldId id="272" r:id="rId5"/>
    <p:sldId id="266" r:id="rId6"/>
    <p:sldId id="259" r:id="rId7"/>
    <p:sldId id="260" r:id="rId8"/>
    <p:sldId id="267" r:id="rId9"/>
    <p:sldId id="268" r:id="rId10"/>
    <p:sldId id="269" r:id="rId11"/>
    <p:sldId id="270" r:id="rId12"/>
    <p:sldId id="271" r:id="rId13"/>
    <p:sldId id="264" r:id="rId14"/>
    <p:sldId id="261" r:id="rId15"/>
    <p:sldId id="263" r:id="rId16"/>
    <p:sldId id="262" r:id="rId17"/>
  </p:sldIdLst>
  <p:sldSz cx="12192000" cy="6858000"/>
  <p:notesSz cx="7010400" cy="9296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20BDAD59-F57F-4179-9477-D1DB7735E696}" type="datetimeFigureOut">
              <a:rPr lang="nb-NO" smtClean="0"/>
              <a:t>26.11.2018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351FE9-E68D-4760-B076-1989B65F7CA7}" type="slidenum">
              <a:rPr lang="nb-NO" smtClean="0"/>
              <a:t>‹#›</a:t>
            </a:fld>
            <a:endParaRPr lang="nb-NO"/>
          </a:p>
        </p:txBody>
      </p:sp>
    </p:spTree>
    <p:extLst>
      <p:ext uri="{BB962C8B-B14F-4D97-AF65-F5344CB8AC3E}">
        <p14:creationId xmlns:p14="http://schemas.microsoft.com/office/powerpoint/2010/main" val="392062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0BDAD59-F57F-4179-9477-D1DB7735E696}" type="datetimeFigureOut">
              <a:rPr lang="nb-NO" smtClean="0"/>
              <a:t>26.11.2018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351FE9-E68D-4760-B076-1989B65F7CA7}" type="slidenum">
              <a:rPr lang="nb-NO" smtClean="0"/>
              <a:t>‹#›</a:t>
            </a:fld>
            <a:endParaRPr lang="nb-NO"/>
          </a:p>
        </p:txBody>
      </p:sp>
    </p:spTree>
    <p:extLst>
      <p:ext uri="{BB962C8B-B14F-4D97-AF65-F5344CB8AC3E}">
        <p14:creationId xmlns:p14="http://schemas.microsoft.com/office/powerpoint/2010/main" val="58767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0BDAD59-F57F-4179-9477-D1DB7735E696}" type="datetimeFigureOut">
              <a:rPr lang="nb-NO" smtClean="0"/>
              <a:t>26.11.2018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351FE9-E68D-4760-B076-1989B65F7CA7}" type="slidenum">
              <a:rPr lang="nb-NO" smtClean="0"/>
              <a:t>‹#›</a:t>
            </a:fld>
            <a:endParaRPr lang="nb-NO"/>
          </a:p>
        </p:txBody>
      </p:sp>
    </p:spTree>
    <p:extLst>
      <p:ext uri="{BB962C8B-B14F-4D97-AF65-F5344CB8AC3E}">
        <p14:creationId xmlns:p14="http://schemas.microsoft.com/office/powerpoint/2010/main" val="201052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0BDAD59-F57F-4179-9477-D1DB7735E696}" type="datetimeFigureOut">
              <a:rPr lang="nb-NO" smtClean="0"/>
              <a:t>26.11.2018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351FE9-E68D-4760-B076-1989B65F7CA7}" type="slidenum">
              <a:rPr lang="nb-NO" smtClean="0"/>
              <a:t>‹#›</a:t>
            </a:fld>
            <a:endParaRPr lang="nb-NO"/>
          </a:p>
        </p:txBody>
      </p:sp>
    </p:spTree>
    <p:extLst>
      <p:ext uri="{BB962C8B-B14F-4D97-AF65-F5344CB8AC3E}">
        <p14:creationId xmlns:p14="http://schemas.microsoft.com/office/powerpoint/2010/main" val="384396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20BDAD59-F57F-4179-9477-D1DB7735E696}" type="datetimeFigureOut">
              <a:rPr lang="nb-NO" smtClean="0"/>
              <a:t>26.11.2018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1351FE9-E68D-4760-B076-1989B65F7CA7}" type="slidenum">
              <a:rPr lang="nb-NO" smtClean="0"/>
              <a:t>‹#›</a:t>
            </a:fld>
            <a:endParaRPr lang="nb-NO"/>
          </a:p>
        </p:txBody>
      </p:sp>
    </p:spTree>
    <p:extLst>
      <p:ext uri="{BB962C8B-B14F-4D97-AF65-F5344CB8AC3E}">
        <p14:creationId xmlns:p14="http://schemas.microsoft.com/office/powerpoint/2010/main" val="172420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20BDAD59-F57F-4179-9477-D1DB7735E696}" type="datetimeFigureOut">
              <a:rPr lang="nb-NO" smtClean="0"/>
              <a:t>26.11.2018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1351FE9-E68D-4760-B076-1989B65F7CA7}" type="slidenum">
              <a:rPr lang="nb-NO" smtClean="0"/>
              <a:t>‹#›</a:t>
            </a:fld>
            <a:endParaRPr lang="nb-NO"/>
          </a:p>
        </p:txBody>
      </p:sp>
    </p:spTree>
    <p:extLst>
      <p:ext uri="{BB962C8B-B14F-4D97-AF65-F5344CB8AC3E}">
        <p14:creationId xmlns:p14="http://schemas.microsoft.com/office/powerpoint/2010/main" val="362191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20BDAD59-F57F-4179-9477-D1DB7735E696}" type="datetimeFigureOut">
              <a:rPr lang="nb-NO" smtClean="0"/>
              <a:t>26.11.2018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C1351FE9-E68D-4760-B076-1989B65F7CA7}" type="slidenum">
              <a:rPr lang="nb-NO" smtClean="0"/>
              <a:t>‹#›</a:t>
            </a:fld>
            <a:endParaRPr lang="nb-NO"/>
          </a:p>
        </p:txBody>
      </p:sp>
    </p:spTree>
    <p:extLst>
      <p:ext uri="{BB962C8B-B14F-4D97-AF65-F5344CB8AC3E}">
        <p14:creationId xmlns:p14="http://schemas.microsoft.com/office/powerpoint/2010/main" val="94228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20BDAD59-F57F-4179-9477-D1DB7735E696}" type="datetimeFigureOut">
              <a:rPr lang="nb-NO" smtClean="0"/>
              <a:t>26.11.2018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C1351FE9-E68D-4760-B076-1989B65F7CA7}" type="slidenum">
              <a:rPr lang="nb-NO" smtClean="0"/>
              <a:t>‹#›</a:t>
            </a:fld>
            <a:endParaRPr lang="nb-NO"/>
          </a:p>
        </p:txBody>
      </p:sp>
    </p:spTree>
    <p:extLst>
      <p:ext uri="{BB962C8B-B14F-4D97-AF65-F5344CB8AC3E}">
        <p14:creationId xmlns:p14="http://schemas.microsoft.com/office/powerpoint/2010/main" val="188630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0BDAD59-F57F-4179-9477-D1DB7735E696}" type="datetimeFigureOut">
              <a:rPr lang="nb-NO" smtClean="0"/>
              <a:t>26.11.2018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C1351FE9-E68D-4760-B076-1989B65F7CA7}" type="slidenum">
              <a:rPr lang="nb-NO" smtClean="0"/>
              <a:t>‹#›</a:t>
            </a:fld>
            <a:endParaRPr lang="nb-NO"/>
          </a:p>
        </p:txBody>
      </p:sp>
    </p:spTree>
    <p:extLst>
      <p:ext uri="{BB962C8B-B14F-4D97-AF65-F5344CB8AC3E}">
        <p14:creationId xmlns:p14="http://schemas.microsoft.com/office/powerpoint/2010/main" val="316392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20BDAD59-F57F-4179-9477-D1DB7735E696}" type="datetimeFigureOut">
              <a:rPr lang="nb-NO" smtClean="0"/>
              <a:t>26.11.2018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1351FE9-E68D-4760-B076-1989B65F7CA7}" type="slidenum">
              <a:rPr lang="nb-NO" smtClean="0"/>
              <a:t>‹#›</a:t>
            </a:fld>
            <a:endParaRPr lang="nb-NO"/>
          </a:p>
        </p:txBody>
      </p:sp>
    </p:spTree>
    <p:extLst>
      <p:ext uri="{BB962C8B-B14F-4D97-AF65-F5344CB8AC3E}">
        <p14:creationId xmlns:p14="http://schemas.microsoft.com/office/powerpoint/2010/main" val="315553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20BDAD59-F57F-4179-9477-D1DB7735E696}" type="datetimeFigureOut">
              <a:rPr lang="nb-NO" smtClean="0"/>
              <a:t>26.11.2018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1351FE9-E68D-4760-B076-1989B65F7CA7}" type="slidenum">
              <a:rPr lang="nb-NO" smtClean="0"/>
              <a:t>‹#›</a:t>
            </a:fld>
            <a:endParaRPr lang="nb-NO"/>
          </a:p>
        </p:txBody>
      </p:sp>
    </p:spTree>
    <p:extLst>
      <p:ext uri="{BB962C8B-B14F-4D97-AF65-F5344CB8AC3E}">
        <p14:creationId xmlns:p14="http://schemas.microsoft.com/office/powerpoint/2010/main" val="243323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DAD59-F57F-4179-9477-D1DB7735E696}" type="datetimeFigureOut">
              <a:rPr lang="nb-NO" smtClean="0"/>
              <a:t>26.11.2018</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51FE9-E68D-4760-B076-1989B65F7CA7}" type="slidenum">
              <a:rPr lang="nb-NO" smtClean="0"/>
              <a:t>‹#›</a:t>
            </a:fld>
            <a:endParaRPr lang="nb-NO"/>
          </a:p>
        </p:txBody>
      </p:sp>
    </p:spTree>
    <p:extLst>
      <p:ext uri="{BB962C8B-B14F-4D97-AF65-F5344CB8AC3E}">
        <p14:creationId xmlns:p14="http://schemas.microsoft.com/office/powerpoint/2010/main" val="149795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vardorestored.com/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amphibious.khio.no/index.php/2016/07/26/fieldwork-archive/" TargetMode="External"/><Relationship Id="rId13" Type="http://schemas.openxmlformats.org/officeDocument/2006/relationships/hyperlink" Target="http://amphibious.khio.no/index.php/tag/seminar/" TargetMode="External"/><Relationship Id="rId18" Type="http://schemas.openxmlformats.org/officeDocument/2006/relationships/image" Target="../media/image7.jpeg"/><Relationship Id="rId3" Type="http://schemas.openxmlformats.org/officeDocument/2006/relationships/hyperlink" Target="http://amphibious.khio.no/index.php/2018/02/05/island-3/img_1814/" TargetMode="External"/><Relationship Id="rId7" Type="http://schemas.openxmlformats.org/officeDocument/2006/relationships/hyperlink" Target="http://amphibious.khio.no/index.php/2018/02/05/island-3/imgp8907/" TargetMode="External"/><Relationship Id="rId12" Type="http://schemas.openxmlformats.org/officeDocument/2006/relationships/hyperlink" Target="http://amphibious.khio.no/index.php/2018/02/08/amphibious-trilogies-future-moves/" TargetMode="External"/><Relationship Id="rId17" Type="http://schemas.openxmlformats.org/officeDocument/2006/relationships/image" Target="../media/image6.jpeg"/><Relationship Id="rId2" Type="http://schemas.openxmlformats.org/officeDocument/2006/relationships/hyperlink" Target="http://amphibious.khio.no/index.php/2018/02/05/island-3/img_6708/" TargetMode="External"/><Relationship Id="rId16"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amphibious.khio.no/index.php/2018/02/05/island-3/imgp8905/" TargetMode="External"/><Relationship Id="rId11" Type="http://schemas.openxmlformats.org/officeDocument/2006/relationships/hyperlink" Target="http://amphibious.khio.no/index.php/2018/01/12/elastic-conversations-2/" TargetMode="External"/><Relationship Id="rId5" Type="http://schemas.openxmlformats.org/officeDocument/2006/relationships/hyperlink" Target="http://amphibious.khio.no/index.php/2018/02/05/island-3/img_6751/" TargetMode="External"/><Relationship Id="rId15" Type="http://schemas.openxmlformats.org/officeDocument/2006/relationships/image" Target="../media/image4.jpeg"/><Relationship Id="rId10" Type="http://schemas.openxmlformats.org/officeDocument/2006/relationships/hyperlink" Target="http://amphibious.khio.no/index.php/2018/04/26/movements/" TargetMode="External"/><Relationship Id="rId19" Type="http://schemas.openxmlformats.org/officeDocument/2006/relationships/image" Target="../media/image8.jpeg"/><Relationship Id="rId4" Type="http://schemas.openxmlformats.org/officeDocument/2006/relationships/hyperlink" Target="http://amphibious.khio.no/index.php/2018/02/05/island-3/img_6671/" TargetMode="External"/><Relationship Id="rId9" Type="http://schemas.openxmlformats.org/officeDocument/2006/relationships/hyperlink" Target="http://amphibious.khio.no/index.php/2018/04/02/dark-islands/" TargetMode="External"/><Relationship Id="rId14" Type="http://schemas.openxmlformats.org/officeDocument/2006/relationships/hyperlink" Target="http://amphibious.khio.no/index.php/tag/workshop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amphibious.khio.no/index.php/2017/05/06/pond-2-video-4-5/"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amphibious.khio.no/index.php/2017/05/05/pond-2-video-2-3/"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
            </a:r>
            <a:br>
              <a:rPr lang="nb-NO" dirty="0" smtClean="0"/>
            </a:br>
            <a:r>
              <a:rPr lang="nb-NO" dirty="0" smtClean="0"/>
              <a:t>The </a:t>
            </a:r>
            <a:r>
              <a:rPr lang="nb-NO" dirty="0" err="1" smtClean="0"/>
              <a:t>Amphibious</a:t>
            </a:r>
            <a:r>
              <a:rPr lang="nb-NO" dirty="0" smtClean="0"/>
              <a:t> Project</a:t>
            </a:r>
            <a:br>
              <a:rPr lang="nb-NO" dirty="0" smtClean="0"/>
            </a:br>
            <a:r>
              <a:rPr lang="nb-NO" dirty="0" err="1" smtClean="0"/>
              <a:t>Reflections</a:t>
            </a:r>
            <a:r>
              <a:rPr lang="nb-NO" dirty="0" smtClean="0"/>
              <a:t> </a:t>
            </a:r>
            <a:r>
              <a:rPr lang="nb-NO" dirty="0" err="1" smtClean="0"/>
              <a:t>on</a:t>
            </a:r>
            <a:r>
              <a:rPr lang="nb-NO" dirty="0" smtClean="0"/>
              <a:t> </a:t>
            </a:r>
            <a:r>
              <a:rPr lang="nb-NO" dirty="0" err="1" smtClean="0"/>
              <a:t>sustainability</a:t>
            </a:r>
            <a:r>
              <a:rPr lang="nb-NO" dirty="0" smtClean="0"/>
              <a:t> and </a:t>
            </a:r>
            <a:r>
              <a:rPr lang="nb-NO" dirty="0" err="1" smtClean="0"/>
              <a:t>ethics</a:t>
            </a:r>
            <a:r>
              <a:rPr lang="nb-NO" dirty="0" smtClean="0"/>
              <a:t> </a:t>
            </a:r>
            <a:r>
              <a:rPr lang="nb-NO" dirty="0" err="1" smtClean="0"/>
              <a:t>through</a:t>
            </a:r>
            <a:r>
              <a:rPr lang="nb-NO" dirty="0" smtClean="0"/>
              <a:t> a </a:t>
            </a:r>
            <a:r>
              <a:rPr lang="nb-NO" dirty="0" err="1" smtClean="0"/>
              <a:t>project</a:t>
            </a:r>
            <a:r>
              <a:rPr lang="nb-NO" dirty="0" smtClean="0"/>
              <a:t> of </a:t>
            </a:r>
            <a:r>
              <a:rPr lang="nb-NO" dirty="0" err="1" smtClean="0"/>
              <a:t>choreography</a:t>
            </a:r>
            <a:r>
              <a:rPr lang="nb-NO" dirty="0" smtClean="0"/>
              <a:t> – </a:t>
            </a:r>
            <a:r>
              <a:rPr lang="nb-NO" dirty="0" err="1" smtClean="0"/>
              <a:t>the</a:t>
            </a:r>
            <a:r>
              <a:rPr lang="nb-NO" dirty="0" smtClean="0"/>
              <a:t> Pond Ballet</a:t>
            </a:r>
            <a:br>
              <a:rPr lang="nb-NO" dirty="0" smtClean="0"/>
            </a:br>
            <a:r>
              <a:rPr lang="nb-NO" dirty="0" smtClean="0"/>
              <a:t>Hans-Jørgen Wallin </a:t>
            </a:r>
            <a:r>
              <a:rPr lang="nb-NO" smtClean="0"/>
              <a:t>Weihe </a:t>
            </a:r>
            <a:br>
              <a:rPr lang="nb-NO" smtClean="0"/>
            </a:br>
            <a:r>
              <a:rPr lang="nb-NO" smtClean="0"/>
              <a:t>H-J.Wallin.Weihe@inn.no</a:t>
            </a:r>
            <a:r>
              <a:rPr lang="nb-NO" dirty="0" smtClean="0"/>
              <a:t/>
            </a:r>
            <a:br>
              <a:rPr lang="nb-NO" dirty="0" smtClean="0"/>
            </a:br>
            <a:r>
              <a:rPr lang="nb-NO" dirty="0" smtClean="0"/>
              <a:t>The Inland </a:t>
            </a:r>
            <a:r>
              <a:rPr lang="nb-NO" dirty="0" err="1" smtClean="0"/>
              <a:t>University</a:t>
            </a:r>
            <a:r>
              <a:rPr lang="nb-NO" dirty="0" smtClean="0"/>
              <a:t> of Applied Sciences</a:t>
            </a:r>
            <a:br>
              <a:rPr lang="nb-NO" dirty="0" smtClean="0"/>
            </a:br>
            <a:r>
              <a:rPr lang="nb-NO" dirty="0"/>
              <a:t/>
            </a:r>
            <a:br>
              <a:rPr lang="nb-NO" dirty="0"/>
            </a:br>
            <a:endParaRPr lang="nb-NO" dirty="0"/>
          </a:p>
        </p:txBody>
      </p:sp>
    </p:spTree>
    <p:extLst>
      <p:ext uri="{BB962C8B-B14F-4D97-AF65-F5344CB8AC3E}">
        <p14:creationId xmlns:p14="http://schemas.microsoft.com/office/powerpoint/2010/main" val="1628730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b="1" i="1" dirty="0" err="1" smtClean="0">
                <a:hlinkClick r:id="rId2"/>
              </a:rPr>
              <a:t>Vardø</a:t>
            </a:r>
            <a:r>
              <a:rPr lang="en-US" b="1" i="1" dirty="0" smtClean="0">
                <a:hlinkClick r:id="rId2"/>
              </a:rPr>
              <a:t> Restored</a:t>
            </a:r>
            <a:endParaRPr lang="nb-NO" b="1" dirty="0"/>
          </a:p>
        </p:txBody>
      </p:sp>
      <p:sp>
        <p:nvSpPr>
          <p:cNvPr id="3" name="Plassholder for innhold 2"/>
          <p:cNvSpPr>
            <a:spLocks noGrp="1"/>
          </p:cNvSpPr>
          <p:nvPr>
            <p:ph idx="1"/>
          </p:nvPr>
        </p:nvSpPr>
        <p:spPr/>
        <p:txBody>
          <a:bodyPr/>
          <a:lstStyle/>
          <a:p>
            <a:pPr marL="0" indent="0">
              <a:buNone/>
            </a:pPr>
            <a:r>
              <a:rPr lang="en-US" dirty="0"/>
              <a:t>T</a:t>
            </a:r>
            <a:r>
              <a:rPr lang="en-US" dirty="0" smtClean="0"/>
              <a:t>he </a:t>
            </a:r>
            <a:r>
              <a:rPr lang="en-US" dirty="0"/>
              <a:t>process of development and emergence. This research seminar led into a series of events in </a:t>
            </a:r>
            <a:r>
              <a:rPr lang="en-US" dirty="0" err="1"/>
              <a:t>Vardø</a:t>
            </a:r>
            <a:r>
              <a:rPr lang="en-US" dirty="0"/>
              <a:t> during the week. The </a:t>
            </a:r>
            <a:r>
              <a:rPr lang="en-US" dirty="0" err="1"/>
              <a:t>programme</a:t>
            </a:r>
            <a:r>
              <a:rPr lang="en-US" dirty="0"/>
              <a:t> is underpinned by the </a:t>
            </a:r>
            <a:r>
              <a:rPr lang="en-US" i="1" dirty="0" err="1"/>
              <a:t>Vardø</a:t>
            </a:r>
            <a:r>
              <a:rPr lang="en-US" i="1" dirty="0"/>
              <a:t> Restored</a:t>
            </a:r>
            <a:r>
              <a:rPr lang="en-US" dirty="0"/>
              <a:t> project and leads towards opening our new design, landscape, educational and research arenas for future collaboration and inquiry.</a:t>
            </a:r>
            <a:endParaRPr lang="nb-NO" dirty="0"/>
          </a:p>
        </p:txBody>
      </p:sp>
    </p:spTree>
    <p:extLst>
      <p:ext uri="{BB962C8B-B14F-4D97-AF65-F5344CB8AC3E}">
        <p14:creationId xmlns:p14="http://schemas.microsoft.com/office/powerpoint/2010/main" val="366796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Vardø </a:t>
            </a:r>
            <a:r>
              <a:rPr lang="nb-NO" dirty="0" err="1" smtClean="0"/>
              <a:t>restored</a:t>
            </a:r>
            <a:endParaRPr lang="nb-NO" dirty="0"/>
          </a:p>
        </p:txBody>
      </p:sp>
      <p:sp>
        <p:nvSpPr>
          <p:cNvPr id="3" name="Plassholder for innhold 2"/>
          <p:cNvSpPr>
            <a:spLocks noGrp="1"/>
          </p:cNvSpPr>
          <p:nvPr>
            <p:ph idx="1"/>
          </p:nvPr>
        </p:nvSpPr>
        <p:spPr/>
        <p:txBody>
          <a:bodyPr/>
          <a:lstStyle/>
          <a:p>
            <a:endParaRPr lang="nb-NO" dirty="0"/>
          </a:p>
        </p:txBody>
      </p:sp>
      <p:sp>
        <p:nvSpPr>
          <p:cNvPr id="4" name="Rectangle 1"/>
          <p:cNvSpPr>
            <a:spLocks noChangeArrowheads="1"/>
          </p:cNvSpPr>
          <p:nvPr/>
        </p:nvSpPr>
        <p:spPr bwMode="auto">
          <a:xfrm>
            <a:off x="0" y="0"/>
            <a:ext cx="3175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1" i="0" u="none" strike="noStrike" cap="none" normalizeH="0" baseline="0" smtClean="0">
                <a:ln>
                  <a:noFill/>
                </a:ln>
                <a:solidFill>
                  <a:srgbClr val="8C979E"/>
                </a:solidFill>
                <a:effectLst/>
                <a:latin typeface="Raleway"/>
                <a:hlinkClick r:id="rId2"/>
              </a:rPr>
              <a:t>  </a:t>
            </a:r>
            <a:r>
              <a:rPr kumimoji="0" lang="nb-NO" altLang="nb-NO" sz="34000" b="1" i="0" u="none" strike="noStrike" cap="none" normalizeH="0" baseline="0" smtClean="0">
                <a:ln>
                  <a:noFill/>
                </a:ln>
                <a:solidFill>
                  <a:srgbClr val="8C979E"/>
                </a:solidFill>
                <a:effectLst/>
                <a:latin typeface="Raleway"/>
              </a:rPr>
              <a:t> </a:t>
            </a:r>
            <a:r>
              <a:rPr kumimoji="0" lang="nb-NO" altLang="nb-NO" sz="1000" b="1" i="0" u="none" strike="noStrike" cap="none" normalizeH="0" baseline="0" smtClean="0">
                <a:ln>
                  <a:noFill/>
                </a:ln>
                <a:solidFill>
                  <a:srgbClr val="8C979E"/>
                </a:solidFill>
                <a:effectLst/>
                <a:latin typeface="Raleway"/>
              </a:rPr>
              <a:t>                                                                                                                </a:t>
            </a:r>
            <a:endParaRPr kumimoji="0" lang="nb-NO" altLang="nb-NO" sz="1000" b="0" i="0" u="none" strike="noStrike" cap="none" normalizeH="0" baseline="0" smtClean="0">
              <a:ln>
                <a:noFill/>
              </a:ln>
              <a:solidFill>
                <a:srgbClr val="8C979E"/>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1" i="0" u="none" strike="noStrike" cap="none" normalizeH="0" baseline="0" smtClean="0">
                <a:ln>
                  <a:noFill/>
                </a:ln>
                <a:solidFill>
                  <a:srgbClr val="8C979E"/>
                </a:solidFill>
                <a:effectLst/>
                <a:latin typeface="Raleway"/>
                <a:hlinkClick r:id="rId3"/>
              </a:rPr>
              <a:t>  </a:t>
            </a:r>
            <a:r>
              <a:rPr kumimoji="0" lang="nb-NO" altLang="nb-NO" sz="16800" b="1" i="0" u="none" strike="noStrike" cap="none" normalizeH="0" baseline="0" smtClean="0">
                <a:ln>
                  <a:noFill/>
                </a:ln>
                <a:solidFill>
                  <a:srgbClr val="8C979E"/>
                </a:solidFill>
                <a:effectLst/>
                <a:latin typeface="Raleway"/>
              </a:rPr>
              <a:t> </a:t>
            </a:r>
            <a:r>
              <a:rPr kumimoji="0" lang="nb-NO" altLang="nb-NO" sz="1000" b="1" i="0" u="none" strike="noStrike" cap="none" normalizeH="0" baseline="0" smtClean="0">
                <a:ln>
                  <a:noFill/>
                </a:ln>
                <a:solidFill>
                  <a:srgbClr val="8C979E"/>
                </a:solidFill>
                <a:effectLst/>
                <a:latin typeface="Raleway"/>
              </a:rPr>
              <a:t>                                                       </a:t>
            </a:r>
            <a:endParaRPr kumimoji="0" lang="nb-NO" altLang="nb-NO" sz="1000" b="0" i="0" u="none" strike="noStrike" cap="none" normalizeH="0" baseline="0" smtClean="0">
              <a:ln>
                <a:noFill/>
              </a:ln>
              <a:solidFill>
                <a:srgbClr val="8C979E"/>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1" i="0" u="none" strike="noStrike" cap="none" normalizeH="0" baseline="0" smtClean="0">
                <a:ln>
                  <a:noFill/>
                </a:ln>
                <a:solidFill>
                  <a:srgbClr val="8C979E"/>
                </a:solidFill>
                <a:effectLst/>
                <a:latin typeface="Raleway"/>
                <a:hlinkClick r:id="rId4"/>
              </a:rPr>
              <a:t>  </a:t>
            </a:r>
            <a:r>
              <a:rPr kumimoji="0" lang="nb-NO" altLang="nb-NO" sz="16900" b="1" i="0" u="none" strike="noStrike" cap="none" normalizeH="0" baseline="0" smtClean="0">
                <a:ln>
                  <a:noFill/>
                </a:ln>
                <a:solidFill>
                  <a:srgbClr val="8C979E"/>
                </a:solidFill>
                <a:effectLst/>
                <a:latin typeface="Raleway"/>
              </a:rPr>
              <a:t> </a:t>
            </a:r>
            <a:r>
              <a:rPr kumimoji="0" lang="nb-NO" altLang="nb-NO" sz="1000" b="1" i="0" u="none" strike="noStrike" cap="none" normalizeH="0" baseline="0" smtClean="0">
                <a:ln>
                  <a:noFill/>
                </a:ln>
                <a:solidFill>
                  <a:srgbClr val="8C979E"/>
                </a:solidFill>
                <a:effectLst/>
                <a:latin typeface="Raleway"/>
              </a:rPr>
              <a:t>                                                       </a:t>
            </a:r>
            <a:endParaRPr kumimoji="0" lang="nb-NO" altLang="nb-NO" sz="1000" b="0" i="0" u="none" strike="noStrike" cap="none" normalizeH="0" baseline="0" smtClean="0">
              <a:ln>
                <a:noFill/>
              </a:ln>
              <a:solidFill>
                <a:srgbClr val="8C979E"/>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1" i="0" u="none" strike="noStrike" cap="none" normalizeH="0" baseline="0" smtClean="0">
                <a:ln>
                  <a:noFill/>
                </a:ln>
                <a:solidFill>
                  <a:srgbClr val="8C979E"/>
                </a:solidFill>
                <a:effectLst/>
                <a:latin typeface="Raleway"/>
                <a:hlinkClick r:id="rId5"/>
              </a:rPr>
              <a:t>  </a:t>
            </a:r>
            <a:r>
              <a:rPr kumimoji="0" lang="nb-NO" altLang="nb-NO" sz="15500" b="1" i="0" u="none" strike="noStrike" cap="none" normalizeH="0" baseline="0" smtClean="0">
                <a:ln>
                  <a:noFill/>
                </a:ln>
                <a:solidFill>
                  <a:srgbClr val="8C979E"/>
                </a:solidFill>
                <a:effectLst/>
                <a:latin typeface="Raleway"/>
              </a:rPr>
              <a:t> </a:t>
            </a:r>
            <a:r>
              <a:rPr kumimoji="0" lang="nb-NO" altLang="nb-NO" sz="1000" b="1" i="0" u="none" strike="noStrike" cap="none" normalizeH="0" baseline="0" smtClean="0">
                <a:ln>
                  <a:noFill/>
                </a:ln>
                <a:solidFill>
                  <a:srgbClr val="8C979E"/>
                </a:solidFill>
                <a:effectLst/>
                <a:latin typeface="Raleway"/>
              </a:rPr>
              <a:t>                                                  </a:t>
            </a:r>
            <a:endParaRPr kumimoji="0" lang="nb-NO" altLang="nb-NO" sz="1000" b="0" i="0" u="none" strike="noStrike" cap="none" normalizeH="0" baseline="0" smtClean="0">
              <a:ln>
                <a:noFill/>
              </a:ln>
              <a:solidFill>
                <a:srgbClr val="8C979E"/>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1" i="0" u="none" strike="noStrike" cap="none" normalizeH="0" baseline="0" smtClean="0">
                <a:ln>
                  <a:noFill/>
                </a:ln>
                <a:solidFill>
                  <a:srgbClr val="8C979E"/>
                </a:solidFill>
                <a:effectLst/>
                <a:latin typeface="Raleway"/>
                <a:hlinkClick r:id="rId6"/>
              </a:rPr>
              <a:t>  </a:t>
            </a:r>
            <a:r>
              <a:rPr kumimoji="0" lang="nb-NO" altLang="nb-NO" sz="15500" b="1" i="0" u="none" strike="noStrike" cap="none" normalizeH="0" baseline="0" smtClean="0">
                <a:ln>
                  <a:noFill/>
                </a:ln>
                <a:solidFill>
                  <a:srgbClr val="8C979E"/>
                </a:solidFill>
                <a:effectLst/>
                <a:latin typeface="Raleway"/>
              </a:rPr>
              <a:t> </a:t>
            </a:r>
            <a:r>
              <a:rPr kumimoji="0" lang="nb-NO" altLang="nb-NO" sz="1000" b="1" i="0" u="none" strike="noStrike" cap="none" normalizeH="0" baseline="0" smtClean="0">
                <a:ln>
                  <a:noFill/>
                </a:ln>
                <a:solidFill>
                  <a:srgbClr val="8C979E"/>
                </a:solidFill>
                <a:effectLst/>
                <a:latin typeface="Raleway"/>
              </a:rPr>
              <a:t>                                                         </a:t>
            </a:r>
            <a:endParaRPr kumimoji="0" lang="nb-NO" altLang="nb-NO" sz="1000" b="0" i="0" u="none" strike="noStrike" cap="none" normalizeH="0" baseline="0" smtClean="0">
              <a:ln>
                <a:noFill/>
              </a:ln>
              <a:solidFill>
                <a:srgbClr val="8C979E"/>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1" i="0" u="none" strike="noStrike" cap="none" normalizeH="0" baseline="0" smtClean="0">
                <a:ln>
                  <a:noFill/>
                </a:ln>
                <a:solidFill>
                  <a:srgbClr val="8C979E"/>
                </a:solidFill>
                <a:effectLst/>
                <a:latin typeface="Raleway"/>
                <a:hlinkClick r:id="rId7"/>
              </a:rPr>
              <a:t>  </a:t>
            </a:r>
            <a:r>
              <a:rPr kumimoji="0" lang="nb-NO" altLang="nb-NO" sz="15500" b="1" i="0" u="none" strike="noStrike" cap="none" normalizeH="0" baseline="0" smtClean="0">
                <a:ln>
                  <a:noFill/>
                </a:ln>
                <a:solidFill>
                  <a:srgbClr val="8C979E"/>
                </a:solidFill>
                <a:effectLst/>
                <a:latin typeface="Raleway"/>
              </a:rPr>
              <a:t> </a:t>
            </a:r>
            <a:r>
              <a:rPr kumimoji="0" lang="nb-NO" altLang="nb-NO" sz="1000" b="1" i="0" u="none" strike="noStrike" cap="none" normalizeH="0" baseline="0" smtClean="0">
                <a:ln>
                  <a:noFill/>
                </a:ln>
                <a:solidFill>
                  <a:srgbClr val="8C979E"/>
                </a:solidFill>
                <a:effectLst/>
                <a:latin typeface="Raleway"/>
              </a:rPr>
              <a:t>                                                         </a:t>
            </a:r>
            <a:endParaRPr kumimoji="0" lang="nb-NO" altLang="nb-NO" sz="1000" b="0" i="0" u="none" strike="noStrike" cap="none" normalizeH="0" baseline="0" smtClean="0">
              <a:ln>
                <a:noFill/>
              </a:ln>
              <a:solidFill>
                <a:srgbClr val="8C979E"/>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1" i="0" u="none" strike="noStrike" cap="none" normalizeH="0" baseline="0" smtClean="0">
                <a:ln>
                  <a:noFill/>
                </a:ln>
                <a:solidFill>
                  <a:srgbClr val="8C979E"/>
                </a:solidFill>
                <a:effectLst/>
                <a:latin typeface="Raleway"/>
              </a:rPr>
              <a:t>Location data</a:t>
            </a:r>
            <a:endParaRPr kumimoji="0" lang="nb-NO" altLang="nb-NO" sz="1000" b="0" i="0" u="none" strike="noStrike" cap="none" normalizeH="0" baseline="0" smtClean="0">
              <a:ln>
                <a:noFill/>
              </a:ln>
              <a:solidFill>
                <a:srgbClr val="8C979E"/>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smtClean="0">
                <a:ln>
                  <a:noFill/>
                </a:ln>
                <a:solidFill>
                  <a:srgbClr val="8C979E"/>
                </a:solidFill>
                <a:effectLst/>
                <a:latin typeface="Raleway"/>
              </a:rPr>
              <a:t>Vardø is Norway’s easternmost city and the only city in Europe in the Arctic climate zone, north Norway’s oldest city, the northernmost fortified city of the world, Finnmark’s oldest fishing village and Pomor trading capital. Vardø is also one of Norway’s oldest cities, with city status from 1789.</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smtClean="0">
                <a:ln>
                  <a:noFill/>
                </a:ln>
                <a:solidFill>
                  <a:srgbClr val="8C979E"/>
                </a:solidFill>
                <a:effectLst/>
                <a:latin typeface="Raleway"/>
              </a:rPr>
              <a:t>Vardø municipality, the gate to the northeast passage and to the Barents Sea, had 2104 inhabitants per. 2017, and an area of 596 km2. The municipality consists of the town of Kiberg on the mainland, and the town of Vardø on the island, which has a mainland connection through the 2.8 km tunnel, northern Europe’s first subsea tunnel.</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smtClean="0">
                <a:ln>
                  <a:noFill/>
                </a:ln>
                <a:solidFill>
                  <a:srgbClr val="8C979E"/>
                </a:solidFill>
                <a:effectLst/>
                <a:latin typeface="Raleway"/>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smtClean="0">
                <a:ln>
                  <a:noFill/>
                </a:ln>
                <a:solidFill>
                  <a:srgbClr val="60D140"/>
                </a:solidFill>
                <a:effectLst/>
                <a:latin typeface="Raleway"/>
                <a:hlinkClick r:id="rId8" tooltip="Fieldwork&#10;&#10;Through the fieldworks we explore the dynamic and kinetic rhythms of the life of islands, record pond ecology and human pond interaction, and investigate how travel-time is used and experienced on long sea hauls. Through these dynamic, kinetic and corporeal event-driven investigations we will make links between contexts and communication.…"/>
              </a:rPr>
              <a:t>Fieldwork</a:t>
            </a:r>
            <a:r>
              <a:rPr kumimoji="0" lang="nb-NO" altLang="nb-NO" sz="1000" b="0" i="0" u="none" strike="noStrike" cap="none" normalizeH="0" baseline="0" smtClean="0">
                <a:ln>
                  <a:noFill/>
                </a:ln>
                <a:solidFill>
                  <a:srgbClr val="8C979E"/>
                </a:solidFill>
                <a:effectLst/>
                <a:latin typeface="Raleway"/>
              </a:rPr>
              <a:t>July 26, 2016In "Fieldwork"</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smtClean="0">
                <a:ln>
                  <a:noFill/>
                </a:ln>
                <a:solidFill>
                  <a:srgbClr val="60D140"/>
                </a:solidFill>
                <a:effectLst/>
                <a:latin typeface="Raleway"/>
                <a:hlinkClick r:id="rId9" tooltip="Dark Islands&#10;&#10;AMPHIBIOUS MOVEMENTS –TECHNIQUES OF THE UNCANNY IN VARDØ 2 April 2018. Here I am. The snow lays heavily on the ground. It’s rather chilly. I am standing outside the Norwegian Coastal Administration (NCA) Vessel Traffic Centre (VTC) in Vardø. VTC shares a home with the Directory of Fisheries and the…"/>
              </a:rPr>
              <a:t>Dark Islands</a:t>
            </a:r>
            <a:r>
              <a:rPr kumimoji="0" lang="nb-NO" altLang="nb-NO" sz="1000" b="0" i="0" u="none" strike="noStrike" cap="none" normalizeH="0" baseline="0" smtClean="0">
                <a:ln>
                  <a:noFill/>
                </a:ln>
                <a:solidFill>
                  <a:srgbClr val="8C979E"/>
                </a:solidFill>
                <a:effectLst/>
                <a:latin typeface="Raleway"/>
              </a:rPr>
              <a:t>April 2, 2018In "Field notes"</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smtClean="0">
                <a:ln>
                  <a:noFill/>
                </a:ln>
                <a:solidFill>
                  <a:srgbClr val="60D140"/>
                </a:solidFill>
                <a:effectLst/>
                <a:latin typeface="Raleway"/>
                <a:hlinkClick r:id="rId10" tooltip="Movements. Island and pond&#10;&#10;Field Notes 10 min spontaneous writing I traveled to Vardø to following up on the culmination seminar of the Future North project (AHO) and the Vardø Restored project. Shortly after  I traveled to  Lillehammer with MA students of choreography from KHiO, namely Kyuja Bae, Thomas Presto, Katarina Skar Lisa and…"/>
              </a:rPr>
              <a:t>Movements. Island and pond</a:t>
            </a:r>
            <a:r>
              <a:rPr kumimoji="0" lang="nb-NO" altLang="nb-NO" sz="1000" b="0" i="0" u="none" strike="noStrike" cap="none" normalizeH="0" baseline="0" smtClean="0">
                <a:ln>
                  <a:noFill/>
                </a:ln>
                <a:solidFill>
                  <a:srgbClr val="8C979E"/>
                </a:solidFill>
                <a:effectLst/>
                <a:latin typeface="Raleway"/>
              </a:rPr>
              <a:t>April 26, 2018In "Field notes"</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smtClean="0">
                <a:ln>
                  <a:noFill/>
                </a:ln>
                <a:solidFill>
                  <a:srgbClr val="8C979E"/>
                </a:solidFill>
                <a:effectLst/>
                <a:latin typeface="Raleway"/>
              </a:rPr>
              <a:t> </a:t>
            </a:r>
            <a:r>
              <a:rPr kumimoji="0" lang="nb-NO" altLang="nb-NO" sz="1000" b="1" i="0" u="none" strike="noStrike" cap="none" normalizeH="0" baseline="0" smtClean="0">
                <a:ln>
                  <a:noFill/>
                </a:ln>
                <a:solidFill>
                  <a:srgbClr val="60D140"/>
                </a:solidFill>
                <a:effectLst/>
                <a:latin typeface="Raleway"/>
                <a:hlinkClick r:id="rId11"/>
              </a:rPr>
              <a:t>Elastic conversations 2</a:t>
            </a:r>
            <a:endParaRPr kumimoji="0" lang="nb-NO" altLang="nb-NO" sz="1000" b="0" i="0" u="none" strike="noStrike" cap="none" normalizeH="0" baseline="0" smtClean="0">
              <a:ln>
                <a:noFill/>
              </a:ln>
              <a:solidFill>
                <a:srgbClr val="8C979E"/>
              </a:solidFill>
              <a:effectLst/>
              <a:latin typeface="Raleway"/>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nb-NO" altLang="nb-NO" sz="1000" b="1" i="0" u="none" strike="noStrike" cap="none" normalizeH="0" baseline="0" smtClean="0">
                <a:ln>
                  <a:noFill/>
                </a:ln>
                <a:solidFill>
                  <a:srgbClr val="60D140"/>
                </a:solidFill>
                <a:effectLst/>
                <a:latin typeface="Raleway"/>
                <a:hlinkClick r:id="rId12"/>
              </a:rPr>
              <a:t>Amphibious Trilogies – Future Moves</a:t>
            </a:r>
            <a:r>
              <a:rPr kumimoji="0" lang="nb-NO" altLang="nb-NO" sz="1000" b="0" i="0" u="none" strike="noStrike" cap="none" normalizeH="0" baseline="0" smtClean="0">
                <a:ln>
                  <a:noFill/>
                </a:ln>
                <a:solidFill>
                  <a:srgbClr val="8C979E"/>
                </a:solidFill>
                <a:effectLst/>
                <a:latin typeface="Raleway"/>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100" b="0" i="0" u="none" strike="noStrike" cap="none" normalizeH="0" baseline="0" smtClean="0">
                <a:ln>
                  <a:noFill/>
                </a:ln>
                <a:solidFill>
                  <a:srgbClr val="60D140"/>
                </a:solidFill>
                <a:effectLst/>
                <a:latin typeface="Raleway"/>
                <a:hlinkClick r:id="rId13"/>
              </a:rPr>
              <a:t>Seminar</a:t>
            </a:r>
            <a:r>
              <a:rPr kumimoji="0" lang="nb-NO" altLang="nb-NO" sz="1000" b="0" i="0" u="none" strike="noStrike" cap="none" normalizeH="0" baseline="0" smtClean="0">
                <a:ln>
                  <a:noFill/>
                </a:ln>
                <a:solidFill>
                  <a:srgbClr val="8C979E"/>
                </a:solidFill>
                <a:effectLst/>
                <a:latin typeface="Raleway"/>
              </a:rPr>
              <a:t> </a:t>
            </a:r>
            <a:r>
              <a:rPr kumimoji="0" lang="nb-NO" altLang="nb-NO" sz="1100" b="0" i="0" u="none" strike="noStrike" cap="none" normalizeH="0" baseline="0" smtClean="0">
                <a:ln>
                  <a:noFill/>
                </a:ln>
                <a:solidFill>
                  <a:srgbClr val="60D140"/>
                </a:solidFill>
                <a:effectLst/>
                <a:latin typeface="Raleway"/>
                <a:hlinkClick r:id="rId14"/>
              </a:rPr>
              <a:t>workshops</a:t>
            </a:r>
            <a:endParaRPr kumimoji="0" lang="nb-NO" altLang="nb-NO"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smtClean="0">
              <a:ln>
                <a:noFill/>
              </a:ln>
              <a:solidFill>
                <a:srgbClr val="001C28"/>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smtClean="0">
                <a:ln>
                  <a:noFill/>
                </a:ln>
                <a:solidFill>
                  <a:srgbClr val="001C28"/>
                </a:solidFill>
                <a:effectLst/>
                <a:latin typeface="Raleway"/>
              </a:rPr>
              <a:t>Recent Posts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smtClean="0">
                <a:ln>
                  <a:noFill/>
                </a:ln>
                <a:solidFill>
                  <a:srgbClr val="8C979E"/>
                </a:solidFill>
                <a:effectLst/>
                <a:latin typeface="Raleway"/>
                <a:hlinkClick r:id="rId10"/>
              </a:rPr>
              <a:t>Movements. Island and pond</a:t>
            </a:r>
            <a:endParaRPr kumimoji="0" lang="nb-NO" altLang="nb-NO"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smtClean="0">
                <a:ln>
                  <a:noFill/>
                </a:ln>
                <a:solidFill>
                  <a:srgbClr val="8C979E"/>
                </a:solidFill>
                <a:effectLst/>
                <a:latin typeface="Raleway"/>
                <a:hlinkClick r:id="rId9"/>
              </a:rPr>
              <a:t>Dark Islands</a:t>
            </a:r>
            <a:endParaRPr kumimoji="0" lang="nb-NO" altLang="nb-NO"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b-NO" altLang="nb-NO" sz="1000" b="0" i="0" u="none" strike="noStrike" cap="none" normalizeH="0" baseline="0" smtClean="0">
                <a:ln>
                  <a:noFill/>
                </a:ln>
                <a:solidFill>
                  <a:srgbClr val="8C979E"/>
                </a:solidFill>
                <a:effectLst/>
                <a:latin typeface="Raleway"/>
                <a:hlinkClick r:id="rId12"/>
              </a:rPr>
              <a:t>Amphibious Trilogies – Future Moves</a:t>
            </a:r>
            <a:endParaRPr kumimoji="0" lang="nb-NO" altLang="nb-NO"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600" b="0" i="0" u="none" strike="noStrike" cap="none" normalizeH="0" baseline="0" smtClean="0">
              <a:ln>
                <a:noFill/>
              </a:ln>
              <a:solidFill>
                <a:srgbClr val="001C28"/>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600" b="0" i="0" u="none" strike="noStrike" cap="none" normalizeH="0" baseline="0" smtClean="0">
                <a:ln>
                  <a:noFill/>
                </a:ln>
                <a:solidFill>
                  <a:srgbClr val="001C28"/>
                </a:solidFill>
                <a:effectLst/>
                <a:latin typeface="Raleway"/>
              </a:rPr>
              <a:t>Archives</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800" b="0" i="0" u="none" strike="noStrike" cap="none" normalizeH="0" baseline="0" smtClean="0">
                <a:ln>
                  <a:noFill/>
                </a:ln>
                <a:solidFill>
                  <a:schemeClr val="tx1"/>
                </a:solidFill>
                <a:effectLst/>
              </a:rPr>
              <a:t>Archives</a:t>
            </a:r>
            <a:endParaRPr kumimoji="0" lang="nb-NO" altLang="nb-NO" sz="1000" b="1" i="0" u="none" strike="noStrike" cap="none" normalizeH="0" baseline="0" smtClean="0">
              <a:ln>
                <a:noFill/>
              </a:ln>
              <a:solidFill>
                <a:srgbClr val="8C979E"/>
              </a:solidFill>
              <a:effectLst/>
              <a:latin typeface="Raleway"/>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1" i="0" u="none" strike="noStrike" cap="none" normalizeH="0" baseline="0" smtClean="0">
                <a:ln>
                  <a:noFill/>
                </a:ln>
                <a:solidFill>
                  <a:srgbClr val="8C979E"/>
                </a:solidFill>
                <a:effectLst/>
                <a:latin typeface="Raleway"/>
              </a:rPr>
              <a:t/>
            </a:r>
            <a:br>
              <a:rPr kumimoji="0" lang="nb-NO" altLang="nb-NO" sz="1000" b="1" i="0" u="none" strike="noStrike" cap="none" normalizeH="0" baseline="0" smtClean="0">
                <a:ln>
                  <a:noFill/>
                </a:ln>
                <a:solidFill>
                  <a:srgbClr val="8C979E"/>
                </a:solidFill>
                <a:effectLst/>
                <a:latin typeface="Raleway"/>
              </a:rPr>
            </a:br>
            <a:endParaRPr kumimoji="0" lang="nb-NO" altLang="nb-NO" sz="1000" b="1" i="0" u="none" strike="noStrike" cap="none" normalizeH="0" baseline="0" smtClean="0">
              <a:ln>
                <a:noFill/>
              </a:ln>
              <a:solidFill>
                <a:srgbClr val="8C979E"/>
              </a:solidFill>
              <a:effectLst/>
              <a:latin typeface="Raleway"/>
            </a:endParaRPr>
          </a:p>
        </p:txBody>
      </p:sp>
      <p:pic>
        <p:nvPicPr>
          <p:cNvPr id="9218" name="Picture 2" descr="Ponding. A dance exercise.">
            <a:hlinkClick r:id="rId2"/>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500" y="-10783888"/>
            <a:ext cx="7200900" cy="540067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IMG_1814">
            <a:hlinkClick r:id="rId3"/>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500" y="-5602288"/>
            <a:ext cx="35814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Island map created with seaweed. Cover the seaweed with ink. Put rice paper on top. The ink spots become the map.">
            <a:hlinkClick r:id="rId5"/>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9284" y="1825625"/>
            <a:ext cx="32956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nnotating the ink blobs. What spots become significant?">
            <a:hlinkClick r:id="rId6"/>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60857" y="1690688"/>
            <a:ext cx="3724275" cy="2466975"/>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A group thing - discussions.">
            <a:hlinkClick r:id="rId7"/>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95448" y="1690687"/>
            <a:ext cx="372427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6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10241" name="Picture 1" descr="https://i0.wp.com/amphibious.khio.no/wp-content/uploads/2018/02/IMG_1780.jpg?fit=1024%2C7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753600" cy="73152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i0.wp.com/amphibious.khio.no/wp-content/uploads/2018/02/IMG_1824.jpg?fit=1024%2C7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33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en-US" dirty="0" smtClean="0"/>
              <a:t>What could happen if we 'move', 'think' and 'do' amphibiously?</a:t>
            </a:r>
            <a:br>
              <a:rPr lang="en-US" dirty="0" smtClean="0"/>
            </a:br>
            <a:endParaRPr lang="nb-NO" dirty="0"/>
          </a:p>
        </p:txBody>
      </p:sp>
      <p:sp>
        <p:nvSpPr>
          <p:cNvPr id="3" name="Plassholder for innhold 2"/>
          <p:cNvSpPr>
            <a:spLocks noGrp="1"/>
          </p:cNvSpPr>
          <p:nvPr>
            <p:ph idx="1"/>
          </p:nvPr>
        </p:nvSpPr>
        <p:spPr/>
        <p:txBody>
          <a:bodyPr/>
          <a:lstStyle/>
          <a:p>
            <a:r>
              <a:rPr lang="en-US" dirty="0" smtClean="0"/>
              <a:t>Boats </a:t>
            </a:r>
            <a:r>
              <a:rPr lang="en-US" dirty="0"/>
              <a:t>and immigrants to Europe. Climate change and the melting of the arctic oceans. This artistic research project tests the limits of contemporary choreography and the power of contingency, in art based perceptions and projections of the future that address the significance of given and new knowledge of the sea.</a:t>
            </a:r>
          </a:p>
          <a:p>
            <a:endParaRPr lang="nb-NO" dirty="0"/>
          </a:p>
        </p:txBody>
      </p:sp>
    </p:spTree>
    <p:extLst>
      <p:ext uri="{BB962C8B-B14F-4D97-AF65-F5344CB8AC3E}">
        <p14:creationId xmlns:p14="http://schemas.microsoft.com/office/powerpoint/2010/main" val="326015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Greek</a:t>
            </a:r>
            <a:r>
              <a:rPr lang="nb-NO" dirty="0" smtClean="0"/>
              <a:t> Islands </a:t>
            </a:r>
            <a:r>
              <a:rPr lang="nb-NO" dirty="0" err="1" smtClean="0"/>
              <a:t>along</a:t>
            </a:r>
            <a:r>
              <a:rPr lang="nb-NO" dirty="0" smtClean="0"/>
              <a:t> </a:t>
            </a:r>
            <a:r>
              <a:rPr lang="nb-NO" dirty="0" err="1" smtClean="0"/>
              <a:t>the</a:t>
            </a:r>
            <a:r>
              <a:rPr lang="nb-NO" dirty="0" smtClean="0"/>
              <a:t> </a:t>
            </a:r>
            <a:r>
              <a:rPr lang="nb-NO" dirty="0" err="1" smtClean="0"/>
              <a:t>Coast</a:t>
            </a:r>
            <a:r>
              <a:rPr lang="nb-NO" dirty="0" smtClean="0"/>
              <a:t> of </a:t>
            </a:r>
            <a:r>
              <a:rPr lang="nb-NO" dirty="0" err="1" smtClean="0"/>
              <a:t>Turkey</a:t>
            </a:r>
            <a:r>
              <a:rPr lang="nb-NO" dirty="0" smtClean="0"/>
              <a:t/>
            </a:r>
            <a:br>
              <a:rPr lang="nb-NO" dirty="0" smtClean="0"/>
            </a:br>
            <a:r>
              <a:rPr lang="nb-NO" dirty="0" smtClean="0"/>
              <a:t>A major gate-</a:t>
            </a:r>
            <a:r>
              <a:rPr lang="nb-NO" dirty="0" err="1" smtClean="0"/>
              <a:t>way</a:t>
            </a:r>
            <a:r>
              <a:rPr lang="nb-NO" dirty="0" smtClean="0"/>
              <a:t> to Europe</a:t>
            </a:r>
            <a:endParaRPr lang="nb-NO" dirty="0"/>
          </a:p>
        </p:txBody>
      </p:sp>
      <p:pic>
        <p:nvPicPr>
          <p:cNvPr id="4098" name="Picture 2" descr="Thematic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4576" y="1825625"/>
            <a:ext cx="568284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29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a:t>S</a:t>
            </a:r>
            <a:r>
              <a:rPr lang="en-US" dirty="0" smtClean="0"/>
              <a:t>ubsidiary aims</a:t>
            </a:r>
            <a:br>
              <a:rPr lang="en-US" dirty="0" smtClean="0"/>
            </a:br>
            <a:endParaRPr lang="nb-NO" dirty="0"/>
          </a:p>
        </p:txBody>
      </p:sp>
      <p:sp>
        <p:nvSpPr>
          <p:cNvPr id="3" name="Plassholder for innhold 2"/>
          <p:cNvSpPr>
            <a:spLocks noGrp="1"/>
          </p:cNvSpPr>
          <p:nvPr>
            <p:ph idx="1"/>
          </p:nvPr>
        </p:nvSpPr>
        <p:spPr/>
        <p:txBody>
          <a:bodyPr/>
          <a:lstStyle/>
          <a:p>
            <a:r>
              <a:rPr lang="en-US" dirty="0" smtClean="0"/>
              <a:t>The </a:t>
            </a:r>
            <a:r>
              <a:rPr lang="en-US" dirty="0"/>
              <a:t>subsidiary aims are a) to explore the configurations of habitat, inhabitation, migration and mobility through three intersecting </a:t>
            </a:r>
            <a:r>
              <a:rPr lang="en-US" dirty="0" err="1"/>
              <a:t>thematics</a:t>
            </a:r>
            <a:r>
              <a:rPr lang="en-US" dirty="0"/>
              <a:t> that address links between place, agents and movement between the land and the sea, and b) to trace, track, document and distribute the indeterminate, emergent and slippery trajectories garnered through the project to make accessible these shifts between land and sea. </a:t>
            </a:r>
            <a:endParaRPr lang="nb-NO" dirty="0"/>
          </a:p>
        </p:txBody>
      </p:sp>
    </p:spTree>
    <p:extLst>
      <p:ext uri="{BB962C8B-B14F-4D97-AF65-F5344CB8AC3E}">
        <p14:creationId xmlns:p14="http://schemas.microsoft.com/office/powerpoint/2010/main" val="221092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Linked questions</a:t>
            </a:r>
            <a:br>
              <a:rPr lang="en-US" dirty="0" smtClean="0"/>
            </a:br>
            <a:endParaRPr lang="nb-NO" dirty="0"/>
          </a:p>
        </p:txBody>
      </p:sp>
      <p:sp>
        <p:nvSpPr>
          <p:cNvPr id="3" name="Plassholder for innhold 2"/>
          <p:cNvSpPr>
            <a:spLocks noGrp="1"/>
          </p:cNvSpPr>
          <p:nvPr>
            <p:ph idx="1"/>
          </p:nvPr>
        </p:nvSpPr>
        <p:spPr/>
        <p:txBody>
          <a:bodyPr>
            <a:normAutofit lnSpcReduction="10000"/>
          </a:bodyPr>
          <a:lstStyle/>
          <a:p>
            <a:r>
              <a:rPr lang="en-US" dirty="0" smtClean="0"/>
              <a:t>These </a:t>
            </a:r>
            <a:r>
              <a:rPr lang="en-US" dirty="0"/>
              <a:t>themes will </a:t>
            </a:r>
            <a:r>
              <a:rPr lang="en-US" dirty="0" err="1"/>
              <a:t>centre</a:t>
            </a:r>
            <a:r>
              <a:rPr lang="en-US" dirty="0"/>
              <a:t> on following linked core questions: 1) How may a situated attention to the rhythms and tensions between continental and oceanographic islands provide a model for the choreographic strategizing and production of the project? 2) Who, what and where is included and/or left out in the pond? Can other living beings be considered as voluntary participants and have critical participative voices, including children? 3) What kinds of narrative expressions are produced by gaze and conversation, in </a:t>
            </a:r>
            <a:r>
              <a:rPr lang="en-US" dirty="0" err="1"/>
              <a:t>spatio</a:t>
            </a:r>
            <a:r>
              <a:rPr lang="en-US" dirty="0"/>
              <a:t>-temporal experiences of moving through littoral landscapes? How might they be documented, apportioned and projected into the future when connected to 'passages'? 4) What is the hope, happiness and the trauma of the pond and the sea?</a:t>
            </a:r>
          </a:p>
          <a:p>
            <a:endParaRPr lang="nb-NO" dirty="0"/>
          </a:p>
        </p:txBody>
      </p:sp>
    </p:spTree>
    <p:extLst>
      <p:ext uri="{BB962C8B-B14F-4D97-AF65-F5344CB8AC3E}">
        <p14:creationId xmlns:p14="http://schemas.microsoft.com/office/powerpoint/2010/main" val="3833677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4" name="Picture 1" descr="Linked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097500" cy="10220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0" y="0"/>
            <a:ext cx="24765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15235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200" b="0" i="0" u="none" strike="noStrike" cap="none" normalizeH="0" baseline="0" smtClean="0">
                <a:ln>
                  <a:noFill/>
                </a:ln>
                <a:solidFill>
                  <a:srgbClr val="0E1015"/>
                </a:solidFill>
                <a:effectLst/>
                <a:latin typeface="Raleway"/>
              </a:rPr>
              <a:t>Linked questions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000" b="0" i="0" u="none" strike="noStrike" cap="none" normalizeH="0" baseline="0" smtClean="0">
                <a:ln>
                  <a:noFill/>
                </a:ln>
                <a:solidFill>
                  <a:srgbClr val="8C979E"/>
                </a:solidFill>
                <a:effectLst/>
                <a:latin typeface="Raleway"/>
              </a:rPr>
              <a:t>These themes will centre on following linked core questions: 1) How may a situated attention to the rhythms and tensions between continental and oceanographic islands provide a model for the choreographic strategizing and production of the project? 2) Who, what and where is included and/or left out in the pond? Can other living beings be considered as voluntary participants and have critical participative voices, including children? 3) What kinds of narrative expressions are produced by gaze and conversation, in spatio-temporal experiences of moving through littoral landscapes? How might they be documented, apportioned and projected into the future when connected to 'passages'? 4) What is the hope, </a:t>
            </a:r>
            <a:endParaRPr kumimoji="0" lang="nb-NO" altLang="nb-NO"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7273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AMPHIBIOUS TRILOGIES</a:t>
            </a:r>
            <a:br>
              <a:rPr lang="nb-NO" b="1" dirty="0" smtClean="0"/>
            </a:br>
            <a:endParaRPr lang="nb-NO" dirty="0"/>
          </a:p>
        </p:txBody>
      </p:sp>
      <p:sp>
        <p:nvSpPr>
          <p:cNvPr id="3" name="Plassholder for innhold 2"/>
          <p:cNvSpPr>
            <a:spLocks noGrp="1"/>
          </p:cNvSpPr>
          <p:nvPr>
            <p:ph idx="1"/>
          </p:nvPr>
        </p:nvSpPr>
        <p:spPr/>
        <p:txBody>
          <a:bodyPr/>
          <a:lstStyle/>
          <a:p>
            <a:r>
              <a:rPr lang="nb-NO" dirty="0" smtClean="0"/>
              <a:t>Project </a:t>
            </a:r>
            <a:r>
              <a:rPr lang="nb-NO" dirty="0"/>
              <a:t>leader: Professor </a:t>
            </a:r>
            <a:r>
              <a:rPr lang="nb-NO" dirty="0" smtClean="0"/>
              <a:t>of </a:t>
            </a:r>
            <a:r>
              <a:rPr lang="nb-NO" dirty="0" err="1" smtClean="0"/>
              <a:t>choreography</a:t>
            </a:r>
            <a:r>
              <a:rPr lang="nb-NO" dirty="0" smtClean="0"/>
              <a:t> Amanda Steggell The Oslo </a:t>
            </a:r>
            <a:r>
              <a:rPr lang="nb-NO" dirty="0" err="1" smtClean="0"/>
              <a:t>Academy</a:t>
            </a:r>
            <a:r>
              <a:rPr lang="nb-NO" dirty="0" smtClean="0"/>
              <a:t> of Dance , </a:t>
            </a:r>
            <a:r>
              <a:rPr lang="nb-NO" dirty="0"/>
              <a:t>in </a:t>
            </a:r>
            <a:r>
              <a:rPr lang="nb-NO" dirty="0" err="1"/>
              <a:t>collaboration</a:t>
            </a:r>
            <a:r>
              <a:rPr lang="nb-NO" dirty="0"/>
              <a:t> </a:t>
            </a:r>
            <a:r>
              <a:rPr lang="nb-NO" dirty="0" err="1"/>
              <a:t>with</a:t>
            </a:r>
            <a:r>
              <a:rPr lang="nb-NO" dirty="0"/>
              <a:t> Andrew Morrison, </a:t>
            </a:r>
            <a:r>
              <a:rPr lang="nb-NO" dirty="0" err="1"/>
              <a:t>Director</a:t>
            </a:r>
            <a:r>
              <a:rPr lang="nb-NO" dirty="0"/>
              <a:t> of </a:t>
            </a:r>
            <a:r>
              <a:rPr lang="nb-NO" dirty="0" err="1"/>
              <a:t>the</a:t>
            </a:r>
            <a:r>
              <a:rPr lang="nb-NO" dirty="0"/>
              <a:t> Centre for Design Research, Oslo School of Architecture and Design and Hans-Jørgen Wallin Weihe, Professor of </a:t>
            </a:r>
            <a:r>
              <a:rPr lang="nb-NO" dirty="0" err="1"/>
              <a:t>Social</a:t>
            </a:r>
            <a:r>
              <a:rPr lang="nb-NO" dirty="0"/>
              <a:t> </a:t>
            </a:r>
            <a:r>
              <a:rPr lang="nb-NO" dirty="0" err="1"/>
              <a:t>Work</a:t>
            </a:r>
            <a:r>
              <a:rPr lang="nb-NO" dirty="0"/>
              <a:t>, Lillehammer </a:t>
            </a:r>
            <a:r>
              <a:rPr lang="nb-NO" dirty="0" err="1"/>
              <a:t>University</a:t>
            </a:r>
            <a:r>
              <a:rPr lang="nb-NO" dirty="0"/>
              <a:t> College.</a:t>
            </a:r>
          </a:p>
          <a:p>
            <a:endParaRPr lang="nb-NO" dirty="0"/>
          </a:p>
        </p:txBody>
      </p:sp>
    </p:spTree>
    <p:extLst>
      <p:ext uri="{BB962C8B-B14F-4D97-AF65-F5344CB8AC3E}">
        <p14:creationId xmlns:p14="http://schemas.microsoft.com/office/powerpoint/2010/main" val="228440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Dancers</a:t>
            </a:r>
            <a:r>
              <a:rPr lang="nb-NO" dirty="0" smtClean="0"/>
              <a:t> </a:t>
            </a:r>
            <a:r>
              <a:rPr lang="nb-NO" dirty="0" err="1" smtClean="0"/>
              <a:t>Choreographers</a:t>
            </a:r>
            <a:r>
              <a:rPr lang="nb-NO" dirty="0" smtClean="0"/>
              <a:t> </a:t>
            </a:r>
            <a:r>
              <a:rPr lang="nb-NO" dirty="0" err="1" smtClean="0"/>
              <a:t>connected</a:t>
            </a:r>
            <a:r>
              <a:rPr lang="nb-NO" dirty="0" smtClean="0"/>
              <a:t> to</a:t>
            </a:r>
            <a:endParaRPr lang="nb-NO" dirty="0"/>
          </a:p>
        </p:txBody>
      </p:sp>
      <p:sp>
        <p:nvSpPr>
          <p:cNvPr id="3" name="Plassholder for innhold 2"/>
          <p:cNvSpPr>
            <a:spLocks noGrp="1"/>
          </p:cNvSpPr>
          <p:nvPr>
            <p:ph idx="1"/>
          </p:nvPr>
        </p:nvSpPr>
        <p:spPr/>
        <p:txBody>
          <a:bodyPr/>
          <a:lstStyle/>
          <a:p>
            <a:r>
              <a:rPr lang="nb-NO" dirty="0" smtClean="0"/>
              <a:t>Britain</a:t>
            </a:r>
          </a:p>
          <a:p>
            <a:r>
              <a:rPr lang="nb-NO" dirty="0" smtClean="0"/>
              <a:t>Germany</a:t>
            </a:r>
          </a:p>
          <a:p>
            <a:r>
              <a:rPr lang="nb-NO" dirty="0" smtClean="0"/>
              <a:t>Iran</a:t>
            </a:r>
          </a:p>
          <a:p>
            <a:r>
              <a:rPr lang="nb-NO" dirty="0" smtClean="0"/>
              <a:t>Korea</a:t>
            </a:r>
          </a:p>
          <a:p>
            <a:r>
              <a:rPr lang="nb-NO" dirty="0" smtClean="0"/>
              <a:t>Norway</a:t>
            </a:r>
          </a:p>
          <a:p>
            <a:r>
              <a:rPr lang="en-GB" dirty="0" smtClean="0"/>
              <a:t>Rumania</a:t>
            </a:r>
          </a:p>
          <a:p>
            <a:r>
              <a:rPr lang="nb-NO" dirty="0" smtClean="0"/>
              <a:t>The </a:t>
            </a:r>
            <a:r>
              <a:rPr lang="en-GB" dirty="0" smtClean="0"/>
              <a:t>Netherlands</a:t>
            </a:r>
          </a:p>
          <a:p>
            <a:r>
              <a:rPr lang="nb-NO" dirty="0" smtClean="0"/>
              <a:t>USA</a:t>
            </a:r>
            <a:endParaRPr lang="nb-NO" dirty="0"/>
          </a:p>
        </p:txBody>
      </p:sp>
    </p:spTree>
    <p:extLst>
      <p:ext uri="{BB962C8B-B14F-4D97-AF65-F5344CB8AC3E}">
        <p14:creationId xmlns:p14="http://schemas.microsoft.com/office/powerpoint/2010/main" val="342843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6146" name="Picture 2" descr="https://i0.wp.com/amphibious.khio.no/wp-content/uploads/2017/07/Frame-27-07-2017-07-20-10.jpg?resize=350%2C300">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73500" y="2096294"/>
            <a:ext cx="444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28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Thresholds (aims and goals)</a:t>
            </a:r>
            <a:endParaRPr lang="en-US" dirty="0"/>
          </a:p>
        </p:txBody>
      </p:sp>
      <p:sp>
        <p:nvSpPr>
          <p:cNvPr id="3" name="Plassholder for innhold 2"/>
          <p:cNvSpPr>
            <a:spLocks noGrp="1"/>
          </p:cNvSpPr>
          <p:nvPr>
            <p:ph idx="1"/>
          </p:nvPr>
        </p:nvSpPr>
        <p:spPr/>
        <p:txBody>
          <a:bodyPr/>
          <a:lstStyle/>
          <a:p>
            <a:r>
              <a:rPr lang="en-US" dirty="0" smtClean="0"/>
              <a:t>AMPHIBIOUS </a:t>
            </a:r>
            <a:r>
              <a:rPr lang="en-US" dirty="0"/>
              <a:t>TRILOGIES is a journey-based research approach to choreography that inhabits littoral zones (where land and water meet), design </a:t>
            </a:r>
            <a:r>
              <a:rPr lang="en-US" dirty="0" err="1"/>
              <a:t>fictioning</a:t>
            </a:r>
            <a:r>
              <a:rPr lang="en-US" dirty="0"/>
              <a:t> and sociology. The aim for choreography is to not be an ‘island’, nor restricted to its own ‘pond’ of legacies and dance performance centric views, nor contained in a specific route or ‘passage’ of production or performance. Instead, the main goal is to artistically explore amphibious spaces via an extended choreography of related </a:t>
            </a:r>
            <a:r>
              <a:rPr lang="en-US" dirty="0" err="1"/>
              <a:t>littorial</a:t>
            </a:r>
            <a:r>
              <a:rPr lang="en-US" dirty="0"/>
              <a:t>, limbic and liminal conditions, environments and articulations.</a:t>
            </a:r>
          </a:p>
          <a:p>
            <a:endParaRPr lang="nb-NO" dirty="0"/>
          </a:p>
        </p:txBody>
      </p:sp>
    </p:spTree>
    <p:extLst>
      <p:ext uri="{BB962C8B-B14F-4D97-AF65-F5344CB8AC3E}">
        <p14:creationId xmlns:p14="http://schemas.microsoft.com/office/powerpoint/2010/main" val="412581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err="1" smtClean="0"/>
              <a:t>Thematics</a:t>
            </a:r>
            <a:r>
              <a:rPr lang="en-US" dirty="0" smtClean="0"/>
              <a:t/>
            </a:r>
            <a:br>
              <a:rPr lang="en-US" dirty="0" smtClean="0"/>
            </a:br>
            <a:endParaRPr lang="nb-NO" dirty="0"/>
          </a:p>
        </p:txBody>
      </p:sp>
      <p:sp>
        <p:nvSpPr>
          <p:cNvPr id="3" name="Plassholder for innhold 2"/>
          <p:cNvSpPr>
            <a:spLocks noGrp="1"/>
          </p:cNvSpPr>
          <p:nvPr>
            <p:ph idx="1"/>
          </p:nvPr>
        </p:nvSpPr>
        <p:spPr/>
        <p:txBody>
          <a:bodyPr>
            <a:normAutofit/>
          </a:bodyPr>
          <a:lstStyle/>
          <a:p>
            <a:r>
              <a:rPr lang="en-US" dirty="0" smtClean="0"/>
              <a:t>Three </a:t>
            </a:r>
            <a:r>
              <a:rPr lang="en-US" dirty="0" err="1"/>
              <a:t>thematics</a:t>
            </a:r>
            <a:r>
              <a:rPr lang="en-US" dirty="0"/>
              <a:t> will be investigated and developed through fieldwork in correlating environments. These are: 1) 'Island': seasons, rhythms and </a:t>
            </a:r>
            <a:r>
              <a:rPr lang="en-US" dirty="0" err="1"/>
              <a:t>im</a:t>
            </a:r>
            <a:r>
              <a:rPr lang="en-US" dirty="0"/>
              <a:t>/migration. Oriented towards adults from without to within (Europe), 2) 'Pond': A constructed environment in the natural landscape. (Margins, memberships and immigrant populations, under represented societal participants. May be conveyed/ oriented towards children from around Europe), and 3) 'Passage': Narratives concerning rites of passage; passage between island and pond. (Mapping, platform for mobile collaborative narrative; participation on the move. Oriented towards journeying across far north European seas).</a:t>
            </a:r>
          </a:p>
          <a:p>
            <a:endParaRPr lang="nb-NO" dirty="0"/>
          </a:p>
        </p:txBody>
      </p:sp>
    </p:spTree>
    <p:extLst>
      <p:ext uri="{BB962C8B-B14F-4D97-AF65-F5344CB8AC3E}">
        <p14:creationId xmlns:p14="http://schemas.microsoft.com/office/powerpoint/2010/main" val="321739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err="1" smtClean="0"/>
              <a:t>Banat</a:t>
            </a:r>
            <a:r>
              <a:rPr lang="nb-NO" dirty="0" smtClean="0"/>
              <a:t> </a:t>
            </a:r>
            <a:r>
              <a:rPr lang="nb-NO" dirty="0" err="1" smtClean="0"/>
              <a:t>Rumania</a:t>
            </a:r>
            <a:r>
              <a:rPr lang="nb-NO" dirty="0" smtClean="0"/>
              <a:t> – </a:t>
            </a:r>
            <a:r>
              <a:rPr lang="nb-NO" dirty="0" err="1" smtClean="0"/>
              <a:t>Fieldwork</a:t>
            </a:r>
            <a:r>
              <a:rPr lang="nb-NO" dirty="0" smtClean="0"/>
              <a:t> in </a:t>
            </a:r>
            <a:r>
              <a:rPr lang="nb-NO" dirty="0" err="1" smtClean="0"/>
              <a:t>the</a:t>
            </a:r>
            <a:r>
              <a:rPr lang="nb-NO" dirty="0" smtClean="0"/>
              <a:t> </a:t>
            </a:r>
            <a:r>
              <a:rPr lang="nb-NO" dirty="0" err="1" smtClean="0"/>
              <a:t>Czech</a:t>
            </a:r>
            <a:r>
              <a:rPr lang="nb-NO" dirty="0" smtClean="0"/>
              <a:t> </a:t>
            </a:r>
            <a:r>
              <a:rPr lang="nb-NO" dirty="0" err="1" smtClean="0"/>
              <a:t>minority</a:t>
            </a:r>
            <a:r>
              <a:rPr lang="nb-NO" dirty="0" smtClean="0"/>
              <a:t> </a:t>
            </a:r>
            <a:r>
              <a:rPr lang="nb-NO" dirty="0" err="1" smtClean="0"/>
              <a:t>community</a:t>
            </a:r>
            <a:r>
              <a:rPr lang="nb-NO" dirty="0" smtClean="0"/>
              <a:t> – </a:t>
            </a:r>
            <a:r>
              <a:rPr lang="nb-NO" dirty="0" err="1" smtClean="0"/>
              <a:t>one</a:t>
            </a:r>
            <a:r>
              <a:rPr lang="nb-NO" dirty="0" smtClean="0"/>
              <a:t> of </a:t>
            </a:r>
            <a:r>
              <a:rPr lang="nb-NO" dirty="0" err="1" smtClean="0"/>
              <a:t>many</a:t>
            </a:r>
            <a:r>
              <a:rPr lang="nb-NO" dirty="0" smtClean="0"/>
              <a:t> </a:t>
            </a:r>
            <a:r>
              <a:rPr lang="nb-NO" dirty="0" err="1" smtClean="0"/>
              <a:t>minorities</a:t>
            </a:r>
            <a:r>
              <a:rPr lang="nb-NO" dirty="0" smtClean="0"/>
              <a:t> </a:t>
            </a:r>
            <a:r>
              <a:rPr lang="nb-NO" dirty="0" err="1" smtClean="0"/>
              <a:t>living</a:t>
            </a:r>
            <a:r>
              <a:rPr lang="nb-NO" dirty="0" smtClean="0"/>
              <a:t> in </a:t>
            </a:r>
            <a:r>
              <a:rPr lang="nb-NO" dirty="0" err="1" smtClean="0"/>
              <a:t>the</a:t>
            </a:r>
            <a:r>
              <a:rPr lang="nb-NO" dirty="0" smtClean="0"/>
              <a:t> </a:t>
            </a:r>
            <a:r>
              <a:rPr lang="nb-NO" dirty="0" err="1" smtClean="0"/>
              <a:t>mountainous</a:t>
            </a:r>
            <a:r>
              <a:rPr lang="nb-NO" dirty="0" smtClean="0"/>
              <a:t> areas </a:t>
            </a:r>
            <a:r>
              <a:rPr lang="nb-NO" dirty="0" err="1" smtClean="0"/>
              <a:t>Rumanian</a:t>
            </a:r>
            <a:r>
              <a:rPr lang="nb-NO" dirty="0" smtClean="0"/>
              <a:t> side of Danube</a:t>
            </a:r>
            <a:endParaRPr lang="nb-NO" dirty="0"/>
          </a:p>
        </p:txBody>
      </p:sp>
      <p:pic>
        <p:nvPicPr>
          <p:cNvPr id="7170" name="Picture 2" descr="https://i2.wp.com/amphibious.khio.no/wp-content/uploads/2017/07/Frame-26-07-2017-01-54-54.jpg?resize=730%2C350">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8176" y="1825625"/>
            <a:ext cx="907564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91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Vardø Finnmark – an </a:t>
            </a:r>
            <a:r>
              <a:rPr lang="nb-NO" dirty="0" err="1" smtClean="0"/>
              <a:t>architectural</a:t>
            </a:r>
            <a:r>
              <a:rPr lang="nb-NO" dirty="0" smtClean="0"/>
              <a:t>  </a:t>
            </a:r>
            <a:r>
              <a:rPr lang="nb-NO" dirty="0" err="1" smtClean="0"/>
              <a:t>project</a:t>
            </a:r>
            <a:r>
              <a:rPr lang="nb-NO" dirty="0" smtClean="0"/>
              <a:t> of </a:t>
            </a:r>
            <a:r>
              <a:rPr lang="nb-NO" dirty="0" err="1" smtClean="0"/>
              <a:t>rehabilitation</a:t>
            </a:r>
            <a:r>
              <a:rPr lang="nb-NO" dirty="0" smtClean="0"/>
              <a:t> of </a:t>
            </a:r>
            <a:r>
              <a:rPr lang="nb-NO" dirty="0" err="1" smtClean="0"/>
              <a:t>old</a:t>
            </a:r>
            <a:r>
              <a:rPr lang="nb-NO" dirty="0" smtClean="0"/>
              <a:t> </a:t>
            </a:r>
            <a:r>
              <a:rPr lang="nb-NO" dirty="0" err="1" smtClean="0"/>
              <a:t>buildings</a:t>
            </a:r>
            <a:endParaRPr lang="nb-NO" dirty="0"/>
          </a:p>
        </p:txBody>
      </p:sp>
      <p:sp>
        <p:nvSpPr>
          <p:cNvPr id="3" name="Plassholder for innhold 2"/>
          <p:cNvSpPr>
            <a:spLocks noGrp="1"/>
          </p:cNvSpPr>
          <p:nvPr>
            <p:ph idx="1"/>
          </p:nvPr>
        </p:nvSpPr>
        <p:spPr/>
        <p:txBody>
          <a:bodyPr/>
          <a:lstStyle/>
          <a:p>
            <a:r>
              <a:rPr lang="en-US" dirty="0" err="1"/>
              <a:t>Vardø</a:t>
            </a:r>
            <a:r>
              <a:rPr lang="en-US" dirty="0"/>
              <a:t> is Norway’s easternmost city and the only city in Europe in the Arctic climate zone, north Norway’s oldest city, the northernmost fortified city of the world, </a:t>
            </a:r>
            <a:r>
              <a:rPr lang="en-US" dirty="0" err="1"/>
              <a:t>Finnmark’s</a:t>
            </a:r>
            <a:r>
              <a:rPr lang="en-US" dirty="0"/>
              <a:t> oldest fishing village and </a:t>
            </a:r>
            <a:r>
              <a:rPr lang="en-US" dirty="0" err="1"/>
              <a:t>Pomor</a:t>
            </a:r>
            <a:r>
              <a:rPr lang="en-US" dirty="0"/>
              <a:t> trading capital. </a:t>
            </a:r>
            <a:r>
              <a:rPr lang="en-US" dirty="0" err="1"/>
              <a:t>Vardø</a:t>
            </a:r>
            <a:r>
              <a:rPr lang="en-US" dirty="0"/>
              <a:t> is also one of Norway’s oldest cities, with city status from 1789.</a:t>
            </a:r>
          </a:p>
          <a:p>
            <a:r>
              <a:rPr lang="en-US" dirty="0" err="1"/>
              <a:t>Vardø</a:t>
            </a:r>
            <a:r>
              <a:rPr lang="en-US" dirty="0"/>
              <a:t> municipality, the gate to the northeast passage and to the Barents Sea, had 2104 inhabitants per. 2017, and an area of 596 km2. The municipality consists of the town of </a:t>
            </a:r>
            <a:r>
              <a:rPr lang="en-US" dirty="0" err="1"/>
              <a:t>Kiberg</a:t>
            </a:r>
            <a:r>
              <a:rPr lang="en-US" dirty="0"/>
              <a:t> on the mainland, and the town of </a:t>
            </a:r>
            <a:r>
              <a:rPr lang="en-US" dirty="0" err="1"/>
              <a:t>Vardø</a:t>
            </a:r>
            <a:r>
              <a:rPr lang="en-US" dirty="0"/>
              <a:t> on the island, which has a mainland connection through the 2.8 km tunnel, northern Europe’s first subsea tunnel.</a:t>
            </a:r>
          </a:p>
          <a:p>
            <a:endParaRPr lang="nb-NO" dirty="0"/>
          </a:p>
        </p:txBody>
      </p:sp>
    </p:spTree>
    <p:extLst>
      <p:ext uri="{BB962C8B-B14F-4D97-AF65-F5344CB8AC3E}">
        <p14:creationId xmlns:p14="http://schemas.microsoft.com/office/powerpoint/2010/main" val="10097335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849</Words>
  <Application>Microsoft Office PowerPoint</Application>
  <PresentationFormat>Širokoúhlá obrazovka</PresentationFormat>
  <Paragraphs>57</Paragraphs>
  <Slides>16</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Calibri</vt:lpstr>
      <vt:lpstr>Calibri Light</vt:lpstr>
      <vt:lpstr>Raleway</vt:lpstr>
      <vt:lpstr>Office-tema</vt:lpstr>
      <vt:lpstr>     The Amphibious Project Reflections on sustainability and ethics through a project of choreography – the Pond Ballet Hans-Jørgen Wallin Weihe  H-J.Wallin.Weihe@inn.no The Inland University of Applied Sciences  </vt:lpstr>
      <vt:lpstr>Prezentace aplikace PowerPoint</vt:lpstr>
      <vt:lpstr>AMPHIBIOUS TRILOGIES </vt:lpstr>
      <vt:lpstr>Dancers Choreographers connected to</vt:lpstr>
      <vt:lpstr>Prezentace aplikace PowerPoint</vt:lpstr>
      <vt:lpstr>Thresholds (aims and goals)</vt:lpstr>
      <vt:lpstr>Thematics </vt:lpstr>
      <vt:lpstr>Banat Rumania – Fieldwork in the Czech minority community – one of many minorities living in the mountainous areas Rumanian side of Danube</vt:lpstr>
      <vt:lpstr>Vardø Finnmark – an architectural  project of rehabilitation of old buildings</vt:lpstr>
      <vt:lpstr>Vardø Restored</vt:lpstr>
      <vt:lpstr>Vardø restored</vt:lpstr>
      <vt:lpstr>Prezentace aplikace PowerPoint</vt:lpstr>
      <vt:lpstr>What could happen if we 'move', 'think' and 'do' amphibiously? </vt:lpstr>
      <vt:lpstr>Greek Islands along the Coast of Turkey A major gate-way to Europe</vt:lpstr>
      <vt:lpstr>Subsidiary aims </vt:lpstr>
      <vt:lpstr>Linked questions </vt:lpstr>
    </vt:vector>
  </TitlesOfParts>
  <Company>Høgskolen i Lillehammer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Amphibious Project Reflections on sustainability and ethics through a project of choregraphy Hans-Jørgen Wallin Weihe H-J.Wallin.Weihe@inn.no The Inland University of Applied Sciences</dc:title>
  <dc:creator>Hans Jørgen Wallin Weihe</dc:creator>
  <cp:lastModifiedBy>Zbyněk Ulčák</cp:lastModifiedBy>
  <cp:revision>9</cp:revision>
  <cp:lastPrinted>2018-08-28T07:34:15Z</cp:lastPrinted>
  <dcterms:created xsi:type="dcterms:W3CDTF">2018-08-28T06:06:24Z</dcterms:created>
  <dcterms:modified xsi:type="dcterms:W3CDTF">2018-11-26T15:24:58Z</dcterms:modified>
</cp:coreProperties>
</file>