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6" r:id="rId3"/>
    <p:sldId id="257" r:id="rId4"/>
    <p:sldId id="258" r:id="rId5"/>
    <p:sldId id="259" r:id="rId6"/>
    <p:sldId id="260" r:id="rId7"/>
    <p:sldId id="261" r:id="rId8"/>
    <p:sldId id="262" r:id="rId9"/>
    <p:sldId id="263" r:id="rId10"/>
    <p:sldId id="264" r:id="rId11"/>
    <p:sldId id="265" r:id="rId12"/>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4660"/>
  </p:normalViewPr>
  <p:slideViewPr>
    <p:cSldViewPr snapToGrid="0">
      <p:cViewPr varScale="1">
        <p:scale>
          <a:sx n="80" d="100"/>
          <a:sy n="80" d="100"/>
        </p:scale>
        <p:origin x="120" y="7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smtClean="0"/>
              <a:t>Klikk for å redigere tittelstil</a:t>
            </a:r>
            <a:endParaRPr lang="nb-NO"/>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D6421056-FF27-4647-BD90-FA083342C138}" type="datetimeFigureOut">
              <a:rPr lang="nb-NO" smtClean="0"/>
              <a:t>26.11.2018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EC82E1D-C86C-4298-AB07-925E5A668D77}" type="slidenum">
              <a:rPr lang="nb-NO" smtClean="0"/>
              <a:t>‹#›</a:t>
            </a:fld>
            <a:endParaRPr lang="nb-NO"/>
          </a:p>
        </p:txBody>
      </p:sp>
    </p:spTree>
    <p:extLst>
      <p:ext uri="{BB962C8B-B14F-4D97-AF65-F5344CB8AC3E}">
        <p14:creationId xmlns:p14="http://schemas.microsoft.com/office/powerpoint/2010/main" val="103316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D6421056-FF27-4647-BD90-FA083342C138}" type="datetimeFigureOut">
              <a:rPr lang="nb-NO" smtClean="0"/>
              <a:t>26.11.2018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EC82E1D-C86C-4298-AB07-925E5A668D77}" type="slidenum">
              <a:rPr lang="nb-NO" smtClean="0"/>
              <a:t>‹#›</a:t>
            </a:fld>
            <a:endParaRPr lang="nb-NO"/>
          </a:p>
        </p:txBody>
      </p:sp>
    </p:spTree>
    <p:extLst>
      <p:ext uri="{BB962C8B-B14F-4D97-AF65-F5344CB8AC3E}">
        <p14:creationId xmlns:p14="http://schemas.microsoft.com/office/powerpoint/2010/main" val="668828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D6421056-FF27-4647-BD90-FA083342C138}" type="datetimeFigureOut">
              <a:rPr lang="nb-NO" smtClean="0"/>
              <a:t>26.11.2018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EC82E1D-C86C-4298-AB07-925E5A668D77}" type="slidenum">
              <a:rPr lang="nb-NO" smtClean="0"/>
              <a:t>‹#›</a:t>
            </a:fld>
            <a:endParaRPr lang="nb-NO"/>
          </a:p>
        </p:txBody>
      </p:sp>
    </p:spTree>
    <p:extLst>
      <p:ext uri="{BB962C8B-B14F-4D97-AF65-F5344CB8AC3E}">
        <p14:creationId xmlns:p14="http://schemas.microsoft.com/office/powerpoint/2010/main" val="3366227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D6421056-FF27-4647-BD90-FA083342C138}" type="datetimeFigureOut">
              <a:rPr lang="nb-NO" smtClean="0"/>
              <a:t>26.11.2018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EC82E1D-C86C-4298-AB07-925E5A668D77}" type="slidenum">
              <a:rPr lang="nb-NO" smtClean="0"/>
              <a:t>‹#›</a:t>
            </a:fld>
            <a:endParaRPr lang="nb-NO"/>
          </a:p>
        </p:txBody>
      </p:sp>
    </p:spTree>
    <p:extLst>
      <p:ext uri="{BB962C8B-B14F-4D97-AF65-F5344CB8AC3E}">
        <p14:creationId xmlns:p14="http://schemas.microsoft.com/office/powerpoint/2010/main" val="1407671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smtClean="0"/>
              <a:t>Klikk for å redigere tittelstil</a:t>
            </a:r>
            <a:endParaRPr lang="nb-NO"/>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D6421056-FF27-4647-BD90-FA083342C138}" type="datetimeFigureOut">
              <a:rPr lang="nb-NO" smtClean="0"/>
              <a:t>26.11.2018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EC82E1D-C86C-4298-AB07-925E5A668D77}" type="slidenum">
              <a:rPr lang="nb-NO" smtClean="0"/>
              <a:t>‹#›</a:t>
            </a:fld>
            <a:endParaRPr lang="nb-NO"/>
          </a:p>
        </p:txBody>
      </p:sp>
    </p:spTree>
    <p:extLst>
      <p:ext uri="{BB962C8B-B14F-4D97-AF65-F5344CB8AC3E}">
        <p14:creationId xmlns:p14="http://schemas.microsoft.com/office/powerpoint/2010/main" val="2854132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838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72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D6421056-FF27-4647-BD90-FA083342C138}" type="datetimeFigureOut">
              <a:rPr lang="nb-NO" smtClean="0"/>
              <a:t>26.11.2018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EC82E1D-C86C-4298-AB07-925E5A668D77}" type="slidenum">
              <a:rPr lang="nb-NO" smtClean="0"/>
              <a:t>‹#›</a:t>
            </a:fld>
            <a:endParaRPr lang="nb-NO"/>
          </a:p>
        </p:txBody>
      </p:sp>
    </p:spTree>
    <p:extLst>
      <p:ext uri="{BB962C8B-B14F-4D97-AF65-F5344CB8AC3E}">
        <p14:creationId xmlns:p14="http://schemas.microsoft.com/office/powerpoint/2010/main" val="1065298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D6421056-FF27-4647-BD90-FA083342C138}" type="datetimeFigureOut">
              <a:rPr lang="nb-NO" smtClean="0"/>
              <a:t>26.11.2018</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DEC82E1D-C86C-4298-AB07-925E5A668D77}" type="slidenum">
              <a:rPr lang="nb-NO" smtClean="0"/>
              <a:t>‹#›</a:t>
            </a:fld>
            <a:endParaRPr lang="nb-NO"/>
          </a:p>
        </p:txBody>
      </p:sp>
    </p:spTree>
    <p:extLst>
      <p:ext uri="{BB962C8B-B14F-4D97-AF65-F5344CB8AC3E}">
        <p14:creationId xmlns:p14="http://schemas.microsoft.com/office/powerpoint/2010/main" val="1298833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D6421056-FF27-4647-BD90-FA083342C138}" type="datetimeFigureOut">
              <a:rPr lang="nb-NO" smtClean="0"/>
              <a:t>26.11.2018</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DEC82E1D-C86C-4298-AB07-925E5A668D77}" type="slidenum">
              <a:rPr lang="nb-NO" smtClean="0"/>
              <a:t>‹#›</a:t>
            </a:fld>
            <a:endParaRPr lang="nb-NO"/>
          </a:p>
        </p:txBody>
      </p:sp>
    </p:spTree>
    <p:extLst>
      <p:ext uri="{BB962C8B-B14F-4D97-AF65-F5344CB8AC3E}">
        <p14:creationId xmlns:p14="http://schemas.microsoft.com/office/powerpoint/2010/main" val="2198044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D6421056-FF27-4647-BD90-FA083342C138}" type="datetimeFigureOut">
              <a:rPr lang="nb-NO" smtClean="0"/>
              <a:t>26.11.2018</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DEC82E1D-C86C-4298-AB07-925E5A668D77}" type="slidenum">
              <a:rPr lang="nb-NO" smtClean="0"/>
              <a:t>‹#›</a:t>
            </a:fld>
            <a:endParaRPr lang="nb-NO"/>
          </a:p>
        </p:txBody>
      </p:sp>
    </p:spTree>
    <p:extLst>
      <p:ext uri="{BB962C8B-B14F-4D97-AF65-F5344CB8AC3E}">
        <p14:creationId xmlns:p14="http://schemas.microsoft.com/office/powerpoint/2010/main" val="851167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D6421056-FF27-4647-BD90-FA083342C138}" type="datetimeFigureOut">
              <a:rPr lang="nb-NO" smtClean="0"/>
              <a:t>26.11.2018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EC82E1D-C86C-4298-AB07-925E5A668D77}" type="slidenum">
              <a:rPr lang="nb-NO" smtClean="0"/>
              <a:t>‹#›</a:t>
            </a:fld>
            <a:endParaRPr lang="nb-NO"/>
          </a:p>
        </p:txBody>
      </p:sp>
    </p:spTree>
    <p:extLst>
      <p:ext uri="{BB962C8B-B14F-4D97-AF65-F5344CB8AC3E}">
        <p14:creationId xmlns:p14="http://schemas.microsoft.com/office/powerpoint/2010/main" val="1133797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D6421056-FF27-4647-BD90-FA083342C138}" type="datetimeFigureOut">
              <a:rPr lang="nb-NO" smtClean="0"/>
              <a:t>26.11.2018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EC82E1D-C86C-4298-AB07-925E5A668D77}" type="slidenum">
              <a:rPr lang="nb-NO" smtClean="0"/>
              <a:t>‹#›</a:t>
            </a:fld>
            <a:endParaRPr lang="nb-NO"/>
          </a:p>
        </p:txBody>
      </p:sp>
    </p:spTree>
    <p:extLst>
      <p:ext uri="{BB962C8B-B14F-4D97-AF65-F5344CB8AC3E}">
        <p14:creationId xmlns:p14="http://schemas.microsoft.com/office/powerpoint/2010/main" val="850709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421056-FF27-4647-BD90-FA083342C138}" type="datetimeFigureOut">
              <a:rPr lang="nb-NO" smtClean="0"/>
              <a:t>26.11.2018</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82E1D-C86C-4298-AB07-925E5A668D77}" type="slidenum">
              <a:rPr lang="nb-NO" smtClean="0"/>
              <a:t>‹#›</a:t>
            </a:fld>
            <a:endParaRPr lang="nb-NO"/>
          </a:p>
        </p:txBody>
      </p:sp>
    </p:spTree>
    <p:extLst>
      <p:ext uri="{BB962C8B-B14F-4D97-AF65-F5344CB8AC3E}">
        <p14:creationId xmlns:p14="http://schemas.microsoft.com/office/powerpoint/2010/main" val="3411573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H-J.Wallin.Weihe@inn.no"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smtClean="0"/>
              <a:t>The </a:t>
            </a:r>
            <a:r>
              <a:rPr lang="nb-NO" dirty="0" err="1" smtClean="0"/>
              <a:t>two</a:t>
            </a:r>
            <a:r>
              <a:rPr lang="nb-NO" dirty="0" smtClean="0"/>
              <a:t> </a:t>
            </a:r>
            <a:r>
              <a:rPr lang="nb-NO" dirty="0" err="1" smtClean="0"/>
              <a:t>largest</a:t>
            </a:r>
            <a:r>
              <a:rPr lang="nb-NO" dirty="0" smtClean="0"/>
              <a:t> </a:t>
            </a:r>
            <a:r>
              <a:rPr lang="nb-NO" dirty="0" err="1" smtClean="0"/>
              <a:t>accidents</a:t>
            </a:r>
            <a:r>
              <a:rPr lang="nb-NO" dirty="0" smtClean="0"/>
              <a:t> in North Sea </a:t>
            </a:r>
            <a:r>
              <a:rPr lang="nb-NO" dirty="0" err="1" smtClean="0"/>
              <a:t>Oildrilling</a:t>
            </a:r>
            <a:endParaRPr lang="nb-NO" dirty="0"/>
          </a:p>
        </p:txBody>
      </p:sp>
      <p:sp>
        <p:nvSpPr>
          <p:cNvPr id="3" name="Undertittel 2"/>
          <p:cNvSpPr>
            <a:spLocks noGrp="1"/>
          </p:cNvSpPr>
          <p:nvPr>
            <p:ph type="subTitle" idx="1"/>
          </p:nvPr>
        </p:nvSpPr>
        <p:spPr/>
        <p:txBody>
          <a:bodyPr>
            <a:normAutofit lnSpcReduction="10000"/>
          </a:bodyPr>
          <a:lstStyle/>
          <a:p>
            <a:r>
              <a:rPr lang="nb-NO" dirty="0" smtClean="0"/>
              <a:t>Hans-Jørgen Wallin Weihe</a:t>
            </a:r>
          </a:p>
          <a:p>
            <a:r>
              <a:rPr lang="nb-NO" dirty="0" smtClean="0">
                <a:hlinkClick r:id="rId2"/>
              </a:rPr>
              <a:t>H-J.Wallin.Weihe@inn.no</a:t>
            </a:r>
            <a:endParaRPr lang="nb-NO" dirty="0" smtClean="0"/>
          </a:p>
          <a:p>
            <a:r>
              <a:rPr lang="nb-NO" dirty="0" smtClean="0"/>
              <a:t>The Inland </a:t>
            </a:r>
            <a:r>
              <a:rPr lang="nb-NO" dirty="0" err="1" smtClean="0"/>
              <a:t>University</a:t>
            </a:r>
            <a:r>
              <a:rPr lang="nb-NO" dirty="0" smtClean="0"/>
              <a:t> of Applied Sciences</a:t>
            </a:r>
          </a:p>
          <a:p>
            <a:r>
              <a:rPr lang="nb-NO" dirty="0" smtClean="0"/>
              <a:t>Lillehammer Norway</a:t>
            </a:r>
            <a:endParaRPr lang="nb-NO" dirty="0"/>
          </a:p>
        </p:txBody>
      </p:sp>
    </p:spTree>
    <p:extLst>
      <p:ext uri="{BB962C8B-B14F-4D97-AF65-F5344CB8AC3E}">
        <p14:creationId xmlns:p14="http://schemas.microsoft.com/office/powerpoint/2010/main" val="2321235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The spiritual </a:t>
            </a:r>
            <a:r>
              <a:rPr lang="nb-NO" dirty="0" err="1" smtClean="0"/>
              <a:t>idea</a:t>
            </a:r>
            <a:r>
              <a:rPr lang="nb-NO" dirty="0" smtClean="0"/>
              <a:t> </a:t>
            </a:r>
            <a:r>
              <a:rPr lang="nb-NO" dirty="0" err="1" smtClean="0"/>
              <a:t>of</a:t>
            </a:r>
            <a:r>
              <a:rPr lang="nb-NO" dirty="0" smtClean="0"/>
              <a:t> </a:t>
            </a:r>
            <a:r>
              <a:rPr lang="nb-NO" dirty="0" err="1" smtClean="0"/>
              <a:t>the</a:t>
            </a:r>
            <a:r>
              <a:rPr lang="nb-NO" dirty="0" smtClean="0"/>
              <a:t> </a:t>
            </a:r>
            <a:r>
              <a:rPr lang="nb-NO" dirty="0" err="1" smtClean="0"/>
              <a:t>window</a:t>
            </a:r>
            <a:endParaRPr lang="nb-NO" dirty="0"/>
          </a:p>
        </p:txBody>
      </p:sp>
      <p:sp>
        <p:nvSpPr>
          <p:cNvPr id="3" name="Plassholder for innhold 2"/>
          <p:cNvSpPr>
            <a:spLocks noGrp="1"/>
          </p:cNvSpPr>
          <p:nvPr>
            <p:ph idx="1"/>
          </p:nvPr>
        </p:nvSpPr>
        <p:spPr/>
        <p:txBody>
          <a:bodyPr/>
          <a:lstStyle/>
          <a:p>
            <a:r>
              <a:rPr lang="en-US" dirty="0" smtClean="0"/>
              <a:t>The window was created </a:t>
            </a:r>
            <a:r>
              <a:rPr lang="en-US" dirty="0"/>
              <a:t>by Jennifer Jane </a:t>
            </a:r>
            <a:r>
              <a:rPr lang="en-US" dirty="0" err="1"/>
              <a:t>Bayliss</a:t>
            </a:r>
            <a:r>
              <a:rPr lang="en-US" dirty="0"/>
              <a:t>, a member of the congregation. Each of the small circular discs represents a victim of the disaster. At the foot of the window they are red, as the souls of the dead emerge from the flames in the stormy sea. As they rise up the window the </a:t>
            </a:r>
            <a:r>
              <a:rPr lang="en-US" dirty="0" err="1"/>
              <a:t>colour</a:t>
            </a:r>
            <a:r>
              <a:rPr lang="en-US" dirty="0"/>
              <a:t> lightens as the souls rise to </a:t>
            </a:r>
            <a:r>
              <a:rPr lang="en-US" dirty="0" smtClean="0"/>
              <a:t>Heaven</a:t>
            </a:r>
          </a:p>
          <a:p>
            <a:r>
              <a:rPr lang="en-US" dirty="0" smtClean="0"/>
              <a:t>A number of other monuments exist – all with different expressions – </a:t>
            </a:r>
            <a:endParaRPr lang="nb-NO" dirty="0"/>
          </a:p>
        </p:txBody>
      </p:sp>
    </p:spTree>
    <p:extLst>
      <p:ext uri="{BB962C8B-B14F-4D97-AF65-F5344CB8AC3E}">
        <p14:creationId xmlns:p14="http://schemas.microsoft.com/office/powerpoint/2010/main" val="1016134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en-US" dirty="0" smtClean="0"/>
              <a:t>The </a:t>
            </a:r>
            <a:r>
              <a:rPr lang="en-US" dirty="0"/>
              <a:t>Norwegian monument after the Alexander </a:t>
            </a:r>
            <a:r>
              <a:rPr lang="en-US" dirty="0" err="1"/>
              <a:t>Kielland</a:t>
            </a:r>
            <a:r>
              <a:rPr lang="en-US" dirty="0"/>
              <a:t> accident is a broken chain placed on a rock close to the sea</a:t>
            </a:r>
            <a:r>
              <a:rPr lang="nb-NO" dirty="0"/>
              <a:t/>
            </a:r>
            <a:br>
              <a:rPr lang="nb-NO" dirty="0"/>
            </a:br>
            <a:endParaRPr lang="nb-NO" dirty="0"/>
          </a:p>
        </p:txBody>
      </p:sp>
      <p:sp>
        <p:nvSpPr>
          <p:cNvPr id="3" name="Plassholder for innhold 2"/>
          <p:cNvSpPr>
            <a:spLocks noGrp="1"/>
          </p:cNvSpPr>
          <p:nvPr>
            <p:ph idx="1"/>
          </p:nvPr>
        </p:nvSpPr>
        <p:spPr/>
        <p:txBody>
          <a:bodyPr/>
          <a:lstStyle/>
          <a:p>
            <a:endParaRPr lang="nb-NO"/>
          </a:p>
        </p:txBody>
      </p:sp>
      <p:pic>
        <p:nvPicPr>
          <p:cNvPr id="5123" name="Picture 3" descr="http://erlingjensen.net/Historie/BruttLenk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537" y="1825625"/>
            <a:ext cx="7886700" cy="408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73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endParaRPr lang="nb-NO" dirty="0"/>
          </a:p>
        </p:txBody>
      </p:sp>
      <p:sp>
        <p:nvSpPr>
          <p:cNvPr id="3" name="Undertittel 2"/>
          <p:cNvSpPr>
            <a:spLocks noGrp="1"/>
          </p:cNvSpPr>
          <p:nvPr>
            <p:ph type="subTitle" idx="1"/>
          </p:nvPr>
        </p:nvSpPr>
        <p:spPr/>
        <p:txBody>
          <a:bodyPr/>
          <a:lstStyle/>
          <a:p>
            <a:endParaRPr lang="nb-NO" dirty="0"/>
          </a:p>
        </p:txBody>
      </p:sp>
      <p:pic>
        <p:nvPicPr>
          <p:cNvPr id="1026" name="Picture 2" descr="https://upload.wikimedia.org/wikipedia/commons/4/4b/Alexander_L_Kielland_and_Edda_2-7C_NOMF-02663-1-6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578" y="0"/>
            <a:ext cx="15001875" cy="971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134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The Alexander Kielland Plattform </a:t>
            </a:r>
            <a:r>
              <a:rPr lang="nb-NO" dirty="0" err="1" smtClean="0"/>
              <a:t>Collapse</a:t>
            </a:r>
            <a:r>
              <a:rPr lang="nb-NO" dirty="0" smtClean="0"/>
              <a:t> 27th </a:t>
            </a:r>
            <a:r>
              <a:rPr lang="nb-NO" dirty="0" err="1" smtClean="0"/>
              <a:t>March</a:t>
            </a:r>
            <a:r>
              <a:rPr lang="nb-NO" dirty="0" smtClean="0"/>
              <a:t> 1980  Norwegian </a:t>
            </a:r>
            <a:r>
              <a:rPr lang="nb-NO" dirty="0" err="1" smtClean="0"/>
              <a:t>Sector</a:t>
            </a:r>
            <a:r>
              <a:rPr lang="nb-NO" dirty="0" smtClean="0"/>
              <a:t> North Sea </a:t>
            </a:r>
            <a:endParaRPr lang="nb-NO" dirty="0"/>
          </a:p>
        </p:txBody>
      </p:sp>
      <p:sp>
        <p:nvSpPr>
          <p:cNvPr id="3" name="Plassholder for innhold 2"/>
          <p:cNvSpPr>
            <a:spLocks noGrp="1"/>
          </p:cNvSpPr>
          <p:nvPr>
            <p:ph idx="1"/>
          </p:nvPr>
        </p:nvSpPr>
        <p:spPr/>
        <p:txBody>
          <a:bodyPr>
            <a:normAutofit lnSpcReduction="10000"/>
          </a:bodyPr>
          <a:lstStyle/>
          <a:p>
            <a:endParaRPr lang="nb-NO" dirty="0" smtClean="0"/>
          </a:p>
          <a:p>
            <a:r>
              <a:rPr lang="nb-NO" dirty="0" smtClean="0"/>
              <a:t>123 </a:t>
            </a:r>
            <a:r>
              <a:rPr lang="nb-NO" dirty="0" err="1" smtClean="0"/>
              <a:t>oilworkers</a:t>
            </a:r>
            <a:r>
              <a:rPr lang="nb-NO" dirty="0" smtClean="0"/>
              <a:t> </a:t>
            </a:r>
            <a:r>
              <a:rPr lang="nb-NO" dirty="0" err="1" smtClean="0"/>
              <a:t>were</a:t>
            </a:r>
            <a:r>
              <a:rPr lang="nb-NO" dirty="0" smtClean="0"/>
              <a:t> </a:t>
            </a:r>
            <a:r>
              <a:rPr lang="nb-NO" dirty="0" err="1" smtClean="0"/>
              <a:t>killed</a:t>
            </a:r>
            <a:r>
              <a:rPr lang="nb-NO" dirty="0" smtClean="0"/>
              <a:t> (</a:t>
            </a:r>
            <a:r>
              <a:rPr lang="nb-NO" dirty="0" err="1" smtClean="0"/>
              <a:t>Mostly</a:t>
            </a:r>
            <a:r>
              <a:rPr lang="nb-NO" dirty="0" smtClean="0"/>
              <a:t> Norwegians, </a:t>
            </a:r>
            <a:r>
              <a:rPr lang="nb-NO" dirty="0" err="1" smtClean="0"/>
              <a:t>however</a:t>
            </a:r>
            <a:r>
              <a:rPr lang="nb-NO" dirty="0" smtClean="0"/>
              <a:t> </a:t>
            </a:r>
            <a:r>
              <a:rPr lang="nb-NO" dirty="0" err="1" smtClean="0"/>
              <a:t>there</a:t>
            </a:r>
            <a:r>
              <a:rPr lang="nb-NO" dirty="0" smtClean="0"/>
              <a:t> </a:t>
            </a:r>
            <a:r>
              <a:rPr lang="nb-NO" dirty="0" err="1" smtClean="0"/>
              <a:t>were</a:t>
            </a:r>
            <a:r>
              <a:rPr lang="nb-NO" dirty="0" smtClean="0"/>
              <a:t> </a:t>
            </a:r>
            <a:r>
              <a:rPr lang="nb-NO" dirty="0" err="1" smtClean="0"/>
              <a:t>individuals</a:t>
            </a:r>
            <a:r>
              <a:rPr lang="nb-NO" dirty="0" smtClean="0"/>
              <a:t> from </a:t>
            </a:r>
            <a:r>
              <a:rPr lang="nb-NO" dirty="0" err="1" smtClean="0"/>
              <a:t>many</a:t>
            </a:r>
            <a:r>
              <a:rPr lang="nb-NO" dirty="0" smtClean="0"/>
              <a:t> European </a:t>
            </a:r>
            <a:r>
              <a:rPr lang="nb-NO" dirty="0" err="1" smtClean="0"/>
              <a:t>countries</a:t>
            </a:r>
            <a:r>
              <a:rPr lang="nb-NO" dirty="0" smtClean="0"/>
              <a:t> and from North America)</a:t>
            </a:r>
          </a:p>
          <a:p>
            <a:r>
              <a:rPr lang="nb-NO" dirty="0" smtClean="0"/>
              <a:t>89 </a:t>
            </a:r>
            <a:r>
              <a:rPr lang="nb-NO" dirty="0" err="1" smtClean="0"/>
              <a:t>survivors</a:t>
            </a:r>
            <a:r>
              <a:rPr lang="nb-NO" dirty="0" smtClean="0"/>
              <a:t> </a:t>
            </a:r>
          </a:p>
          <a:p>
            <a:r>
              <a:rPr lang="nb-NO" dirty="0" err="1" smtClean="0"/>
              <a:t>Rescue</a:t>
            </a:r>
            <a:r>
              <a:rPr lang="nb-NO" dirty="0" smtClean="0"/>
              <a:t> </a:t>
            </a:r>
            <a:r>
              <a:rPr lang="nb-NO" dirty="0" err="1" smtClean="0"/>
              <a:t>operation</a:t>
            </a:r>
            <a:r>
              <a:rPr lang="nb-NO" dirty="0" smtClean="0"/>
              <a:t> </a:t>
            </a:r>
            <a:r>
              <a:rPr lang="nb-NO" dirty="0" err="1" smtClean="0"/>
              <a:t>involving</a:t>
            </a:r>
            <a:r>
              <a:rPr lang="nb-NO" dirty="0" smtClean="0"/>
              <a:t> all </a:t>
            </a:r>
            <a:r>
              <a:rPr lang="nb-NO" dirty="0"/>
              <a:t>N</a:t>
            </a:r>
            <a:r>
              <a:rPr lang="nb-NO" dirty="0" smtClean="0"/>
              <a:t>orth Sea </a:t>
            </a:r>
            <a:r>
              <a:rPr lang="nb-NO" dirty="0" err="1" smtClean="0"/>
              <a:t>nations</a:t>
            </a:r>
            <a:endParaRPr lang="nb-NO" dirty="0" smtClean="0"/>
          </a:p>
          <a:p>
            <a:r>
              <a:rPr lang="nb-NO" dirty="0" smtClean="0"/>
              <a:t>Most </a:t>
            </a:r>
            <a:r>
              <a:rPr lang="nb-NO" dirty="0" err="1" smtClean="0"/>
              <a:t>of</a:t>
            </a:r>
            <a:r>
              <a:rPr lang="nb-NO" dirty="0" smtClean="0"/>
              <a:t> </a:t>
            </a:r>
            <a:r>
              <a:rPr lang="nb-NO" dirty="0" err="1" smtClean="0"/>
              <a:t>the</a:t>
            </a:r>
            <a:r>
              <a:rPr lang="nb-NO" dirty="0" smtClean="0"/>
              <a:t> </a:t>
            </a:r>
            <a:r>
              <a:rPr lang="nb-NO" dirty="0" err="1" smtClean="0"/>
              <a:t>survivors</a:t>
            </a:r>
            <a:r>
              <a:rPr lang="nb-NO" dirty="0" smtClean="0"/>
              <a:t> </a:t>
            </a:r>
            <a:r>
              <a:rPr lang="nb-NO" dirty="0" err="1" smtClean="0"/>
              <a:t>continued</a:t>
            </a:r>
            <a:r>
              <a:rPr lang="nb-NO" dirty="0" smtClean="0"/>
              <a:t> </a:t>
            </a:r>
            <a:r>
              <a:rPr lang="nb-NO" dirty="0" err="1" smtClean="0"/>
              <a:t>working</a:t>
            </a:r>
            <a:r>
              <a:rPr lang="nb-NO" dirty="0" smtClean="0"/>
              <a:t> in </a:t>
            </a:r>
            <a:r>
              <a:rPr lang="nb-NO" dirty="0" err="1" smtClean="0"/>
              <a:t>the</a:t>
            </a:r>
            <a:r>
              <a:rPr lang="nb-NO" dirty="0" smtClean="0"/>
              <a:t> North Sea</a:t>
            </a:r>
          </a:p>
          <a:p>
            <a:r>
              <a:rPr lang="nb-NO" dirty="0" smtClean="0"/>
              <a:t>The </a:t>
            </a:r>
            <a:r>
              <a:rPr lang="nb-NO" dirty="0" err="1" smtClean="0"/>
              <a:t>biggest</a:t>
            </a:r>
            <a:r>
              <a:rPr lang="nb-NO" dirty="0" smtClean="0"/>
              <a:t> </a:t>
            </a:r>
            <a:r>
              <a:rPr lang="nb-NO" dirty="0" err="1" smtClean="0"/>
              <a:t>industrial</a:t>
            </a:r>
            <a:r>
              <a:rPr lang="nb-NO" dirty="0" smtClean="0"/>
              <a:t> </a:t>
            </a:r>
            <a:r>
              <a:rPr lang="nb-NO" dirty="0" err="1" smtClean="0"/>
              <a:t>accident</a:t>
            </a:r>
            <a:r>
              <a:rPr lang="nb-NO" dirty="0" smtClean="0"/>
              <a:t> in Norway</a:t>
            </a:r>
          </a:p>
          <a:p>
            <a:r>
              <a:rPr lang="nb-NO" dirty="0" smtClean="0"/>
              <a:t>Research </a:t>
            </a:r>
            <a:r>
              <a:rPr lang="nb-NO" dirty="0" err="1" smtClean="0"/>
              <a:t>on</a:t>
            </a:r>
            <a:r>
              <a:rPr lang="nb-NO" dirty="0" smtClean="0"/>
              <a:t> Post </a:t>
            </a:r>
            <a:r>
              <a:rPr lang="nb-NO" dirty="0" err="1" smtClean="0"/>
              <a:t>Traumatic</a:t>
            </a:r>
            <a:r>
              <a:rPr lang="nb-NO" dirty="0" smtClean="0"/>
              <a:t> Stress (PTS), </a:t>
            </a:r>
            <a:r>
              <a:rPr lang="nb-NO" dirty="0" err="1" smtClean="0"/>
              <a:t>memories</a:t>
            </a:r>
            <a:endParaRPr lang="nb-NO" dirty="0" smtClean="0"/>
          </a:p>
          <a:p>
            <a:r>
              <a:rPr lang="nb-NO" dirty="0" smtClean="0"/>
              <a:t>The </a:t>
            </a:r>
            <a:r>
              <a:rPr lang="nb-NO" dirty="0" err="1" smtClean="0"/>
              <a:t>accident</a:t>
            </a:r>
            <a:r>
              <a:rPr lang="nb-NO" dirty="0" smtClean="0"/>
              <a:t> </a:t>
            </a:r>
            <a:r>
              <a:rPr lang="nb-NO" dirty="0" err="1" smtClean="0"/>
              <a:t>changed</a:t>
            </a:r>
            <a:r>
              <a:rPr lang="nb-NO" dirty="0" smtClean="0"/>
              <a:t> </a:t>
            </a:r>
            <a:r>
              <a:rPr lang="nb-NO" dirty="0" err="1" smtClean="0"/>
              <a:t>safety</a:t>
            </a:r>
            <a:r>
              <a:rPr lang="nb-NO" dirty="0" smtClean="0"/>
              <a:t> standards </a:t>
            </a:r>
            <a:r>
              <a:rPr lang="nb-NO" dirty="0" err="1" smtClean="0"/>
              <a:t>internationally</a:t>
            </a:r>
            <a:endParaRPr lang="nb-NO" dirty="0"/>
          </a:p>
        </p:txBody>
      </p:sp>
    </p:spTree>
    <p:extLst>
      <p:ext uri="{BB962C8B-B14F-4D97-AF65-F5344CB8AC3E}">
        <p14:creationId xmlns:p14="http://schemas.microsoft.com/office/powerpoint/2010/main" val="2720646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Very</a:t>
            </a:r>
            <a:r>
              <a:rPr lang="nb-NO" dirty="0" smtClean="0"/>
              <a:t> </a:t>
            </a:r>
            <a:r>
              <a:rPr lang="nb-NO" dirty="0" err="1" smtClean="0"/>
              <a:t>difficult</a:t>
            </a:r>
            <a:r>
              <a:rPr lang="nb-NO" dirty="0" smtClean="0"/>
              <a:t> </a:t>
            </a:r>
            <a:r>
              <a:rPr lang="nb-NO" dirty="0" err="1" smtClean="0"/>
              <a:t>weather</a:t>
            </a:r>
            <a:r>
              <a:rPr lang="nb-NO" dirty="0" smtClean="0"/>
              <a:t> </a:t>
            </a:r>
            <a:r>
              <a:rPr lang="nb-NO" dirty="0" err="1" smtClean="0"/>
              <a:t>conditions</a:t>
            </a:r>
            <a:r>
              <a:rPr lang="nb-NO" dirty="0" smtClean="0"/>
              <a:t> – </a:t>
            </a:r>
            <a:r>
              <a:rPr lang="nb-NO" dirty="0" err="1" smtClean="0"/>
              <a:t>heavy</a:t>
            </a:r>
            <a:r>
              <a:rPr lang="nb-NO" dirty="0" smtClean="0"/>
              <a:t> </a:t>
            </a:r>
            <a:r>
              <a:rPr lang="nb-NO" dirty="0" err="1" smtClean="0"/>
              <a:t>wind</a:t>
            </a:r>
            <a:r>
              <a:rPr lang="nb-NO" dirty="0" smtClean="0"/>
              <a:t>, </a:t>
            </a:r>
            <a:r>
              <a:rPr lang="nb-NO" dirty="0" err="1" smtClean="0"/>
              <a:t>strong</a:t>
            </a:r>
            <a:r>
              <a:rPr lang="nb-NO" dirty="0" smtClean="0"/>
              <a:t> </a:t>
            </a:r>
            <a:r>
              <a:rPr lang="nb-NO" dirty="0" err="1" smtClean="0"/>
              <a:t>current</a:t>
            </a:r>
            <a:r>
              <a:rPr lang="nb-NO" dirty="0" smtClean="0"/>
              <a:t>, </a:t>
            </a:r>
            <a:r>
              <a:rPr lang="nb-NO" dirty="0" err="1" smtClean="0"/>
              <a:t>low</a:t>
            </a:r>
            <a:r>
              <a:rPr lang="nb-NO" dirty="0" smtClean="0"/>
              <a:t> </a:t>
            </a:r>
            <a:r>
              <a:rPr lang="nb-NO" dirty="0" err="1" smtClean="0"/>
              <a:t>visibility</a:t>
            </a:r>
            <a:endParaRPr lang="nb-NO" dirty="0"/>
          </a:p>
        </p:txBody>
      </p:sp>
      <p:pic>
        <p:nvPicPr>
          <p:cNvPr id="2050" name="Picture 2" descr="https://upload.wikimedia.org/wikipedia/commons/b/bc/Wasser_%C3%BCber_Deck_und_Luken_WNA.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664453" y="2398804"/>
            <a:ext cx="4863094" cy="3204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784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Shelf </a:t>
            </a:r>
            <a:r>
              <a:rPr lang="nb-NO" dirty="0" err="1" smtClean="0"/>
              <a:t>Clouds</a:t>
            </a:r>
            <a:r>
              <a:rPr lang="nb-NO" dirty="0" smtClean="0"/>
              <a:t> </a:t>
            </a:r>
            <a:r>
              <a:rPr lang="nb-NO" dirty="0" err="1" smtClean="0"/>
              <a:t>with</a:t>
            </a:r>
            <a:r>
              <a:rPr lang="nb-NO" dirty="0" smtClean="0"/>
              <a:t> </a:t>
            </a:r>
            <a:r>
              <a:rPr lang="nb-NO" dirty="0" err="1" smtClean="0"/>
              <a:t>heavy</a:t>
            </a:r>
            <a:r>
              <a:rPr lang="nb-NO" dirty="0" smtClean="0"/>
              <a:t> thunderstorm– </a:t>
            </a:r>
            <a:r>
              <a:rPr lang="nb-NO" dirty="0" err="1" smtClean="0"/>
              <a:t>outside</a:t>
            </a:r>
            <a:r>
              <a:rPr lang="nb-NO" dirty="0" smtClean="0"/>
              <a:t> </a:t>
            </a:r>
            <a:r>
              <a:rPr lang="nb-NO" dirty="0" err="1" smtClean="0"/>
              <a:t>the</a:t>
            </a:r>
            <a:r>
              <a:rPr lang="nb-NO" dirty="0" smtClean="0"/>
              <a:t> </a:t>
            </a:r>
            <a:r>
              <a:rPr lang="nb-NO" dirty="0" err="1" smtClean="0"/>
              <a:t>Swedish</a:t>
            </a:r>
            <a:r>
              <a:rPr lang="nb-NO" dirty="0" smtClean="0"/>
              <a:t> </a:t>
            </a:r>
            <a:r>
              <a:rPr lang="nb-NO" dirty="0" err="1" smtClean="0"/>
              <a:t>island</a:t>
            </a:r>
            <a:r>
              <a:rPr lang="nb-NO" dirty="0" smtClean="0"/>
              <a:t> </a:t>
            </a:r>
            <a:r>
              <a:rPr lang="nb-NO" dirty="0" err="1" smtClean="0"/>
              <a:t>of</a:t>
            </a:r>
            <a:r>
              <a:rPr lang="nb-NO" dirty="0"/>
              <a:t> </a:t>
            </a:r>
            <a:r>
              <a:rPr lang="nb-NO" dirty="0" smtClean="0"/>
              <a:t>Öland in </a:t>
            </a:r>
            <a:r>
              <a:rPr lang="nb-NO" dirty="0" err="1" smtClean="0"/>
              <a:t>the</a:t>
            </a:r>
            <a:r>
              <a:rPr lang="nb-NO" dirty="0" smtClean="0"/>
              <a:t> Baltic Sea (2005)</a:t>
            </a:r>
            <a:endParaRPr lang="nb-NO" dirty="0"/>
          </a:p>
        </p:txBody>
      </p:sp>
      <p:pic>
        <p:nvPicPr>
          <p:cNvPr id="3074" name="Picture 2" descr="https://upload.wikimedia.org/wikipedia/commons/e/e3/Cloud_cumulonimbus_at_baltic_sea%281%29.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195108" y="1825625"/>
            <a:ext cx="580178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105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Beauforts </a:t>
            </a:r>
            <a:r>
              <a:rPr lang="nb-NO" dirty="0" err="1" smtClean="0"/>
              <a:t>Scale</a:t>
            </a:r>
            <a:endParaRPr lang="nb-NO" dirty="0"/>
          </a:p>
        </p:txBody>
      </p:sp>
      <p:sp>
        <p:nvSpPr>
          <p:cNvPr id="3" name="Plassholder for innhold 2"/>
          <p:cNvSpPr>
            <a:spLocks noGrp="1"/>
          </p:cNvSpPr>
          <p:nvPr>
            <p:ph idx="1"/>
          </p:nvPr>
        </p:nvSpPr>
        <p:spPr/>
        <p:txBody>
          <a:bodyPr/>
          <a:lstStyle/>
          <a:p>
            <a:r>
              <a:rPr lang="nb-NO" dirty="0" smtClean="0"/>
              <a:t>Force 10 </a:t>
            </a:r>
            <a:r>
              <a:rPr lang="en-US" dirty="0"/>
              <a:t>Very high waves with overhanging crests. Large patches of foam from wave crests give the sea a white appearance. Considerable tumbling of waves with heavy impact. Large amounts of airborne spray reduce visibility.</a:t>
            </a:r>
            <a:endParaRPr lang="nb-NO" dirty="0" smtClean="0"/>
          </a:p>
          <a:p>
            <a:r>
              <a:rPr lang="nb-NO" dirty="0" smtClean="0"/>
              <a:t>Force 11 </a:t>
            </a:r>
            <a:r>
              <a:rPr lang="en-US" dirty="0"/>
              <a:t>Exceptionally high waves. Very large patches of foam, driven before the wind, cover much of the sea surface. Very large amounts of airborne spray severely reduce visibility.</a:t>
            </a:r>
            <a:endParaRPr lang="nb-NO" dirty="0" smtClean="0"/>
          </a:p>
          <a:p>
            <a:r>
              <a:rPr lang="nb-NO" dirty="0" smtClean="0"/>
              <a:t>Force 12 </a:t>
            </a:r>
            <a:r>
              <a:rPr lang="en-US" dirty="0"/>
              <a:t>Huge waves. Sea is completely white with foam and spray. Air is filled with driving spray, greatly reducing visibility.</a:t>
            </a:r>
            <a:endParaRPr lang="nb-NO" dirty="0"/>
          </a:p>
        </p:txBody>
      </p:sp>
      <p:pic>
        <p:nvPicPr>
          <p:cNvPr id="1025" name="Picture 1" descr="Beaufort scale 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43000" cy="12001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torm warning.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941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The Piper Alpha </a:t>
            </a:r>
            <a:r>
              <a:rPr lang="nb-NO" dirty="0" err="1" smtClean="0"/>
              <a:t>OilPlattform</a:t>
            </a:r>
            <a:r>
              <a:rPr lang="nb-NO" dirty="0" smtClean="0"/>
              <a:t> </a:t>
            </a:r>
            <a:r>
              <a:rPr lang="nb-NO" dirty="0" err="1" smtClean="0"/>
              <a:t>Accident</a:t>
            </a:r>
            <a:r>
              <a:rPr lang="nb-NO" dirty="0" smtClean="0"/>
              <a:t> (</a:t>
            </a:r>
            <a:r>
              <a:rPr lang="nb-NO" dirty="0" err="1" smtClean="0"/>
              <a:t>explosions</a:t>
            </a:r>
            <a:r>
              <a:rPr lang="nb-NO" dirty="0" smtClean="0"/>
              <a:t> and a fire) 6th </a:t>
            </a:r>
            <a:r>
              <a:rPr lang="nb-NO" dirty="0" err="1" smtClean="0"/>
              <a:t>July</a:t>
            </a:r>
            <a:r>
              <a:rPr lang="nb-NO" dirty="0" smtClean="0"/>
              <a:t> 1988</a:t>
            </a:r>
            <a:endParaRPr lang="nb-NO" dirty="0"/>
          </a:p>
        </p:txBody>
      </p:sp>
      <p:sp>
        <p:nvSpPr>
          <p:cNvPr id="3" name="Plassholder for innhold 2"/>
          <p:cNvSpPr>
            <a:spLocks noGrp="1"/>
          </p:cNvSpPr>
          <p:nvPr>
            <p:ph idx="1"/>
          </p:nvPr>
        </p:nvSpPr>
        <p:spPr/>
        <p:txBody>
          <a:bodyPr/>
          <a:lstStyle/>
          <a:p>
            <a:r>
              <a:rPr lang="nb-NO" dirty="0" smtClean="0"/>
              <a:t>167 </a:t>
            </a:r>
            <a:r>
              <a:rPr lang="nb-NO" dirty="0" err="1" smtClean="0"/>
              <a:t>Oilworkers</a:t>
            </a:r>
            <a:r>
              <a:rPr lang="nb-NO" dirty="0" smtClean="0"/>
              <a:t> </a:t>
            </a:r>
            <a:r>
              <a:rPr lang="nb-NO" dirty="0" err="1" smtClean="0"/>
              <a:t>killed</a:t>
            </a:r>
            <a:r>
              <a:rPr lang="nb-NO" dirty="0" smtClean="0"/>
              <a:t> (</a:t>
            </a:r>
            <a:r>
              <a:rPr lang="nb-NO" dirty="0" err="1" smtClean="0"/>
              <a:t>including</a:t>
            </a:r>
            <a:r>
              <a:rPr lang="nb-NO" dirty="0" smtClean="0"/>
              <a:t> </a:t>
            </a:r>
            <a:r>
              <a:rPr lang="nb-NO" dirty="0" err="1" smtClean="0"/>
              <a:t>two</a:t>
            </a:r>
            <a:r>
              <a:rPr lang="nb-NO" dirty="0" smtClean="0"/>
              <a:t> </a:t>
            </a:r>
            <a:r>
              <a:rPr lang="nb-NO" dirty="0" err="1" smtClean="0"/>
              <a:t>rescue</a:t>
            </a:r>
            <a:r>
              <a:rPr lang="nb-NO" dirty="0" smtClean="0"/>
              <a:t> </a:t>
            </a:r>
            <a:r>
              <a:rPr lang="nb-NO" dirty="0" err="1" smtClean="0"/>
              <a:t>workers</a:t>
            </a:r>
            <a:r>
              <a:rPr lang="nb-NO" dirty="0" smtClean="0"/>
              <a:t>)</a:t>
            </a:r>
          </a:p>
          <a:p>
            <a:r>
              <a:rPr lang="nb-NO" dirty="0" smtClean="0"/>
              <a:t>61 </a:t>
            </a:r>
            <a:r>
              <a:rPr lang="nb-NO" dirty="0" err="1" smtClean="0"/>
              <a:t>survivors</a:t>
            </a:r>
            <a:r>
              <a:rPr lang="nb-NO" dirty="0" smtClean="0"/>
              <a:t> </a:t>
            </a:r>
          </a:p>
          <a:p>
            <a:r>
              <a:rPr lang="en-US" dirty="0"/>
              <a:t>the worst offshore oil disaster in terms of lives lost and industry </a:t>
            </a:r>
            <a:r>
              <a:rPr lang="en-US" dirty="0" smtClean="0"/>
              <a:t>impact</a:t>
            </a:r>
          </a:p>
          <a:p>
            <a:endParaRPr lang="en-US" dirty="0"/>
          </a:p>
          <a:p>
            <a:endParaRPr lang="nb-NO" dirty="0"/>
          </a:p>
        </p:txBody>
      </p:sp>
    </p:spTree>
    <p:extLst>
      <p:ext uri="{BB962C8B-B14F-4D97-AF65-F5344CB8AC3E}">
        <p14:creationId xmlns:p14="http://schemas.microsoft.com/office/powerpoint/2010/main" val="3737811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The Plattform </a:t>
            </a:r>
            <a:r>
              <a:rPr lang="nb-NO" dirty="0" err="1" smtClean="0"/>
              <a:t>on</a:t>
            </a:r>
            <a:r>
              <a:rPr lang="nb-NO" dirty="0" smtClean="0"/>
              <a:t> fire </a:t>
            </a:r>
            <a:r>
              <a:rPr lang="nb-NO" dirty="0" err="1" smtClean="0"/>
              <a:t>shortly</a:t>
            </a:r>
            <a:r>
              <a:rPr lang="nb-NO" dirty="0" smtClean="0"/>
              <a:t> </a:t>
            </a:r>
            <a:r>
              <a:rPr lang="nb-NO" dirty="0" err="1" smtClean="0"/>
              <a:t>after</a:t>
            </a:r>
            <a:r>
              <a:rPr lang="nb-NO" dirty="0" smtClean="0"/>
              <a:t> </a:t>
            </a:r>
            <a:r>
              <a:rPr lang="nb-NO" dirty="0" err="1" smtClean="0"/>
              <a:t>one</a:t>
            </a:r>
            <a:r>
              <a:rPr lang="nb-NO" dirty="0" smtClean="0"/>
              <a:t> </a:t>
            </a:r>
            <a:r>
              <a:rPr lang="nb-NO" dirty="0" err="1" smtClean="0"/>
              <a:t>of</a:t>
            </a:r>
            <a:r>
              <a:rPr lang="nb-NO" dirty="0" smtClean="0"/>
              <a:t> </a:t>
            </a:r>
            <a:r>
              <a:rPr lang="nb-NO" dirty="0" err="1" smtClean="0"/>
              <a:t>the</a:t>
            </a:r>
            <a:r>
              <a:rPr lang="nb-NO" dirty="0" smtClean="0"/>
              <a:t> </a:t>
            </a:r>
            <a:r>
              <a:rPr lang="nb-NO" dirty="0" err="1" smtClean="0"/>
              <a:t>explosions</a:t>
            </a:r>
            <a:r>
              <a:rPr lang="nb-NO" dirty="0" smtClean="0"/>
              <a:t> (</a:t>
            </a:r>
            <a:r>
              <a:rPr lang="nb-NO" dirty="0" err="1" smtClean="0"/>
              <a:t>second</a:t>
            </a:r>
            <a:r>
              <a:rPr lang="nb-NO" dirty="0" smtClean="0"/>
              <a:t> </a:t>
            </a:r>
            <a:r>
              <a:rPr lang="nb-NO" dirty="0" err="1" smtClean="0"/>
              <a:t>explosion</a:t>
            </a:r>
            <a:r>
              <a:rPr lang="nb-NO" dirty="0" smtClean="0"/>
              <a:t>)</a:t>
            </a:r>
            <a:endParaRPr lang="nb-NO" dirty="0"/>
          </a:p>
        </p:txBody>
      </p:sp>
      <p:pic>
        <p:nvPicPr>
          <p:cNvPr id="3074" name="Picture 2" descr="https://upload.wikimedia.org/wikipedia/en/2/27/Piper_Alpha_oil_rig_fir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52750" y="2234406"/>
            <a:ext cx="6286500" cy="3533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821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The Piper Alpha </a:t>
            </a:r>
            <a:r>
              <a:rPr lang="nb-NO" dirty="0" err="1" smtClean="0"/>
              <a:t>Window</a:t>
            </a:r>
            <a:r>
              <a:rPr lang="nb-NO" dirty="0" smtClean="0"/>
              <a:t> Ferry Hill Church Aberdeen</a:t>
            </a:r>
            <a:endParaRPr lang="nb-NO" dirty="0"/>
          </a:p>
        </p:txBody>
      </p:sp>
      <p:pic>
        <p:nvPicPr>
          <p:cNvPr id="4098" name="Picture 2" descr="https://upload.wikimedia.org/wikipedia/commons/2/2d/The_Piper_Alpha_Window%2C_Ferryhill_Church%2C_Aberdeen_-_geograph.org.uk_-_1801868.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252749" y="1796443"/>
            <a:ext cx="119622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99969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391</Words>
  <Application>Microsoft Office PowerPoint</Application>
  <PresentationFormat>Širokoúhlá obrazovka</PresentationFormat>
  <Paragraphs>30</Paragraphs>
  <Slides>11</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11</vt:i4>
      </vt:variant>
    </vt:vector>
  </HeadingPairs>
  <TitlesOfParts>
    <vt:vector size="15" baseType="lpstr">
      <vt:lpstr>Arial</vt:lpstr>
      <vt:lpstr>Calibri</vt:lpstr>
      <vt:lpstr>Calibri Light</vt:lpstr>
      <vt:lpstr>Office-tema</vt:lpstr>
      <vt:lpstr>The two largest accidents in North Sea Oildrilling</vt:lpstr>
      <vt:lpstr>Prezentace aplikace PowerPoint</vt:lpstr>
      <vt:lpstr>The Alexander Kielland Plattform Collapse 27th March 1980  Norwegian Sector North Sea </vt:lpstr>
      <vt:lpstr>Very difficult weather conditions – heavy wind, strong current, low visibility</vt:lpstr>
      <vt:lpstr>Shelf Clouds with heavy thunderstorm– outside the Swedish island of Öland in the Baltic Sea (2005)</vt:lpstr>
      <vt:lpstr>Beauforts Scale</vt:lpstr>
      <vt:lpstr>The Piper Alpha OilPlattform Accident (explosions and a fire) 6th July 1988</vt:lpstr>
      <vt:lpstr>The Plattform on fire shortly after one of the explosions (second explosion)</vt:lpstr>
      <vt:lpstr>The Piper Alpha Window Ferry Hill Church Aberdeen</vt:lpstr>
      <vt:lpstr>The spiritual idea of the window</vt:lpstr>
      <vt:lpstr>The Norwegian monument after the Alexander Kielland accident is a broken chain placed on a rock close to the sea </vt:lpstr>
    </vt:vector>
  </TitlesOfParts>
  <Company>Høyskolen i Lillehammer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Hans Jørgen Wallin Weihe</dc:creator>
  <cp:lastModifiedBy>Zbyněk Ulčák</cp:lastModifiedBy>
  <cp:revision>11</cp:revision>
  <dcterms:created xsi:type="dcterms:W3CDTF">2016-11-23T08:35:44Z</dcterms:created>
  <dcterms:modified xsi:type="dcterms:W3CDTF">2018-11-26T15:28:41Z</dcterms:modified>
</cp:coreProperties>
</file>