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95" r:id="rId5"/>
    <p:sldId id="296" r:id="rId6"/>
    <p:sldId id="258" r:id="rId7"/>
    <p:sldId id="273" r:id="rId8"/>
    <p:sldId id="288" r:id="rId9"/>
    <p:sldId id="289" r:id="rId10"/>
    <p:sldId id="290" r:id="rId11"/>
    <p:sldId id="291" r:id="rId12"/>
    <p:sldId id="259" r:id="rId13"/>
    <p:sldId id="274" r:id="rId14"/>
    <p:sldId id="275" r:id="rId15"/>
    <p:sldId id="276" r:id="rId16"/>
    <p:sldId id="292" r:id="rId17"/>
    <p:sldId id="293" r:id="rId18"/>
    <p:sldId id="294" r:id="rId19"/>
    <p:sldId id="260" r:id="rId20"/>
    <p:sldId id="265" r:id="rId21"/>
    <p:sldId id="261" r:id="rId22"/>
    <p:sldId id="262" r:id="rId23"/>
    <p:sldId id="263" r:id="rId24"/>
    <p:sldId id="264" r:id="rId25"/>
    <p:sldId id="286" r:id="rId26"/>
    <p:sldId id="287" r:id="rId27"/>
    <p:sldId id="266" r:id="rId28"/>
    <p:sldId id="278" r:id="rId29"/>
    <p:sldId id="279" r:id="rId30"/>
    <p:sldId id="285" r:id="rId31"/>
    <p:sldId id="267" r:id="rId32"/>
    <p:sldId id="280" r:id="rId33"/>
    <p:sldId id="281" r:id="rId34"/>
    <p:sldId id="282" r:id="rId35"/>
    <p:sldId id="283" r:id="rId36"/>
    <p:sldId id="284" r:id="rId37"/>
    <p:sldId id="268" r:id="rId38"/>
    <p:sldId id="272" r:id="rId39"/>
    <p:sldId id="271" r:id="rId40"/>
    <p:sldId id="269" r:id="rId41"/>
    <p:sldId id="270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832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621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621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011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00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46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2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38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828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39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171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148B-B7BE-488D-ADD0-84BB77936B0F}" type="datetimeFigureOut">
              <a:rPr lang="nb-NO" smtClean="0"/>
              <a:t>26.11.2018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24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.J.Wallin.Weihe@hil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SOCIAL POLICY/ SOCIAL WORK, IDENTITY AND THE ENVIRONMENT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2000" b="1" dirty="0" smtClean="0"/>
              <a:t>SOCIAL SPACE – PRIVATE SPACE – PUBLIC SPACE AND WELFARE OF THE PUBLIC</a:t>
            </a:r>
          </a:p>
          <a:p>
            <a:r>
              <a:rPr lang="nb-NO" sz="2000" b="1" dirty="0" smtClean="0"/>
              <a:t>THE QUESTION OF IDENTITY</a:t>
            </a:r>
          </a:p>
          <a:p>
            <a:r>
              <a:rPr lang="nb-NO" sz="2000" b="1" dirty="0" smtClean="0"/>
              <a:t>Hans-Jørgen Wallin Weihe</a:t>
            </a:r>
          </a:p>
          <a:p>
            <a:r>
              <a:rPr lang="nb-NO" sz="2000" b="1" dirty="0" smtClean="0">
                <a:hlinkClick r:id="rId2"/>
              </a:rPr>
              <a:t>H.J.Wallin.Weihe@hil.no</a:t>
            </a:r>
            <a:endParaRPr lang="nb-NO" sz="2000" b="1" dirty="0" smtClean="0"/>
          </a:p>
          <a:p>
            <a:r>
              <a:rPr lang="nb-NO" sz="2000" b="1" dirty="0" smtClean="0"/>
              <a:t>Lillehammer </a:t>
            </a:r>
            <a:r>
              <a:rPr lang="nb-NO" sz="2000" b="1" dirty="0" err="1" smtClean="0"/>
              <a:t>University</a:t>
            </a:r>
            <a:r>
              <a:rPr lang="nb-NO" sz="2000" b="1" dirty="0" smtClean="0"/>
              <a:t> College</a:t>
            </a:r>
          </a:p>
          <a:p>
            <a:r>
              <a:rPr lang="nb-NO" sz="2000" b="1" dirty="0" smtClean="0"/>
              <a:t>Box 952</a:t>
            </a:r>
          </a:p>
          <a:p>
            <a:r>
              <a:rPr lang="nb-NO" sz="2000" b="1" dirty="0" smtClean="0"/>
              <a:t>2604 Lillehammer</a:t>
            </a:r>
          </a:p>
          <a:p>
            <a:r>
              <a:rPr lang="nb-NO" sz="2000" b="1" dirty="0" smtClean="0"/>
              <a:t>Norway</a:t>
            </a:r>
          </a:p>
          <a:p>
            <a:endParaRPr lang="nb-NO" sz="2000" b="1" dirty="0" smtClean="0"/>
          </a:p>
          <a:p>
            <a:r>
              <a:rPr lang="nb-NO" sz="2000" b="1" dirty="0" err="1" smtClean="0"/>
              <a:t>Thursday</a:t>
            </a:r>
            <a:r>
              <a:rPr lang="nb-NO" sz="2000" b="1" dirty="0" smtClean="0"/>
              <a:t> 1st </a:t>
            </a:r>
            <a:r>
              <a:rPr lang="nb-NO" sz="2000" b="1" dirty="0" err="1" smtClean="0"/>
              <a:t>of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december</a:t>
            </a:r>
            <a:r>
              <a:rPr lang="nb-NO" sz="2000" b="1" dirty="0" smtClean="0"/>
              <a:t> 2016</a:t>
            </a:r>
          </a:p>
          <a:p>
            <a:r>
              <a:rPr lang="nb-NO" sz="2000" b="1" dirty="0" smtClean="0"/>
              <a:t>The </a:t>
            </a:r>
            <a:r>
              <a:rPr lang="nb-NO" sz="2000" b="1" dirty="0" err="1" smtClean="0"/>
              <a:t>Masaryk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University</a:t>
            </a:r>
            <a:r>
              <a:rPr lang="nb-NO" sz="2000" b="1" dirty="0" smtClean="0"/>
              <a:t>, Brno, </a:t>
            </a:r>
            <a:r>
              <a:rPr lang="nb-NO" sz="2000" b="1" dirty="0" err="1" smtClean="0"/>
              <a:t>Czech</a:t>
            </a:r>
            <a:r>
              <a:rPr lang="nb-NO" sz="2000" b="1" dirty="0" smtClean="0"/>
              <a:t> Republic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7731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Hampstead Heath National Trust</a:t>
            </a:r>
            <a:endParaRPr lang="nb-NO" dirty="0"/>
          </a:p>
        </p:txBody>
      </p:sp>
      <p:pic>
        <p:nvPicPr>
          <p:cNvPr id="20482" name="Picture 2" descr="https://upload.wikimedia.org/wikipedia/commons/d/dd/Footpath_on_Hampstead_Heath_-_geograph.org.uk_-_537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45" y="1825625"/>
            <a:ext cx="57777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London </a:t>
            </a:r>
            <a:r>
              <a:rPr lang="nb-NO" dirty="0" err="1" smtClean="0"/>
              <a:t>Borough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Southwalk</a:t>
            </a:r>
            <a:r>
              <a:rPr lang="nb-NO" dirty="0" smtClean="0"/>
              <a:t> (1887 -1890)</a:t>
            </a:r>
            <a:endParaRPr lang="nb-NO" dirty="0"/>
          </a:p>
        </p:txBody>
      </p:sp>
      <p:pic>
        <p:nvPicPr>
          <p:cNvPr id="21506" name="Picture 2" descr="https://upload.wikimedia.org/wikipedia/commons/7/74/Octavia_Hill_%28plaque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Aesthetics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beuty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 and </a:t>
            </a:r>
            <a:r>
              <a:rPr lang="nb-NO" dirty="0" err="1" smtClean="0"/>
              <a:t>humans</a:t>
            </a:r>
            <a:r>
              <a:rPr lang="nb-NO" dirty="0" smtClean="0"/>
              <a:t> in nature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John Singer </a:t>
            </a:r>
            <a:r>
              <a:rPr lang="nb-NO" dirty="0" err="1" smtClean="0"/>
              <a:t>Sargent</a:t>
            </a:r>
            <a:r>
              <a:rPr lang="nb-NO" dirty="0" smtClean="0"/>
              <a:t> (1856 – 1925) American </a:t>
            </a:r>
            <a:r>
              <a:rPr lang="nb-NO" dirty="0" err="1" smtClean="0"/>
              <a:t>portrait</a:t>
            </a:r>
            <a:r>
              <a:rPr lang="nb-NO" dirty="0" smtClean="0"/>
              <a:t> </a:t>
            </a:r>
            <a:r>
              <a:rPr lang="nb-NO" dirty="0" err="1" smtClean="0"/>
              <a:t>painter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lived</a:t>
            </a:r>
            <a:r>
              <a:rPr lang="nb-NO" dirty="0" smtClean="0"/>
              <a:t> most </a:t>
            </a:r>
            <a:r>
              <a:rPr lang="nb-NO" dirty="0" err="1" smtClean="0"/>
              <a:t>of</a:t>
            </a:r>
            <a:r>
              <a:rPr lang="nb-NO" dirty="0" smtClean="0"/>
              <a:t> his </a:t>
            </a:r>
            <a:r>
              <a:rPr lang="nb-NO" dirty="0" err="1" smtClean="0"/>
              <a:t>life</a:t>
            </a:r>
            <a:r>
              <a:rPr lang="nb-NO" dirty="0" smtClean="0"/>
              <a:t> in Europe</a:t>
            </a:r>
          </a:p>
          <a:p>
            <a:r>
              <a:rPr lang="nb-NO" dirty="0" smtClean="0"/>
              <a:t>Active in </a:t>
            </a:r>
            <a:r>
              <a:rPr lang="nb-NO" dirty="0" err="1" smtClean="0"/>
              <a:t>Social</a:t>
            </a:r>
            <a:r>
              <a:rPr lang="nb-NO" dirty="0" smtClean="0"/>
              <a:t> Reform in co-</a:t>
            </a:r>
            <a:r>
              <a:rPr lang="nb-NO" dirty="0" err="1" smtClean="0"/>
              <a:t>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Octavia Hill (1838 – 1912)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preservance</a:t>
            </a:r>
            <a:r>
              <a:rPr lang="nb-NO" dirty="0" smtClean="0"/>
              <a:t> and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en-GB" dirty="0" smtClean="0"/>
              <a:t>beauty</a:t>
            </a:r>
          </a:p>
          <a:p>
            <a:r>
              <a:rPr lang="en-GB" dirty="0" smtClean="0"/>
              <a:t>The emphasize upon nature as part of a shared heritage regardless of economy, class and social standing</a:t>
            </a:r>
          </a:p>
          <a:p>
            <a:r>
              <a:rPr lang="en-GB" dirty="0" smtClean="0"/>
              <a:t>The emphasize upon aesthetics as of crucial importance for social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80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John Singer </a:t>
            </a:r>
            <a:r>
              <a:rPr lang="nb-NO" dirty="0" err="1"/>
              <a:t>Sargent</a:t>
            </a:r>
            <a:r>
              <a:rPr lang="nb-NO" dirty="0"/>
              <a:t> (1856 – 1925</a:t>
            </a:r>
            <a:r>
              <a:rPr lang="nb-NO" dirty="0" smtClean="0"/>
              <a:t>) – </a:t>
            </a:r>
            <a:r>
              <a:rPr lang="nb-NO" dirty="0" err="1" smtClean="0"/>
              <a:t>self</a:t>
            </a:r>
            <a:r>
              <a:rPr lang="nb-NO" dirty="0" smtClean="0"/>
              <a:t> </a:t>
            </a:r>
            <a:r>
              <a:rPr lang="nb-NO" dirty="0" err="1" smtClean="0"/>
              <a:t>portrait</a:t>
            </a:r>
            <a:r>
              <a:rPr lang="nb-NO" dirty="0" smtClean="0"/>
              <a:t> Florence Uffizi Art Gallery</a:t>
            </a:r>
            <a:endParaRPr lang="nb-NO" dirty="0"/>
          </a:p>
        </p:txBody>
      </p:sp>
      <p:pic>
        <p:nvPicPr>
          <p:cNvPr id="4098" name="Picture 2" descr="https://upload.wikimedia.org/wikipedia/commons/b/bb/Sargent%2C_John_SInger_%281856-1925%29_-_Self-Portrait_1907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72" y="1825625"/>
            <a:ext cx="3221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3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Moorning</a:t>
            </a:r>
            <a:r>
              <a:rPr lang="nb-NO" dirty="0" smtClean="0"/>
              <a:t> </a:t>
            </a:r>
            <a:r>
              <a:rPr lang="nb-NO" dirty="0" err="1" smtClean="0"/>
              <a:t>Walk</a:t>
            </a:r>
            <a:r>
              <a:rPr lang="nb-NO" dirty="0" smtClean="0"/>
              <a:t> 1888 (Private Collection)</a:t>
            </a:r>
            <a:br>
              <a:rPr lang="nb-NO" dirty="0" smtClean="0"/>
            </a:br>
            <a:r>
              <a:rPr lang="nb-NO" dirty="0" smtClean="0"/>
              <a:t>John Singer </a:t>
            </a:r>
            <a:r>
              <a:rPr lang="nb-NO" dirty="0" err="1" smtClean="0"/>
              <a:t>Sargent</a:t>
            </a:r>
            <a:endParaRPr lang="nb-NO" dirty="0"/>
          </a:p>
        </p:txBody>
      </p:sp>
      <p:pic>
        <p:nvPicPr>
          <p:cNvPr id="5122" name="Picture 2" descr="https://upload.wikimedia.org/wikipedia/commons/c/c4/John_Singer_Sargent_-_Morning_Wal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95" y="1825625"/>
            <a:ext cx="31410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3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Out-</a:t>
            </a:r>
            <a:r>
              <a:rPr lang="nb-NO" dirty="0" err="1" smtClean="0"/>
              <a:t>of</a:t>
            </a:r>
            <a:r>
              <a:rPr lang="nb-NO" dirty="0" smtClean="0"/>
              <a:t> – Doors </a:t>
            </a:r>
            <a:r>
              <a:rPr lang="nb-NO" dirty="0" err="1"/>
              <a:t>S</a:t>
            </a:r>
            <a:r>
              <a:rPr lang="nb-NO" dirty="0" err="1" smtClean="0"/>
              <a:t>tudy</a:t>
            </a:r>
            <a:r>
              <a:rPr lang="nb-NO" dirty="0" smtClean="0"/>
              <a:t> (1889) The </a:t>
            </a:r>
            <a:r>
              <a:rPr lang="nb-NO" dirty="0" err="1" smtClean="0"/>
              <a:t>painter</a:t>
            </a:r>
            <a:r>
              <a:rPr lang="nb-NO" dirty="0" smtClean="0"/>
              <a:t> Paul </a:t>
            </a:r>
            <a:r>
              <a:rPr lang="nb-NO" dirty="0" err="1" smtClean="0"/>
              <a:t>César</a:t>
            </a:r>
            <a:r>
              <a:rPr lang="nb-NO" dirty="0" smtClean="0"/>
              <a:t> </a:t>
            </a:r>
            <a:r>
              <a:rPr lang="nb-NO" dirty="0" err="1" smtClean="0"/>
              <a:t>Helleu</a:t>
            </a:r>
            <a:r>
              <a:rPr lang="nb-NO" dirty="0" smtClean="0"/>
              <a:t> (1859 -1929) </a:t>
            </a:r>
            <a:r>
              <a:rPr lang="nb-NO" dirty="0" err="1" smtClean="0"/>
              <a:t>sketching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his </a:t>
            </a:r>
            <a:r>
              <a:rPr lang="nb-NO" dirty="0" err="1" smtClean="0"/>
              <a:t>wife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Brooklyn Art Museum</a:t>
            </a:r>
            <a:endParaRPr lang="nb-NO" dirty="0"/>
          </a:p>
        </p:txBody>
      </p:sp>
      <p:pic>
        <p:nvPicPr>
          <p:cNvPr id="6146" name="Picture 2" descr="https://upload.wikimedia.org/wikipedia/commons/a/a9/John_Singer_Sargent_-_An_Out-of-Doors_Study_-_Google_Art_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58" y="1825625"/>
            <a:ext cx="53080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3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construction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</a:t>
            </a:r>
            <a:br>
              <a:rPr lang="nb-NO" dirty="0" smtClean="0"/>
            </a:br>
            <a:r>
              <a:rPr lang="nb-NO" dirty="0" smtClean="0"/>
              <a:t>Charles Eliot (1859 – 1897)landscape </a:t>
            </a:r>
            <a:r>
              <a:rPr lang="nb-NO" dirty="0" err="1" smtClean="0"/>
              <a:t>architect</a:t>
            </a:r>
            <a:r>
              <a:rPr lang="nb-NO" dirty="0" smtClean="0"/>
              <a:t> (USA)</a:t>
            </a:r>
            <a:endParaRPr lang="nb-NO" dirty="0"/>
          </a:p>
        </p:txBody>
      </p:sp>
      <p:pic>
        <p:nvPicPr>
          <p:cNvPr id="22530" name="Picture 2" descr="https://upload.wikimedia.org/wikipedia/en/f/fc/Charles_Eliot_-_Landscape_Archite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8494"/>
            <a:ext cx="3200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8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White Park Pond, Concord </a:t>
            </a:r>
            <a:r>
              <a:rPr lang="nb-NO" dirty="0" err="1" smtClean="0"/>
              <a:t>Masschusets</a:t>
            </a:r>
            <a:endParaRPr lang="nb-NO" dirty="0"/>
          </a:p>
        </p:txBody>
      </p:sp>
      <p:pic>
        <p:nvPicPr>
          <p:cNvPr id="23554" name="Picture 2" descr="https://upload.wikimedia.org/wikipedia/commons/a/ac/ConcordNH_WhiteParkPo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98" y="1825625"/>
            <a:ext cx="65526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1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Belle Isle Nature Zoo Michigan </a:t>
            </a:r>
            <a:br>
              <a:rPr lang="nb-NO" dirty="0" smtClean="0"/>
            </a:br>
            <a:r>
              <a:rPr lang="nb-NO" dirty="0" err="1" smtClean="0"/>
              <a:t>Fallow</a:t>
            </a:r>
            <a:r>
              <a:rPr lang="nb-NO" dirty="0" smtClean="0"/>
              <a:t> </a:t>
            </a:r>
            <a:r>
              <a:rPr lang="nb-NO" dirty="0" err="1" smtClean="0"/>
              <a:t>Deer</a:t>
            </a:r>
            <a:r>
              <a:rPr lang="nb-NO" dirty="0" smtClean="0"/>
              <a:t> (</a:t>
            </a:r>
            <a:r>
              <a:rPr lang="nb-NO" smtClean="0"/>
              <a:t>white</a:t>
            </a:r>
            <a:r>
              <a:rPr lang="nb-NO" dirty="0" smtClean="0"/>
              <a:t> </a:t>
            </a:r>
            <a:r>
              <a:rPr lang="nb-NO" dirty="0" err="1" smtClean="0"/>
              <a:t>variety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24578" name="Picture 2" descr="https://upload.wikimedia.org/wikipedia/commons/3/33/White_deer_argon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75314"/>
            <a:ext cx="64008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0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revolutionary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Alexandra </a:t>
            </a:r>
            <a:r>
              <a:rPr lang="nb-NO" dirty="0" err="1" smtClean="0"/>
              <a:t>Kollontai</a:t>
            </a:r>
            <a:r>
              <a:rPr lang="nb-NO" dirty="0" smtClean="0"/>
              <a:t> (1872 – 1952) (Russian)</a:t>
            </a:r>
          </a:p>
          <a:p>
            <a:r>
              <a:rPr lang="nb-NO" dirty="0" err="1" smtClean="0"/>
              <a:t>Communist</a:t>
            </a:r>
            <a:r>
              <a:rPr lang="nb-NO" dirty="0" smtClean="0"/>
              <a:t> </a:t>
            </a:r>
            <a:r>
              <a:rPr lang="nb-NO" dirty="0" err="1" smtClean="0"/>
              <a:t>Revultionary</a:t>
            </a:r>
            <a:endParaRPr lang="nb-NO" dirty="0" smtClean="0"/>
          </a:p>
          <a:p>
            <a:r>
              <a:rPr lang="nb-NO" dirty="0" smtClean="0"/>
              <a:t>Soviet Ambassador to Norway and later Sweden</a:t>
            </a:r>
          </a:p>
          <a:p>
            <a:r>
              <a:rPr lang="nb-NO" dirty="0" err="1" smtClean="0"/>
              <a:t>Advocay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free</a:t>
            </a:r>
            <a:r>
              <a:rPr lang="nb-NO" dirty="0" smtClean="0"/>
              <a:t> love (Human </a:t>
            </a:r>
            <a:r>
              <a:rPr lang="nb-NO" dirty="0" err="1" smtClean="0"/>
              <a:t>instincts</a:t>
            </a:r>
            <a:r>
              <a:rPr lang="nb-NO" dirty="0" smtClean="0"/>
              <a:t> as </a:t>
            </a:r>
            <a:r>
              <a:rPr lang="nb-NO" dirty="0" err="1" smtClean="0"/>
              <a:t>natural</a:t>
            </a:r>
            <a:r>
              <a:rPr lang="nb-NO" dirty="0" smtClean="0"/>
              <a:t> as </a:t>
            </a:r>
            <a:r>
              <a:rPr lang="nb-NO" dirty="0" err="1" smtClean="0"/>
              <a:t>thirst</a:t>
            </a:r>
            <a:r>
              <a:rPr lang="nb-NO" dirty="0" smtClean="0"/>
              <a:t> and hunger)</a:t>
            </a:r>
          </a:p>
          <a:p>
            <a:r>
              <a:rPr lang="nb-NO" dirty="0" err="1" smtClean="0"/>
              <a:t>Humans</a:t>
            </a:r>
            <a:r>
              <a:rPr lang="nb-NO" dirty="0" smtClean="0"/>
              <a:t> as nature – </a:t>
            </a:r>
          </a:p>
          <a:p>
            <a:r>
              <a:rPr lang="nb-NO" dirty="0" smtClean="0"/>
              <a:t>The biological human </a:t>
            </a:r>
            <a:endParaRPr lang="cs-CZ" dirty="0" smtClean="0"/>
          </a:p>
          <a:p>
            <a:endParaRPr lang="cs-CZ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70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spiritual and </a:t>
            </a:r>
            <a:r>
              <a:rPr lang="nb-NO" dirty="0" err="1" smtClean="0"/>
              <a:t>philosophical</a:t>
            </a:r>
            <a:r>
              <a:rPr lang="nb-NO" dirty="0" smtClean="0"/>
              <a:t> </a:t>
            </a:r>
            <a:r>
              <a:rPr lang="nb-NO" dirty="0" err="1" smtClean="0"/>
              <a:t>dimension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Katherine Augusta </a:t>
            </a:r>
            <a:r>
              <a:rPr lang="nb-NO" dirty="0" err="1" smtClean="0"/>
              <a:t>Westcott</a:t>
            </a:r>
            <a:r>
              <a:rPr lang="nb-NO" dirty="0" smtClean="0"/>
              <a:t> </a:t>
            </a:r>
            <a:r>
              <a:rPr lang="nb-NO" dirty="0" err="1" smtClean="0"/>
              <a:t>Tingley</a:t>
            </a:r>
            <a:r>
              <a:rPr lang="nb-NO" dirty="0" smtClean="0"/>
              <a:t> (1847 – 1929) USA, </a:t>
            </a:r>
            <a:r>
              <a:rPr lang="nb-NO" dirty="0" err="1" smtClean="0"/>
              <a:t>Sweden</a:t>
            </a:r>
            <a:r>
              <a:rPr lang="nb-NO" dirty="0" smtClean="0"/>
              <a:t> and </a:t>
            </a:r>
            <a:r>
              <a:rPr lang="nb-NO" dirty="0" err="1" smtClean="0"/>
              <a:t>internationally</a:t>
            </a:r>
            <a:endParaRPr lang="nb-NO" dirty="0" smtClean="0"/>
          </a:p>
          <a:p>
            <a:r>
              <a:rPr lang="nb-NO" dirty="0" err="1" smtClean="0"/>
              <a:t>Thesophical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nb-NO" dirty="0" smtClean="0"/>
          </a:p>
          <a:p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Worker</a:t>
            </a:r>
            <a:r>
              <a:rPr lang="nb-NO" dirty="0" smtClean="0"/>
              <a:t> in New York</a:t>
            </a:r>
          </a:p>
          <a:p>
            <a:r>
              <a:rPr lang="nb-NO" dirty="0" smtClean="0"/>
              <a:t>Active in </a:t>
            </a:r>
            <a:r>
              <a:rPr lang="nb-NO" dirty="0" err="1" smtClean="0"/>
              <a:t>peace</a:t>
            </a:r>
            <a:r>
              <a:rPr lang="nb-NO" dirty="0" smtClean="0"/>
              <a:t> </a:t>
            </a:r>
            <a:r>
              <a:rPr lang="nb-NO" dirty="0" err="1" smtClean="0"/>
              <a:t>movement</a:t>
            </a:r>
            <a:endParaRPr lang="nb-NO" dirty="0" smtClean="0"/>
          </a:p>
          <a:p>
            <a:r>
              <a:rPr lang="nb-NO" dirty="0" err="1" smtClean="0"/>
              <a:t>Eastern</a:t>
            </a:r>
            <a:r>
              <a:rPr lang="nb-NO" dirty="0" smtClean="0"/>
              <a:t> and western </a:t>
            </a:r>
            <a:r>
              <a:rPr lang="nb-NO" dirty="0" err="1" smtClean="0"/>
              <a:t>tradtions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thought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Famous</a:t>
            </a:r>
            <a:r>
              <a:rPr lang="nb-NO" dirty="0" smtClean="0"/>
              <a:t> statements « Music </a:t>
            </a:r>
            <a:r>
              <a:rPr lang="nb-NO" dirty="0" err="1" smtClean="0"/>
              <a:t>becomes</a:t>
            </a:r>
            <a:r>
              <a:rPr lang="nb-NO" dirty="0" smtClean="0"/>
              <a:t> a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itself</a:t>
            </a:r>
            <a:r>
              <a:rPr lang="nb-NO" dirty="0" smtClean="0"/>
              <a:t>, and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subtle</a:t>
            </a:r>
            <a:r>
              <a:rPr lang="nb-NO" dirty="0" smtClean="0"/>
              <a:t> </a:t>
            </a:r>
            <a:r>
              <a:rPr lang="nb-NO" dirty="0" err="1" smtClean="0"/>
              <a:t>forces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 </a:t>
            </a:r>
            <a:r>
              <a:rPr lang="nb-NO" dirty="0" err="1" smtClean="0"/>
              <a:t>which</a:t>
            </a:r>
            <a:r>
              <a:rPr lang="nb-NO" dirty="0" smtClean="0"/>
              <a:t>, </a:t>
            </a:r>
            <a:r>
              <a:rPr lang="nb-NO" dirty="0" err="1" smtClean="0"/>
              <a:t>rightly</a:t>
            </a:r>
            <a:r>
              <a:rPr lang="nb-NO" dirty="0" smtClean="0"/>
              <a:t> </a:t>
            </a:r>
            <a:r>
              <a:rPr lang="nb-NO" dirty="0" err="1" smtClean="0"/>
              <a:t>applied</a:t>
            </a:r>
            <a:r>
              <a:rPr lang="nb-NO" dirty="0" smtClean="0"/>
              <a:t>, </a:t>
            </a:r>
            <a:r>
              <a:rPr lang="nb-NO" dirty="0" err="1" smtClean="0"/>
              <a:t>call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divine</a:t>
            </a:r>
            <a:r>
              <a:rPr lang="nb-NO" dirty="0" smtClean="0"/>
              <a:t> </a:t>
            </a:r>
            <a:r>
              <a:rPr lang="nb-NO" dirty="0" err="1" smtClean="0"/>
              <a:t>powers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soul»; «True drama </a:t>
            </a:r>
            <a:r>
              <a:rPr lang="nb-NO" dirty="0" err="1" smtClean="0"/>
              <a:t>points</a:t>
            </a:r>
            <a:r>
              <a:rPr lang="nb-NO" dirty="0" smtClean="0"/>
              <a:t> </a:t>
            </a:r>
            <a:r>
              <a:rPr lang="nb-NO" dirty="0" err="1" smtClean="0"/>
              <a:t>away</a:t>
            </a:r>
            <a:r>
              <a:rPr lang="nb-NO" dirty="0" smtClean="0"/>
              <a:t> from </a:t>
            </a:r>
            <a:r>
              <a:rPr lang="nb-NO" dirty="0" err="1" smtClean="0"/>
              <a:t>unrealities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real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soul»</a:t>
            </a:r>
          </a:p>
          <a:p>
            <a:r>
              <a:rPr lang="nb-NO" dirty="0" smtClean="0"/>
              <a:t>The Center at </a:t>
            </a:r>
            <a:r>
              <a:rPr lang="nb-NO" dirty="0" err="1" smtClean="0"/>
              <a:t>Visingsö</a:t>
            </a:r>
            <a:r>
              <a:rPr lang="nb-NO" dirty="0" smtClean="0"/>
              <a:t> in lake Vättern in </a:t>
            </a:r>
            <a:r>
              <a:rPr lang="nb-NO" dirty="0" err="1" smtClean="0"/>
              <a:t>Sweden</a:t>
            </a:r>
            <a:endParaRPr lang="nb-NO" dirty="0" smtClean="0"/>
          </a:p>
          <a:p>
            <a:r>
              <a:rPr lang="nb-NO" dirty="0" err="1" smtClean="0"/>
              <a:t>Another</a:t>
            </a:r>
            <a:r>
              <a:rPr lang="nb-NO" dirty="0" smtClean="0"/>
              <a:t> Centre in </a:t>
            </a:r>
            <a:r>
              <a:rPr lang="nb-NO" dirty="0"/>
              <a:t>C</a:t>
            </a:r>
            <a:r>
              <a:rPr lang="nb-NO" dirty="0" smtClean="0"/>
              <a:t>alifornia</a:t>
            </a:r>
          </a:p>
          <a:p>
            <a:r>
              <a:rPr lang="nb-NO" dirty="0" smtClean="0"/>
              <a:t>The intuitive  </a:t>
            </a:r>
            <a:r>
              <a:rPr lang="nb-NO" dirty="0" err="1" smtClean="0"/>
              <a:t>flame</a:t>
            </a:r>
            <a:r>
              <a:rPr lang="nb-NO" dirty="0" smtClean="0"/>
              <a:t> </a:t>
            </a:r>
            <a:r>
              <a:rPr lang="nb-NO" dirty="0" err="1" smtClean="0"/>
              <a:t>burns</a:t>
            </a:r>
            <a:r>
              <a:rPr lang="nb-NO" dirty="0" smtClean="0"/>
              <a:t> in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child</a:t>
            </a:r>
            <a:endParaRPr lang="nb-NO" dirty="0" smtClean="0"/>
          </a:p>
          <a:p>
            <a:r>
              <a:rPr lang="nb-NO" dirty="0" smtClean="0"/>
              <a:t>Raja –Yoga (Indian </a:t>
            </a:r>
            <a:r>
              <a:rPr lang="nb-NO" dirty="0" err="1" smtClean="0"/>
              <a:t>mystisicm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983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Alexandra Kolontai</a:t>
            </a:r>
            <a:r>
              <a:rPr lang="nb-NO" dirty="0" smtClean="0"/>
              <a:t> (1872 – 1952)</a:t>
            </a:r>
            <a:endParaRPr lang="cs-CZ" dirty="0"/>
          </a:p>
        </p:txBody>
      </p:sp>
      <p:pic>
        <p:nvPicPr>
          <p:cNvPr id="4098" name="Picture 2" descr="https://upload.wikimedia.org/wikipedia/commons/5/57/Aleksandra_Kollontaj_1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14" y="1946902"/>
            <a:ext cx="196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3/3a/Alexandra_Kollontay_-_To_dear_comrade_Louise_Bryant_from_her_friend%2C_September_19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16" y="2065254"/>
            <a:ext cx="25908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2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survival</a:t>
            </a:r>
            <a:r>
              <a:rPr lang="nb-NO" dirty="0" smtClean="0"/>
              <a:t> and </a:t>
            </a:r>
            <a:r>
              <a:rPr lang="nb-NO" dirty="0" err="1" smtClean="0"/>
              <a:t>care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survival</a:t>
            </a:r>
            <a:r>
              <a:rPr lang="nb-NO" dirty="0" smtClean="0"/>
              <a:t> om </a:t>
            </a:r>
            <a:r>
              <a:rPr lang="nb-NO" dirty="0" err="1" smtClean="0"/>
              <a:t>mankind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Rachel Carson (1907 – 1964) American </a:t>
            </a:r>
            <a:r>
              <a:rPr lang="nb-NO" dirty="0" err="1" smtClean="0"/>
              <a:t>biologist</a:t>
            </a:r>
            <a:r>
              <a:rPr lang="nb-NO" dirty="0" smtClean="0"/>
              <a:t> and </a:t>
            </a:r>
            <a:r>
              <a:rPr lang="nb-NO" dirty="0" err="1" smtClean="0"/>
              <a:t>author</a:t>
            </a:r>
            <a:endParaRPr lang="nb-NO" dirty="0" smtClean="0"/>
          </a:p>
          <a:p>
            <a:r>
              <a:rPr lang="nb-NO" dirty="0" smtClean="0"/>
              <a:t>The Sea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Us</a:t>
            </a:r>
            <a:r>
              <a:rPr lang="nb-NO" dirty="0" smtClean="0"/>
              <a:t> (1954) (Book)</a:t>
            </a:r>
          </a:p>
          <a:p>
            <a:r>
              <a:rPr lang="nb-NO" dirty="0" smtClean="0"/>
              <a:t>Silent Spring (</a:t>
            </a:r>
            <a:r>
              <a:rPr lang="nb-NO" smtClean="0"/>
              <a:t>1962) (Book)</a:t>
            </a:r>
            <a:endParaRPr lang="nb-NO" dirty="0" smtClean="0"/>
          </a:p>
          <a:p>
            <a:r>
              <a:rPr lang="nb-NO" dirty="0" smtClean="0"/>
              <a:t>Ban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certain</a:t>
            </a:r>
            <a:r>
              <a:rPr lang="nb-NO" dirty="0" smtClean="0"/>
              <a:t> </a:t>
            </a:r>
            <a:r>
              <a:rPr lang="nb-NO" dirty="0" err="1" smtClean="0"/>
              <a:t>pestcides</a:t>
            </a:r>
            <a:endParaRPr lang="nb-NO" dirty="0" smtClean="0"/>
          </a:p>
          <a:p>
            <a:r>
              <a:rPr lang="nb-NO" dirty="0" smtClean="0"/>
              <a:t>US </a:t>
            </a:r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Agency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666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Rachel </a:t>
            </a:r>
            <a:r>
              <a:rPr lang="cs-CZ" dirty="0" err="1" smtClean="0"/>
              <a:t>Carson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14" y="1825625"/>
            <a:ext cx="3437372" cy="4351338"/>
          </a:xfrm>
        </p:spPr>
      </p:pic>
    </p:spTree>
    <p:extLst>
      <p:ext uri="{BB962C8B-B14F-4D97-AF65-F5344CB8AC3E}">
        <p14:creationId xmlns:p14="http://schemas.microsoft.com/office/powerpoint/2010/main" val="781017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Rachel </a:t>
            </a:r>
            <a:r>
              <a:rPr lang="cs-CZ" dirty="0" err="1" smtClean="0"/>
              <a:t>Carson</a:t>
            </a:r>
            <a:r>
              <a:rPr lang="cs-CZ" dirty="0" smtClean="0"/>
              <a:t> </a:t>
            </a:r>
            <a:r>
              <a:rPr lang="cs-CZ" dirty="0" err="1" smtClean="0"/>
              <a:t>marinbiological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/>
          </a:p>
        </p:txBody>
      </p:sp>
      <p:pic>
        <p:nvPicPr>
          <p:cNvPr id="1026" name="Picture 2" descr="https://upload.wikimedia.org/wikipedia/commons/4/48/Rachel_Carson_Conducts_Marine_Biology_Research_with_Bob_Hin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1" y="1825625"/>
            <a:ext cx="54623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5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Silent</a:t>
            </a:r>
            <a:r>
              <a:rPr lang="cs-CZ" dirty="0" smtClean="0"/>
              <a:t> </a:t>
            </a:r>
            <a:r>
              <a:rPr lang="cs-CZ" dirty="0" err="1" smtClean="0"/>
              <a:t>Spring</a:t>
            </a:r>
            <a:r>
              <a:rPr lang="cs-CZ" dirty="0" smtClean="0"/>
              <a:t>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influential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last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150000 </a:t>
            </a:r>
            <a:r>
              <a:rPr lang="cs-CZ" dirty="0" err="1" smtClean="0"/>
              <a:t>copies</a:t>
            </a:r>
            <a:r>
              <a:rPr lang="cs-CZ" dirty="0" smtClean="0"/>
              <a:t>  -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print</a:t>
            </a:r>
            <a:endParaRPr lang="cs-CZ" dirty="0"/>
          </a:p>
        </p:txBody>
      </p:sp>
      <p:pic>
        <p:nvPicPr>
          <p:cNvPr id="2050" name="Picture 2" descr="https://upload.wikimedia.org/wikipedia/en/b/ba/Silent_Spring_Book-of-the-Month-Club_edi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52554"/>
            <a:ext cx="325120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9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Tidal</a:t>
            </a:r>
            <a:r>
              <a:rPr lang="nb-NO" dirty="0" smtClean="0"/>
              <a:t> Salt Marsh Rachel Carson National Wildlife </a:t>
            </a:r>
            <a:r>
              <a:rPr lang="nb-NO" dirty="0" err="1" smtClean="0"/>
              <a:t>Refugee</a:t>
            </a:r>
            <a:r>
              <a:rPr lang="nb-NO" dirty="0" smtClean="0"/>
              <a:t>, Maine USA</a:t>
            </a:r>
            <a:endParaRPr lang="nb-NO" dirty="0"/>
          </a:p>
        </p:txBody>
      </p:sp>
      <p:pic>
        <p:nvPicPr>
          <p:cNvPr id="16386" name="Picture 2" descr="https://upload.wikimedia.org/wikipedia/commons/f/f8/Rcnwr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42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Rachel Carson National Wildlife </a:t>
            </a:r>
            <a:r>
              <a:rPr lang="nb-NO" dirty="0" err="1"/>
              <a:t>Refugee</a:t>
            </a:r>
            <a:r>
              <a:rPr lang="nb-NO" dirty="0"/>
              <a:t>, Maine USA</a:t>
            </a:r>
          </a:p>
        </p:txBody>
      </p:sp>
      <p:pic>
        <p:nvPicPr>
          <p:cNvPr id="17410" name="Picture 2" descr="https://upload.wikimedia.org/wikipedia/commons/a/a3/Rcnwf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4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Reform and </a:t>
            </a:r>
            <a:r>
              <a:rPr lang="nb-NO" dirty="0" err="1" smtClean="0"/>
              <a:t>change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John Steinbeck (1902 – 1968) </a:t>
            </a:r>
            <a:r>
              <a:rPr lang="nb-NO" dirty="0" err="1" smtClean="0"/>
              <a:t>american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endParaRPr lang="nb-NO" dirty="0" smtClean="0"/>
          </a:p>
          <a:p>
            <a:r>
              <a:rPr lang="nb-NO" dirty="0" smtClean="0"/>
              <a:t>Nobel </a:t>
            </a:r>
            <a:r>
              <a:rPr lang="nb-NO" dirty="0" err="1" smtClean="0"/>
              <a:t>prize</a:t>
            </a:r>
            <a:r>
              <a:rPr lang="nb-NO" dirty="0" smtClean="0"/>
              <a:t> in </a:t>
            </a:r>
            <a:r>
              <a:rPr lang="nb-NO" dirty="0" err="1" smtClean="0"/>
              <a:t>litterature</a:t>
            </a:r>
            <a:r>
              <a:rPr lang="nb-NO" dirty="0" smtClean="0"/>
              <a:t> (1962) </a:t>
            </a:r>
          </a:p>
          <a:p>
            <a:r>
              <a:rPr lang="nb-NO" dirty="0" smtClean="0"/>
              <a:t>National Book </a:t>
            </a:r>
            <a:r>
              <a:rPr lang="nb-NO" dirty="0" err="1" smtClean="0"/>
              <a:t>Award</a:t>
            </a:r>
            <a:endParaRPr lang="nb-NO" dirty="0" smtClean="0"/>
          </a:p>
          <a:p>
            <a:r>
              <a:rPr lang="nb-NO" dirty="0" smtClean="0"/>
              <a:t>Pulitzer </a:t>
            </a:r>
            <a:r>
              <a:rPr lang="nb-NO" dirty="0" err="1" smtClean="0"/>
              <a:t>Prize</a:t>
            </a:r>
            <a:endParaRPr lang="nb-NO" dirty="0" smtClean="0"/>
          </a:p>
          <a:p>
            <a:r>
              <a:rPr lang="nb-NO" dirty="0" err="1" smtClean="0"/>
              <a:t>Grapes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Wrath</a:t>
            </a:r>
            <a:r>
              <a:rPr lang="nb-NO" dirty="0" smtClean="0"/>
              <a:t> (1939)</a:t>
            </a:r>
          </a:p>
          <a:p>
            <a:r>
              <a:rPr lang="nb-NO" dirty="0" err="1" smtClean="0"/>
              <a:t>Cannery</a:t>
            </a:r>
            <a:r>
              <a:rPr lang="nb-NO" dirty="0" smtClean="0"/>
              <a:t> </a:t>
            </a:r>
            <a:r>
              <a:rPr lang="nb-NO" dirty="0" err="1" smtClean="0"/>
              <a:t>Row</a:t>
            </a:r>
            <a:r>
              <a:rPr lang="nb-NO" dirty="0" smtClean="0"/>
              <a:t> (1945)</a:t>
            </a:r>
          </a:p>
          <a:p>
            <a:r>
              <a:rPr lang="nb-NO" dirty="0" smtClean="0"/>
              <a:t>East </a:t>
            </a:r>
            <a:r>
              <a:rPr lang="nb-NO" dirty="0" err="1" smtClean="0"/>
              <a:t>of</a:t>
            </a:r>
            <a:r>
              <a:rPr lang="nb-NO" dirty="0" smtClean="0"/>
              <a:t> Eden (1952)</a:t>
            </a:r>
          </a:p>
          <a:p>
            <a:r>
              <a:rPr lang="nb-NO" dirty="0" err="1" smtClean="0"/>
              <a:t>Themes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Injustice</a:t>
            </a:r>
            <a:endParaRPr lang="nb-NO" dirty="0" smtClean="0"/>
          </a:p>
          <a:p>
            <a:r>
              <a:rPr lang="nb-NO" dirty="0" err="1" smtClean="0"/>
              <a:t>Themes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humans</a:t>
            </a:r>
            <a:r>
              <a:rPr lang="nb-NO" dirty="0" smtClean="0"/>
              <a:t> </a:t>
            </a:r>
            <a:r>
              <a:rPr lang="nb-NO" dirty="0" err="1" smtClean="0"/>
              <a:t>living</a:t>
            </a:r>
            <a:r>
              <a:rPr lang="nb-NO" dirty="0" smtClean="0"/>
              <a:t> from </a:t>
            </a:r>
            <a:r>
              <a:rPr lang="nb-NO" dirty="0" err="1" smtClean="0"/>
              <a:t>agriculture</a:t>
            </a:r>
            <a:r>
              <a:rPr lang="nb-NO" dirty="0" smtClean="0"/>
              <a:t>, </a:t>
            </a:r>
            <a:r>
              <a:rPr lang="nb-NO" dirty="0" err="1" smtClean="0"/>
              <a:t>fishing</a:t>
            </a:r>
            <a:r>
              <a:rPr lang="nb-NO" dirty="0" smtClean="0"/>
              <a:t> and nature</a:t>
            </a:r>
          </a:p>
          <a:p>
            <a:r>
              <a:rPr lang="nb-NO" dirty="0" err="1" smtClean="0"/>
              <a:t>Living</a:t>
            </a:r>
            <a:r>
              <a:rPr lang="nb-NO" dirty="0" smtClean="0"/>
              <a:t> from nature and </a:t>
            </a:r>
            <a:r>
              <a:rPr lang="nb-NO" dirty="0" err="1" smtClean="0"/>
              <a:t>sharing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friends</a:t>
            </a:r>
            <a:endParaRPr lang="nb-NO" dirty="0" smtClean="0"/>
          </a:p>
          <a:p>
            <a:r>
              <a:rPr lang="nb-NO" dirty="0" err="1" smtClean="0"/>
              <a:t>Ecological</a:t>
            </a:r>
            <a:r>
              <a:rPr lang="nb-NO" dirty="0" smtClean="0"/>
              <a:t> </a:t>
            </a:r>
            <a:r>
              <a:rPr lang="nb-NO" dirty="0" err="1" smtClean="0"/>
              <a:t>philosophy</a:t>
            </a:r>
            <a:r>
              <a:rPr lang="nb-NO" dirty="0" smtClean="0"/>
              <a:t> (The </a:t>
            </a:r>
            <a:r>
              <a:rPr lang="nb-NO" dirty="0" err="1" smtClean="0"/>
              <a:t>Biologist</a:t>
            </a:r>
            <a:r>
              <a:rPr lang="nb-NO" dirty="0" smtClean="0"/>
              <a:t> Ed Ricketts – </a:t>
            </a:r>
            <a:r>
              <a:rPr lang="nb-NO" dirty="0" err="1" smtClean="0"/>
              <a:t>tectbook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055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John Steinbeck (1902 – 1968)</a:t>
            </a:r>
          </a:p>
        </p:txBody>
      </p:sp>
      <p:pic>
        <p:nvPicPr>
          <p:cNvPr id="8194" name="Picture 2" descr="https://upload.wikimedia.org/wikipedia/commons/e/e7/John_Steinbeck_19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115344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39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Montery</a:t>
            </a:r>
            <a:r>
              <a:rPr lang="nb-NO" dirty="0" smtClean="0"/>
              <a:t> </a:t>
            </a:r>
            <a:r>
              <a:rPr lang="nb-NO" dirty="0" err="1" smtClean="0"/>
              <a:t>Canning</a:t>
            </a:r>
            <a:r>
              <a:rPr lang="nb-NO" dirty="0" smtClean="0"/>
              <a:t> – </a:t>
            </a:r>
            <a:r>
              <a:rPr lang="nb-NO" dirty="0" err="1" smtClean="0"/>
              <a:t>work</a:t>
            </a:r>
            <a:r>
              <a:rPr lang="nb-NO" dirty="0" smtClean="0"/>
              <a:t>- </a:t>
            </a:r>
            <a:r>
              <a:rPr lang="nb-NO" dirty="0" err="1" smtClean="0"/>
              <a:t>environment</a:t>
            </a:r>
            <a:endParaRPr lang="nb-NO" dirty="0"/>
          </a:p>
        </p:txBody>
      </p:sp>
      <p:pic>
        <p:nvPicPr>
          <p:cNvPr id="9218" name="Picture 2" descr="https://upload.wikimedia.org/wikipedia/commons/2/28/MontereyCanneryR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9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Katherine Augusta </a:t>
            </a:r>
            <a:r>
              <a:rPr lang="nb-NO" dirty="0" err="1"/>
              <a:t>Westcott</a:t>
            </a:r>
            <a:r>
              <a:rPr lang="nb-NO" dirty="0"/>
              <a:t> </a:t>
            </a:r>
            <a:r>
              <a:rPr lang="nb-NO" dirty="0" err="1"/>
              <a:t>Tingley</a:t>
            </a:r>
            <a:r>
              <a:rPr lang="nb-NO" dirty="0"/>
              <a:t> (1847 – 1929)</a:t>
            </a:r>
          </a:p>
        </p:txBody>
      </p:sp>
      <p:pic>
        <p:nvPicPr>
          <p:cNvPr id="7170" name="Picture 2" descr="https://upload.wikimedia.org/wikipedia/commons/d/dc/Katherine_Tingley.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76" y="2597690"/>
            <a:ext cx="1984248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51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5362" name="Picture 2" descr="https://upload.wikimedia.org/wikipedia/en/1/1f/JohnSteinbeck_TheGrapesOfWra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75" y="1825625"/>
            <a:ext cx="28124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58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biological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– </a:t>
            </a:r>
            <a:r>
              <a:rPr lang="nb-NO" dirty="0" err="1" smtClean="0"/>
              <a:t>ecology</a:t>
            </a:r>
            <a:r>
              <a:rPr lang="nb-NO" dirty="0" smtClean="0"/>
              <a:t> in </a:t>
            </a:r>
            <a:r>
              <a:rPr lang="nb-NO" dirty="0" err="1" smtClean="0"/>
              <a:t>practice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Edward </a:t>
            </a:r>
            <a:r>
              <a:rPr lang="nb-NO" dirty="0" err="1" smtClean="0"/>
              <a:t>Flanders</a:t>
            </a:r>
            <a:r>
              <a:rPr lang="nb-NO" dirty="0" smtClean="0"/>
              <a:t> Robb Ricketts (1897 – 1948) American </a:t>
            </a:r>
            <a:r>
              <a:rPr lang="nb-NO" dirty="0" err="1" smtClean="0"/>
              <a:t>ecologist</a:t>
            </a:r>
            <a:r>
              <a:rPr lang="nb-NO" dirty="0" smtClean="0"/>
              <a:t>, marine </a:t>
            </a:r>
            <a:r>
              <a:rPr lang="nb-NO" dirty="0" err="1" smtClean="0"/>
              <a:t>biologist</a:t>
            </a:r>
            <a:r>
              <a:rPr lang="nb-NO" dirty="0" smtClean="0"/>
              <a:t>, </a:t>
            </a:r>
            <a:r>
              <a:rPr lang="nb-NO" dirty="0" err="1" smtClean="0"/>
              <a:t>author</a:t>
            </a:r>
            <a:r>
              <a:rPr lang="nb-NO" dirty="0" smtClean="0"/>
              <a:t> and </a:t>
            </a:r>
            <a:r>
              <a:rPr lang="nb-NO" dirty="0" err="1" smtClean="0"/>
              <a:t>close</a:t>
            </a:r>
            <a:r>
              <a:rPr lang="nb-NO" dirty="0" smtClean="0"/>
              <a:t> </a:t>
            </a:r>
            <a:r>
              <a:rPr lang="nb-NO" dirty="0" err="1" smtClean="0"/>
              <a:t>friend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John Steinbeck </a:t>
            </a:r>
            <a:endParaRPr lang="nb-NO" dirty="0" smtClean="0"/>
          </a:p>
          <a:p>
            <a:r>
              <a:rPr lang="nb-NO" dirty="0" smtClean="0"/>
              <a:t>The Log from </a:t>
            </a:r>
            <a:r>
              <a:rPr lang="nb-NO" dirty="0" err="1" smtClean="0"/>
              <a:t>the</a:t>
            </a:r>
            <a:r>
              <a:rPr lang="nb-NO" dirty="0" smtClean="0"/>
              <a:t> Sea </a:t>
            </a:r>
            <a:r>
              <a:rPr lang="nb-NO" dirty="0" err="1" smtClean="0"/>
              <a:t>of</a:t>
            </a:r>
            <a:r>
              <a:rPr lang="nb-NO" dirty="0" smtClean="0"/>
              <a:t> Cortez (1951)</a:t>
            </a:r>
          </a:p>
          <a:p>
            <a:r>
              <a:rPr lang="nb-NO" dirty="0" err="1" smtClean="0"/>
              <a:t>Between</a:t>
            </a:r>
            <a:r>
              <a:rPr lang="nb-NO" dirty="0" smtClean="0"/>
              <a:t> Pacific Tides (1939) – a </a:t>
            </a:r>
            <a:r>
              <a:rPr lang="nb-NO" dirty="0" err="1" smtClean="0"/>
              <a:t>pioneer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endParaRPr lang="nb-NO" dirty="0" smtClean="0"/>
          </a:p>
          <a:p>
            <a:r>
              <a:rPr lang="nb-NO" dirty="0" err="1" smtClean="0"/>
              <a:t>Boundless</a:t>
            </a:r>
            <a:r>
              <a:rPr lang="nb-NO" dirty="0" smtClean="0"/>
              <a:t> </a:t>
            </a:r>
            <a:r>
              <a:rPr lang="nb-NO" dirty="0" err="1" smtClean="0"/>
              <a:t>curiosity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</a:t>
            </a:r>
          </a:p>
          <a:p>
            <a:r>
              <a:rPr lang="nb-NO" dirty="0" err="1" smtClean="0"/>
              <a:t>Unsucessful</a:t>
            </a:r>
            <a:r>
              <a:rPr lang="nb-NO" dirty="0" smtClean="0"/>
              <a:t> relationships </a:t>
            </a:r>
            <a:r>
              <a:rPr lang="nb-NO" dirty="0" err="1" smtClean="0"/>
              <a:t>living</a:t>
            </a:r>
            <a:r>
              <a:rPr lang="nb-NO" dirty="0" smtClean="0"/>
              <a:t> in his lab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meaning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endParaRPr lang="nb-NO" dirty="0" smtClean="0"/>
          </a:p>
          <a:p>
            <a:r>
              <a:rPr lang="nb-NO" dirty="0" smtClean="0"/>
              <a:t>No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boundaries</a:t>
            </a:r>
            <a:r>
              <a:rPr lang="nb-NO" dirty="0" smtClean="0"/>
              <a:t> in </a:t>
            </a:r>
            <a:r>
              <a:rPr lang="nb-NO" dirty="0" err="1" smtClean="0"/>
              <a:t>curiosity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curiosity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basis </a:t>
            </a:r>
            <a:r>
              <a:rPr lang="nb-NO" dirty="0" err="1" smtClean="0"/>
              <a:t>acknowledgmrent</a:t>
            </a:r>
            <a:r>
              <a:rPr lang="nb-NO" dirty="0" smtClean="0"/>
              <a:t> and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5830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Edward </a:t>
            </a:r>
            <a:r>
              <a:rPr lang="nb-NO" dirty="0" err="1"/>
              <a:t>Flanders</a:t>
            </a:r>
            <a:r>
              <a:rPr lang="nb-NO" dirty="0"/>
              <a:t> Robb Ricketts (1897 – 1948)</a:t>
            </a:r>
          </a:p>
        </p:txBody>
      </p:sp>
      <p:pic>
        <p:nvPicPr>
          <p:cNvPr id="10242" name="Picture 2" descr="https://upload.wikimedia.org/wikipedia/en/a/a9/EFRicket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66" y="1825625"/>
            <a:ext cx="31096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89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Sea Slug</a:t>
            </a:r>
            <a:endParaRPr lang="nb-NO" dirty="0"/>
          </a:p>
        </p:txBody>
      </p:sp>
      <p:pic>
        <p:nvPicPr>
          <p:cNvPr id="11266" name="Picture 2" descr="https://upload.wikimedia.org/wikipedia/commons/3/3a/Nembrotha_aurea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8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Blenny</a:t>
            </a:r>
            <a:endParaRPr lang="nb-NO" dirty="0"/>
          </a:p>
        </p:txBody>
      </p:sp>
      <p:pic>
        <p:nvPicPr>
          <p:cNvPr id="12290" name="Picture 2" descr="https://upload.wikimedia.org/wikipedia/commons/3/37/Ophioblennius_steindachne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32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Flatworm</a:t>
            </a:r>
            <a:endParaRPr lang="nb-NO" dirty="0"/>
          </a:p>
        </p:txBody>
      </p:sp>
      <p:pic>
        <p:nvPicPr>
          <p:cNvPr id="13314" name="Picture 2" descr="https://upload.wikimedia.org/wikipedia/commons/7/76/Bedford%27s_Flatwor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56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Venus- Fly – </a:t>
            </a:r>
            <a:r>
              <a:rPr lang="nb-NO" dirty="0" err="1" smtClean="0"/>
              <a:t>Trap</a:t>
            </a:r>
            <a:r>
              <a:rPr lang="nb-NO" dirty="0" smtClean="0"/>
              <a:t> Sea Anemone</a:t>
            </a:r>
            <a:endParaRPr lang="nb-NO" dirty="0"/>
          </a:p>
        </p:txBody>
      </p:sp>
      <p:pic>
        <p:nvPicPr>
          <p:cNvPr id="14338" name="Picture 2" descr="https://upload.wikimedia.org/wikipedia/commons/b/b7/Actinoscyphia_aureli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53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Saint Francis </a:t>
            </a:r>
            <a:r>
              <a:rPr lang="nb-NO" dirty="0" err="1" smtClean="0"/>
              <a:t>of</a:t>
            </a:r>
            <a:r>
              <a:rPr lang="nb-NO" dirty="0" smtClean="0"/>
              <a:t> Assisi (1181/1182 – 1226)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Italian</a:t>
            </a:r>
            <a:r>
              <a:rPr lang="nb-NO" dirty="0" smtClean="0"/>
              <a:t> </a:t>
            </a:r>
            <a:r>
              <a:rPr lang="nb-NO" dirty="0" err="1" smtClean="0"/>
              <a:t>friar</a:t>
            </a:r>
            <a:r>
              <a:rPr lang="nb-NO" dirty="0" smtClean="0"/>
              <a:t> and </a:t>
            </a:r>
            <a:r>
              <a:rPr lang="nb-NO" dirty="0" err="1" smtClean="0"/>
              <a:t>preacher</a:t>
            </a:r>
            <a:endParaRPr lang="nb-NO" dirty="0" smtClean="0"/>
          </a:p>
          <a:p>
            <a:r>
              <a:rPr lang="nb-NO" dirty="0" smtClean="0"/>
              <a:t>Patron </a:t>
            </a:r>
            <a:r>
              <a:rPr lang="nb-NO" dirty="0" err="1" smtClean="0"/>
              <a:t>saint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Italy</a:t>
            </a:r>
            <a:endParaRPr lang="nb-NO" dirty="0" smtClean="0"/>
          </a:p>
          <a:p>
            <a:r>
              <a:rPr lang="nb-NO" dirty="0" err="1" smtClean="0"/>
              <a:t>Founder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Order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Friars</a:t>
            </a:r>
            <a:r>
              <a:rPr lang="nb-NO" dirty="0" smtClean="0"/>
              <a:t> Minor,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womens</a:t>
            </a:r>
            <a:r>
              <a:rPr lang="nb-NO" dirty="0" smtClean="0"/>
              <a:t> Order </a:t>
            </a:r>
            <a:r>
              <a:rPr lang="nb-NO" dirty="0" err="1" smtClean="0"/>
              <a:t>of</a:t>
            </a:r>
            <a:r>
              <a:rPr lang="nb-NO" dirty="0" smtClean="0"/>
              <a:t> Saint </a:t>
            </a:r>
            <a:r>
              <a:rPr lang="nb-NO" dirty="0" err="1" smtClean="0"/>
              <a:t>Clare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Third Order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saint</a:t>
            </a:r>
            <a:r>
              <a:rPr lang="nb-NO" dirty="0" smtClean="0"/>
              <a:t> Francis</a:t>
            </a:r>
          </a:p>
          <a:p>
            <a:r>
              <a:rPr lang="nb-NO" dirty="0" smtClean="0"/>
              <a:t>Support and </a:t>
            </a:r>
            <a:r>
              <a:rPr lang="nb-NO" dirty="0" err="1" smtClean="0"/>
              <a:t>solidarity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endParaRPr lang="nb-NO" dirty="0" smtClean="0"/>
          </a:p>
          <a:p>
            <a:r>
              <a:rPr lang="nb-NO" dirty="0" smtClean="0"/>
              <a:t>Men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protect</a:t>
            </a:r>
            <a:r>
              <a:rPr lang="nb-NO" dirty="0" smtClean="0"/>
              <a:t> and be </a:t>
            </a:r>
            <a:r>
              <a:rPr lang="nb-NO" dirty="0" err="1" smtClean="0"/>
              <a:t>custodians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</a:t>
            </a:r>
          </a:p>
          <a:p>
            <a:r>
              <a:rPr lang="nb-NO" dirty="0" smtClean="0"/>
              <a:t>The Patron Saint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endParaRPr lang="nb-NO" dirty="0" smtClean="0"/>
          </a:p>
          <a:p>
            <a:r>
              <a:rPr lang="nb-NO" dirty="0" err="1" smtClean="0"/>
              <a:t>Franciscan</a:t>
            </a:r>
            <a:r>
              <a:rPr lang="nb-NO" dirty="0" smtClean="0"/>
              <a:t> </a:t>
            </a:r>
            <a:r>
              <a:rPr lang="nb-NO" dirty="0" err="1" smtClean="0"/>
              <a:t>friars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8251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Legend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birds</a:t>
            </a:r>
            <a:endParaRPr lang="nb-NO" dirty="0"/>
          </a:p>
        </p:txBody>
      </p:sp>
      <p:pic>
        <p:nvPicPr>
          <p:cNvPr id="2050" name="Picture 2" descr="https://upload.wikimedia.org/wikipedia/commons/8/84/Giotto_-_Legend_of_St_Francis_-_-15-_-_Sermon_to_the_Bi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56" y="2044478"/>
            <a:ext cx="2913888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57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Fransician</a:t>
            </a:r>
            <a:r>
              <a:rPr lang="nb-NO" dirty="0" smtClean="0"/>
              <a:t> </a:t>
            </a:r>
            <a:r>
              <a:rPr lang="nb-NO" dirty="0" err="1" smtClean="0"/>
              <a:t>friar</a:t>
            </a:r>
            <a:endParaRPr lang="nb-NO" dirty="0"/>
          </a:p>
        </p:txBody>
      </p:sp>
      <p:pic>
        <p:nvPicPr>
          <p:cNvPr id="1026" name="Picture 2" descr="https://upload.wikimedia.org/wikipedia/commons/c/ca/Bled_%285081159596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47" y="1825625"/>
            <a:ext cx="29003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1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Visningsö</a:t>
            </a:r>
            <a:r>
              <a:rPr lang="nb-NO" dirty="0" smtClean="0"/>
              <a:t>  - an </a:t>
            </a:r>
            <a:r>
              <a:rPr lang="nb-NO" dirty="0" err="1" smtClean="0"/>
              <a:t>isolated</a:t>
            </a:r>
            <a:r>
              <a:rPr lang="nb-NO" dirty="0" smtClean="0"/>
              <a:t> </a:t>
            </a:r>
            <a:r>
              <a:rPr lang="nb-NO" dirty="0" err="1" smtClean="0"/>
              <a:t>island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middle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southern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r>
              <a:rPr lang="nb-NO" dirty="0" smtClean="0"/>
              <a:t> – </a:t>
            </a:r>
            <a:r>
              <a:rPr lang="nb-NO" dirty="0" err="1" smtClean="0"/>
              <a:t>historically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and a </a:t>
            </a:r>
            <a:r>
              <a:rPr lang="nb-NO" dirty="0" err="1" smtClean="0"/>
              <a:t>world</a:t>
            </a:r>
            <a:r>
              <a:rPr lang="nb-NO" dirty="0" smtClean="0"/>
              <a:t> </a:t>
            </a:r>
            <a:r>
              <a:rPr lang="nb-NO" dirty="0" err="1" smtClean="0"/>
              <a:t>apart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6" name="Picture 2" descr="https://upload.wikimedia.org/wikipedia/commons/0/0f/Lake_V%C3%A4tter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32" y="1907415"/>
            <a:ext cx="190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11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Mendicant</a:t>
            </a:r>
            <a:r>
              <a:rPr lang="nb-NO" dirty="0" smtClean="0"/>
              <a:t> </a:t>
            </a:r>
            <a:r>
              <a:rPr lang="nb-NO" dirty="0" err="1" smtClean="0"/>
              <a:t>Orders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Lifestyle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poverty</a:t>
            </a:r>
            <a:endParaRPr lang="nb-NO" dirty="0" smtClean="0"/>
          </a:p>
          <a:p>
            <a:r>
              <a:rPr lang="nb-NO" dirty="0" err="1" smtClean="0"/>
              <a:t>Preaching</a:t>
            </a:r>
            <a:r>
              <a:rPr lang="nb-NO" dirty="0" smtClean="0"/>
              <a:t>, </a:t>
            </a:r>
            <a:r>
              <a:rPr lang="nb-NO" dirty="0" err="1" smtClean="0"/>
              <a:t>evangelization</a:t>
            </a:r>
            <a:r>
              <a:rPr lang="nb-NO" dirty="0" smtClean="0"/>
              <a:t>  and </a:t>
            </a:r>
            <a:r>
              <a:rPr lang="nb-NO" dirty="0" err="1" smtClean="0"/>
              <a:t>ministry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endParaRPr lang="nb-NO" dirty="0" smtClean="0"/>
          </a:p>
          <a:p>
            <a:r>
              <a:rPr lang="nb-NO" dirty="0" smtClean="0"/>
              <a:t>Travelling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r>
              <a:rPr lang="nb-NO" dirty="0" smtClean="0"/>
              <a:t> to </a:t>
            </a:r>
            <a:r>
              <a:rPr lang="nb-NO" dirty="0" err="1" smtClean="0"/>
              <a:t>preach</a:t>
            </a:r>
            <a:endParaRPr lang="nb-NO" dirty="0" smtClean="0"/>
          </a:p>
          <a:p>
            <a:r>
              <a:rPr lang="nb-NO" dirty="0" err="1" smtClean="0"/>
              <a:t>Franciscans</a:t>
            </a:r>
            <a:endParaRPr lang="nb-NO" dirty="0" smtClean="0"/>
          </a:p>
          <a:p>
            <a:r>
              <a:rPr lang="nb-NO" dirty="0" err="1" smtClean="0"/>
              <a:t>Dominicans</a:t>
            </a:r>
            <a:endParaRPr lang="nb-NO" dirty="0" smtClean="0"/>
          </a:p>
          <a:p>
            <a:r>
              <a:rPr lang="nb-NO" dirty="0" err="1" smtClean="0"/>
              <a:t>Carmelites</a:t>
            </a:r>
            <a:endParaRPr lang="nb-NO" dirty="0" smtClean="0"/>
          </a:p>
          <a:p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and </a:t>
            </a:r>
            <a:r>
              <a:rPr lang="nb-NO" dirty="0" err="1" smtClean="0"/>
              <a:t>care</a:t>
            </a:r>
            <a:endParaRPr lang="nb-NO" dirty="0" smtClean="0"/>
          </a:p>
          <a:p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responsibility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3850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Tradition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tradition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Traditions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complexity</a:t>
            </a:r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acknowledge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traditions</a:t>
            </a:r>
            <a:r>
              <a:rPr lang="nb-NO" dirty="0" smtClean="0"/>
              <a:t> and </a:t>
            </a:r>
            <a:r>
              <a:rPr lang="nb-NO" dirty="0" err="1" smtClean="0"/>
              <a:t>ignore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traditions</a:t>
            </a:r>
            <a:endParaRPr lang="nb-NO" dirty="0" smtClean="0"/>
          </a:p>
          <a:p>
            <a:r>
              <a:rPr lang="nb-NO" dirty="0" err="1"/>
              <a:t>E</a:t>
            </a:r>
            <a:r>
              <a:rPr lang="nb-NO" dirty="0" err="1" smtClean="0"/>
              <a:t>nvironmental</a:t>
            </a:r>
            <a:r>
              <a:rPr lang="nb-NO" dirty="0" smtClean="0"/>
              <a:t> </a:t>
            </a:r>
            <a:r>
              <a:rPr lang="nb-NO" dirty="0" err="1" smtClean="0"/>
              <a:t>concerns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expressed</a:t>
            </a:r>
            <a:r>
              <a:rPr lang="nb-NO" dirty="0" smtClean="0"/>
              <a:t> by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politicians</a:t>
            </a:r>
            <a:r>
              <a:rPr lang="nb-NO" dirty="0" smtClean="0"/>
              <a:t> and </a:t>
            </a:r>
            <a:r>
              <a:rPr lang="nb-NO" dirty="0" err="1" smtClean="0"/>
              <a:t>thinkers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hardly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associate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. The </a:t>
            </a:r>
            <a:r>
              <a:rPr lang="nb-NO" dirty="0" err="1" smtClean="0"/>
              <a:t>vegetarian</a:t>
            </a:r>
            <a:r>
              <a:rPr lang="nb-NO" dirty="0" smtClean="0"/>
              <a:t> and </a:t>
            </a:r>
            <a:r>
              <a:rPr lang="nb-NO" dirty="0" err="1" smtClean="0"/>
              <a:t>teetotaler</a:t>
            </a:r>
            <a:r>
              <a:rPr lang="nb-NO" dirty="0" smtClean="0"/>
              <a:t> Adolf Hitler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Humans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acknowledged</a:t>
            </a:r>
            <a:r>
              <a:rPr lang="nb-NO" dirty="0" smtClean="0"/>
              <a:t> as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acknowledge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and </a:t>
            </a:r>
            <a:r>
              <a:rPr lang="nb-NO" dirty="0" err="1" smtClean="0"/>
              <a:t>concern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</a:t>
            </a:r>
            <a:r>
              <a:rPr lang="nb-NO" dirty="0" err="1" smtClean="0"/>
              <a:t>includes</a:t>
            </a:r>
            <a:r>
              <a:rPr lang="nb-NO" dirty="0" smtClean="0"/>
              <a:t> a </a:t>
            </a:r>
            <a:r>
              <a:rPr lang="nb-NO" dirty="0" err="1" smtClean="0"/>
              <a:t>multitude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sometimes</a:t>
            </a:r>
            <a:r>
              <a:rPr lang="nb-NO" dirty="0" smtClean="0"/>
              <a:t> </a:t>
            </a:r>
            <a:r>
              <a:rPr lang="nb-NO" dirty="0" err="1" smtClean="0"/>
              <a:t>conflicting</a:t>
            </a:r>
            <a:r>
              <a:rPr lang="nb-NO" dirty="0" smtClean="0"/>
              <a:t> </a:t>
            </a:r>
            <a:r>
              <a:rPr lang="nb-NO" dirty="0" err="1" smtClean="0"/>
              <a:t>traditions</a:t>
            </a:r>
            <a:endParaRPr lang="nb-NO" dirty="0" smtClean="0"/>
          </a:p>
          <a:p>
            <a:r>
              <a:rPr lang="nb-NO" dirty="0" err="1" smtClean="0"/>
              <a:t>Regardless</a:t>
            </a:r>
            <a:r>
              <a:rPr lang="nb-NO" dirty="0" smtClean="0"/>
              <a:t> </a:t>
            </a:r>
            <a:r>
              <a:rPr lang="nb-NO" dirty="0" err="1" smtClean="0"/>
              <a:t>concern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is </a:t>
            </a:r>
            <a:r>
              <a:rPr lang="nb-NO" dirty="0" err="1" smtClean="0"/>
              <a:t>closely</a:t>
            </a:r>
            <a:r>
              <a:rPr lang="nb-NO" dirty="0"/>
              <a:t> </a:t>
            </a:r>
            <a:r>
              <a:rPr lang="nb-NO" dirty="0" err="1" smtClean="0"/>
              <a:t>connected</a:t>
            </a:r>
            <a:r>
              <a:rPr lang="nb-NO" dirty="0" smtClean="0"/>
              <a:t> to </a:t>
            </a:r>
            <a:r>
              <a:rPr lang="nb-NO" dirty="0" err="1" smtClean="0"/>
              <a:t>social</a:t>
            </a:r>
            <a:r>
              <a:rPr lang="nb-NO" dirty="0" smtClean="0"/>
              <a:t> policy and questions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welfare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1901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in </a:t>
            </a:r>
            <a:r>
              <a:rPr lang="nb-NO" dirty="0" err="1" smtClean="0"/>
              <a:t>social</a:t>
            </a:r>
            <a:r>
              <a:rPr lang="nb-NO" dirty="0" smtClean="0"/>
              <a:t> policy and in </a:t>
            </a:r>
            <a:r>
              <a:rPr lang="nb-NO" dirty="0" err="1" smtClean="0"/>
              <a:t>therapy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/>
              <a:t>environment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foundation</a:t>
            </a:r>
            <a:r>
              <a:rPr lang="nb-NO" dirty="0"/>
              <a:t> for human </a:t>
            </a:r>
            <a:r>
              <a:rPr lang="nb-NO" dirty="0" err="1" smtClean="0"/>
              <a:t>life</a:t>
            </a:r>
            <a:endParaRPr lang="nb-NO" dirty="0" smtClean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parks, nature and </a:t>
            </a:r>
            <a:r>
              <a:rPr lang="nb-NO" dirty="0" err="1" smtClean="0"/>
              <a:t>animals</a:t>
            </a:r>
            <a:r>
              <a:rPr lang="nb-NO" dirty="0" smtClean="0"/>
              <a:t> as an </a:t>
            </a:r>
            <a:r>
              <a:rPr lang="nb-NO" dirty="0" err="1" smtClean="0"/>
              <a:t>connection</a:t>
            </a:r>
            <a:r>
              <a:rPr lang="nb-NO" dirty="0" smtClean="0"/>
              <a:t> to </a:t>
            </a:r>
            <a:r>
              <a:rPr lang="nb-NO" dirty="0" err="1" smtClean="0"/>
              <a:t>self</a:t>
            </a:r>
            <a:r>
              <a:rPr lang="nb-NO" dirty="0" smtClean="0"/>
              <a:t> and </a:t>
            </a:r>
            <a:r>
              <a:rPr lang="nb-NO" dirty="0" err="1" smtClean="0"/>
              <a:t>stimulate</a:t>
            </a:r>
            <a:r>
              <a:rPr lang="nb-NO" dirty="0" smtClean="0"/>
              <a:t> pro-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behavior</a:t>
            </a:r>
            <a:endParaRPr lang="nb-NO" dirty="0" smtClean="0"/>
          </a:p>
          <a:p>
            <a:r>
              <a:rPr lang="nb-NO" dirty="0" err="1"/>
              <a:t>Horticulture</a:t>
            </a:r>
            <a:r>
              <a:rPr lang="nb-NO" dirty="0"/>
              <a:t> </a:t>
            </a:r>
            <a:r>
              <a:rPr lang="nb-NO" dirty="0" err="1"/>
              <a:t>therapy</a:t>
            </a:r>
            <a:r>
              <a:rPr lang="nb-NO" dirty="0"/>
              <a:t>/nature </a:t>
            </a:r>
            <a:r>
              <a:rPr lang="nb-NO" dirty="0" err="1" smtClean="0"/>
              <a:t>therapy</a:t>
            </a:r>
            <a:endParaRPr lang="nb-NO" dirty="0" smtClean="0"/>
          </a:p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as a healing </a:t>
            </a:r>
            <a:r>
              <a:rPr lang="nb-NO" dirty="0" err="1"/>
              <a:t>process</a:t>
            </a:r>
            <a:r>
              <a:rPr lang="nb-NO" dirty="0"/>
              <a:t> and for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therapeutic</a:t>
            </a:r>
            <a:r>
              <a:rPr lang="nb-NO" dirty="0"/>
              <a:t> </a:t>
            </a:r>
            <a:r>
              <a:rPr lang="nb-NO" dirty="0" smtClean="0"/>
              <a:t>purposes</a:t>
            </a:r>
          </a:p>
          <a:p>
            <a:r>
              <a:rPr lang="nb-NO" dirty="0" err="1" smtClean="0"/>
              <a:t>Teaching</a:t>
            </a:r>
            <a:r>
              <a:rPr lang="nb-NO" dirty="0" smtClean="0"/>
              <a:t>/</a:t>
            </a:r>
            <a:r>
              <a:rPr lang="nb-NO" dirty="0" err="1" smtClean="0"/>
              <a:t>pedagogy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/>
              <a:t> </a:t>
            </a:r>
            <a:r>
              <a:rPr lang="nb-NO" dirty="0" err="1" smtClean="0"/>
              <a:t>crucial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cognitive</a:t>
            </a:r>
            <a:r>
              <a:rPr lang="nb-NO" dirty="0" smtClean="0"/>
              <a:t> and </a:t>
            </a:r>
            <a:r>
              <a:rPr lang="nb-NO" dirty="0" err="1" smtClean="0"/>
              <a:t>curiosity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7711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Feret</a:t>
            </a:r>
            <a:r>
              <a:rPr lang="nb-NO" dirty="0" smtClean="0"/>
              <a:t> Orhan </a:t>
            </a:r>
            <a:r>
              <a:rPr lang="nb-NO" dirty="0" err="1" smtClean="0"/>
              <a:t>Pamuk</a:t>
            </a:r>
            <a:r>
              <a:rPr lang="nb-NO" dirty="0" smtClean="0"/>
              <a:t>( 1952 - ) The cross-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dimension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urban </a:t>
            </a:r>
            <a:r>
              <a:rPr lang="nb-NO" dirty="0" err="1" smtClean="0"/>
              <a:t>environment</a:t>
            </a:r>
            <a:r>
              <a:rPr lang="nb-NO" dirty="0" smtClean="0"/>
              <a:t> and nature</a:t>
            </a:r>
            <a:br>
              <a:rPr lang="nb-NO" dirty="0" smtClean="0"/>
            </a:br>
            <a:r>
              <a:rPr lang="nb-NO" dirty="0" err="1" smtClean="0"/>
              <a:t>Turkish</a:t>
            </a:r>
            <a:r>
              <a:rPr lang="nb-NO" dirty="0" smtClean="0"/>
              <a:t> Noble </a:t>
            </a:r>
            <a:r>
              <a:rPr lang="nb-NO" dirty="0" err="1" smtClean="0"/>
              <a:t>Laurate</a:t>
            </a:r>
            <a:r>
              <a:rPr lang="nb-NO" dirty="0" smtClean="0"/>
              <a:t> (2006)</a:t>
            </a:r>
            <a:br>
              <a:rPr lang="nb-NO" dirty="0" smtClean="0"/>
            </a:br>
            <a:r>
              <a:rPr lang="nb-NO" dirty="0" err="1" smtClean="0"/>
              <a:t>Snow</a:t>
            </a:r>
            <a:r>
              <a:rPr lang="nb-NO" dirty="0" smtClean="0"/>
              <a:t> (2002) Istanbul (2003)</a:t>
            </a:r>
            <a:br>
              <a:rPr lang="nb-NO" dirty="0" smtClean="0"/>
            </a:br>
            <a:endParaRPr lang="cs-CZ" dirty="0"/>
          </a:p>
        </p:txBody>
      </p:sp>
      <p:pic>
        <p:nvPicPr>
          <p:cNvPr id="1026" name="Picture 2" descr="https://upload.wikimedia.org/wikipedia/commons/b/b1/Orhan_Pamuk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27" y="2579263"/>
            <a:ext cx="30360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7/77/Orhan_pamuk_u01_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23" y="2656337"/>
            <a:ext cx="5400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27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Carp</a:t>
            </a:r>
            <a:r>
              <a:rPr lang="nb-NO" dirty="0" smtClean="0"/>
              <a:t> - </a:t>
            </a:r>
            <a:r>
              <a:rPr lang="nb-NO" dirty="0" err="1" smtClean="0"/>
              <a:t>Cyprinus</a:t>
            </a:r>
            <a:r>
              <a:rPr lang="nb-NO" dirty="0" smtClean="0"/>
              <a:t> </a:t>
            </a:r>
            <a:r>
              <a:rPr lang="nb-NO" dirty="0" err="1" smtClean="0"/>
              <a:t>carpio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wisdom</a:t>
            </a:r>
            <a:r>
              <a:rPr lang="nb-NO" dirty="0" smtClean="0"/>
              <a:t>, </a:t>
            </a:r>
            <a:r>
              <a:rPr lang="nb-NO" dirty="0" err="1" smtClean="0"/>
              <a:t>adaption</a:t>
            </a:r>
            <a:r>
              <a:rPr lang="nb-NO" dirty="0" smtClean="0"/>
              <a:t>, </a:t>
            </a:r>
            <a:r>
              <a:rPr lang="nb-NO" dirty="0" err="1" smtClean="0"/>
              <a:t>interaction</a:t>
            </a:r>
            <a:r>
              <a:rPr lang="nb-NO" dirty="0" smtClean="0"/>
              <a:t>, </a:t>
            </a:r>
            <a:r>
              <a:rPr lang="nb-NO" dirty="0" err="1" smtClean="0"/>
              <a:t>invasive</a:t>
            </a:r>
            <a:r>
              <a:rPr lang="nb-NO" dirty="0" smtClean="0"/>
              <a:t>, problem and </a:t>
            </a:r>
            <a:r>
              <a:rPr lang="nb-NO" dirty="0" err="1" smtClean="0"/>
              <a:t>source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food</a:t>
            </a:r>
            <a:r>
              <a:rPr lang="nb-NO" dirty="0" smtClean="0"/>
              <a:t> and </a:t>
            </a:r>
            <a:r>
              <a:rPr lang="nb-NO" dirty="0" err="1" smtClean="0"/>
              <a:t>pride</a:t>
            </a:r>
            <a:r>
              <a:rPr lang="nb-NO" dirty="0" smtClean="0"/>
              <a:t> – </a:t>
            </a:r>
            <a:r>
              <a:rPr lang="nb-NO" dirty="0" err="1" smtClean="0"/>
              <a:t>connection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spiritual as </a:t>
            </a:r>
            <a:r>
              <a:rPr lang="nb-NO" dirty="0" err="1" smtClean="0"/>
              <a:t>well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worlderly</a:t>
            </a:r>
            <a:r>
              <a:rPr lang="nb-NO" dirty="0" smtClean="0"/>
              <a:t>. The </a:t>
            </a:r>
            <a:r>
              <a:rPr lang="nb-NO" dirty="0" err="1" smtClean="0"/>
              <a:t>farmfish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Europe as </a:t>
            </a:r>
            <a:r>
              <a:rPr lang="nb-NO" dirty="0" err="1" smtClean="0"/>
              <a:t>well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Ottoman Empire.</a:t>
            </a:r>
            <a:endParaRPr lang="cs-CZ" dirty="0"/>
          </a:p>
        </p:txBody>
      </p:sp>
      <p:pic>
        <p:nvPicPr>
          <p:cNvPr id="2050" name="Picture 2" descr="https://upload.wikimedia.org/wikipedia/commons/a/a8/Common_car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8" y="2800382"/>
            <a:ext cx="5571744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76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urban </a:t>
            </a:r>
            <a:r>
              <a:rPr lang="nb-NO" dirty="0" err="1" smtClean="0"/>
              <a:t>identity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co-</a:t>
            </a:r>
            <a:r>
              <a:rPr lang="nb-NO" dirty="0" err="1" smtClean="0"/>
              <a:t>existing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in </a:t>
            </a:r>
            <a:r>
              <a:rPr lang="nb-NO" dirty="0" err="1" smtClean="0"/>
              <a:t>interaction</a:t>
            </a:r>
            <a:r>
              <a:rPr lang="nb-NO" dirty="0" smtClean="0"/>
              <a:t> and </a:t>
            </a:r>
            <a:r>
              <a:rPr lang="nb-NO" dirty="0" err="1" smtClean="0"/>
              <a:t>conflicts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shared</a:t>
            </a:r>
            <a:r>
              <a:rPr lang="nb-NO" dirty="0" smtClean="0"/>
              <a:t> </a:t>
            </a:r>
            <a:r>
              <a:rPr lang="nb-NO" dirty="0" err="1" smtClean="0"/>
              <a:t>pain</a:t>
            </a:r>
            <a:endParaRPr lang="nb-NO" dirty="0" smtClean="0"/>
          </a:p>
          <a:p>
            <a:r>
              <a:rPr lang="nb-NO" dirty="0" err="1" smtClean="0"/>
              <a:t>Guilt</a:t>
            </a:r>
            <a:r>
              <a:rPr lang="nb-NO" dirty="0" smtClean="0"/>
              <a:t> and </a:t>
            </a:r>
            <a:r>
              <a:rPr lang="nb-NO" dirty="0" err="1" smtClean="0"/>
              <a:t>responsibility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socially</a:t>
            </a:r>
            <a:r>
              <a:rPr lang="nb-NO" dirty="0" smtClean="0"/>
              <a:t> </a:t>
            </a:r>
            <a:r>
              <a:rPr lang="nb-NO" dirty="0" err="1" smtClean="0"/>
              <a:t>rejected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included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acceptabl</a:t>
            </a:r>
            <a:r>
              <a:rPr lang="nb-NO" dirty="0" smtClean="0"/>
              <a:t> </a:t>
            </a:r>
            <a:r>
              <a:rPr lang="nb-NO" dirty="0" err="1" smtClean="0"/>
              <a:t>truth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unacceptable</a:t>
            </a:r>
            <a:r>
              <a:rPr lang="nb-NO" dirty="0" smtClean="0"/>
              <a:t> </a:t>
            </a:r>
            <a:r>
              <a:rPr lang="nb-NO" dirty="0" err="1" smtClean="0"/>
              <a:t>truth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shared</a:t>
            </a:r>
            <a:r>
              <a:rPr lang="nb-NO" dirty="0" smtClean="0"/>
              <a:t> </a:t>
            </a:r>
            <a:r>
              <a:rPr lang="nb-NO" dirty="0" err="1" smtClean="0"/>
              <a:t>identity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identity</a:t>
            </a:r>
            <a:r>
              <a:rPr lang="nb-NO" dirty="0" smtClean="0"/>
              <a:t> </a:t>
            </a:r>
            <a:r>
              <a:rPr lang="nb-NO" dirty="0" err="1" smtClean="0"/>
              <a:t>rejected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past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present</a:t>
            </a:r>
          </a:p>
          <a:p>
            <a:r>
              <a:rPr lang="nb-NO" dirty="0" err="1" smtClean="0"/>
              <a:t>Always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land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sea</a:t>
            </a:r>
            <a:r>
              <a:rPr lang="nb-NO" dirty="0" smtClean="0"/>
              <a:t>. The air and </a:t>
            </a:r>
            <a:r>
              <a:rPr lang="nb-NO" dirty="0" err="1" smtClean="0"/>
              <a:t>the</a:t>
            </a:r>
            <a:r>
              <a:rPr lang="nb-NO" dirty="0" smtClean="0"/>
              <a:t> water. The plants and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smtClean="0"/>
              <a:t>beings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549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Oakforest</a:t>
            </a:r>
            <a:r>
              <a:rPr lang="nb-NO" dirty="0" smtClean="0"/>
              <a:t> – </a:t>
            </a:r>
            <a:r>
              <a:rPr lang="nb-NO" dirty="0" err="1" smtClean="0"/>
              <a:t>Visningsö</a:t>
            </a:r>
            <a:r>
              <a:rPr lang="nb-NO" dirty="0" smtClean="0"/>
              <a:t> has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oakforest</a:t>
            </a:r>
            <a:r>
              <a:rPr lang="nb-NO" dirty="0" smtClean="0"/>
              <a:t> – </a:t>
            </a:r>
            <a:r>
              <a:rPr lang="nb-NO" dirty="0" err="1" smtClean="0"/>
              <a:t>planted</a:t>
            </a:r>
            <a:r>
              <a:rPr lang="nb-NO" dirty="0" smtClean="0"/>
              <a:t> in order to have </a:t>
            </a:r>
            <a:r>
              <a:rPr lang="nb-NO" dirty="0" err="1" smtClean="0"/>
              <a:t>old</a:t>
            </a:r>
            <a:r>
              <a:rPr lang="nb-NO" dirty="0" smtClean="0"/>
              <a:t> </a:t>
            </a:r>
            <a:r>
              <a:rPr lang="nb-NO" dirty="0" err="1" smtClean="0"/>
              <a:t>oak</a:t>
            </a:r>
            <a:r>
              <a:rPr lang="nb-NO" dirty="0" smtClean="0"/>
              <a:t> to </a:t>
            </a:r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 err="1" smtClean="0"/>
              <a:t>warships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Swedish</a:t>
            </a:r>
            <a:r>
              <a:rPr lang="nb-NO" dirty="0" smtClean="0"/>
              <a:t> </a:t>
            </a:r>
            <a:r>
              <a:rPr lang="nb-NO" dirty="0" err="1" smtClean="0"/>
              <a:t>navy</a:t>
            </a:r>
            <a:r>
              <a:rPr lang="nb-NO" dirty="0" smtClean="0"/>
              <a:t> – for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err="1"/>
              <a:t>Thesophical</a:t>
            </a:r>
            <a:r>
              <a:rPr lang="nb-NO" dirty="0"/>
              <a:t> </a:t>
            </a:r>
            <a:r>
              <a:rPr lang="nb-NO" dirty="0" err="1" smtClean="0"/>
              <a:t>Society</a:t>
            </a:r>
            <a:r>
              <a:rPr lang="nb-NO" dirty="0" smtClean="0"/>
              <a:t> a </a:t>
            </a:r>
            <a:r>
              <a:rPr lang="nb-NO" dirty="0" err="1" smtClean="0"/>
              <a:t>connection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spiritual and </a:t>
            </a:r>
            <a:r>
              <a:rPr lang="nb-NO" dirty="0" err="1" smtClean="0"/>
              <a:t>even</a:t>
            </a:r>
            <a:r>
              <a:rPr lang="nb-NO" dirty="0" smtClean="0"/>
              <a:t> pre-Christian </a:t>
            </a:r>
            <a:r>
              <a:rPr lang="nb-NO" dirty="0" err="1" smtClean="0"/>
              <a:t>Celtic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2050" name="Picture 2" descr="https://upload.wikimedia.org/wikipedia/commons/0/02/Eiche_bei_Sch%C3%B6nderling%2C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8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Social</a:t>
            </a:r>
            <a:r>
              <a:rPr lang="nb-NO" dirty="0" smtClean="0"/>
              <a:t> Reform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Octavia Hill (1838 – 1912)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Welfare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endParaRPr lang="nb-NO" dirty="0" smtClean="0"/>
          </a:p>
          <a:p>
            <a:r>
              <a:rPr lang="nb-NO" dirty="0" smtClean="0"/>
              <a:t>The Settlement </a:t>
            </a:r>
            <a:r>
              <a:rPr lang="nb-NO" dirty="0" err="1" smtClean="0"/>
              <a:t>Movement</a:t>
            </a:r>
            <a:r>
              <a:rPr lang="nb-NO" dirty="0" smtClean="0"/>
              <a:t> (Mixed </a:t>
            </a:r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different </a:t>
            </a:r>
            <a:r>
              <a:rPr lang="nb-NO" dirty="0" err="1" smtClean="0"/>
              <a:t>economy</a:t>
            </a:r>
            <a:r>
              <a:rPr lang="nb-NO" dirty="0" smtClean="0"/>
              <a:t> and </a:t>
            </a:r>
            <a:r>
              <a:rPr lang="nb-NO" dirty="0" err="1" smtClean="0"/>
              <a:t>background</a:t>
            </a:r>
            <a:r>
              <a:rPr lang="nb-NO" dirty="0" smtClean="0"/>
              <a:t>)</a:t>
            </a:r>
          </a:p>
          <a:p>
            <a:r>
              <a:rPr lang="nb-NO" dirty="0" smtClean="0"/>
              <a:t>National Trust </a:t>
            </a:r>
            <a:r>
              <a:rPr lang="nb-NO" dirty="0" err="1" smtClean="0"/>
              <a:t>Preserving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places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historic</a:t>
            </a:r>
            <a:r>
              <a:rPr lang="nb-NO" dirty="0" smtClean="0"/>
              <a:t> </a:t>
            </a:r>
            <a:r>
              <a:rPr lang="nb-NO" dirty="0" err="1" smtClean="0"/>
              <a:t>interest</a:t>
            </a:r>
            <a:r>
              <a:rPr lang="nb-NO" dirty="0" smtClean="0"/>
              <a:t> and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beauty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endParaRPr lang="nb-NO" dirty="0" smtClean="0"/>
          </a:p>
          <a:p>
            <a:r>
              <a:rPr lang="nb-NO" dirty="0" err="1" smtClean="0"/>
              <a:t>Member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Royal Commission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r>
              <a:rPr lang="nb-NO" dirty="0" smtClean="0"/>
              <a:t> Laws in 1905</a:t>
            </a:r>
          </a:p>
          <a:p>
            <a:r>
              <a:rPr lang="nb-NO" dirty="0" err="1" smtClean="0"/>
              <a:t>Founder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Charity</a:t>
            </a:r>
            <a:r>
              <a:rPr lang="nb-NO" dirty="0" smtClean="0"/>
              <a:t> Organization</a:t>
            </a:r>
          </a:p>
          <a:p>
            <a:r>
              <a:rPr lang="nb-NO" dirty="0" err="1" smtClean="0"/>
              <a:t>Housing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endParaRPr lang="nb-NO" dirty="0" smtClean="0"/>
          </a:p>
          <a:p>
            <a:r>
              <a:rPr lang="nb-NO" dirty="0" smtClean="0"/>
              <a:t>Museums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endParaRPr lang="nb-NO" dirty="0" smtClean="0"/>
          </a:p>
          <a:p>
            <a:r>
              <a:rPr lang="nb-NO" dirty="0" smtClean="0"/>
              <a:t>Open </a:t>
            </a:r>
            <a:r>
              <a:rPr lang="nb-NO" dirty="0" err="1" smtClean="0"/>
              <a:t>spaces</a:t>
            </a:r>
            <a:r>
              <a:rPr lang="nb-NO" dirty="0" smtClean="0"/>
              <a:t> (parks –green </a:t>
            </a:r>
            <a:r>
              <a:rPr lang="nb-NO" dirty="0" err="1" smtClean="0"/>
              <a:t>places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5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Octavia Hill </a:t>
            </a:r>
            <a:r>
              <a:rPr lang="nb-NO" dirty="0"/>
              <a:t>(1838 – 1912)</a:t>
            </a:r>
            <a:br>
              <a:rPr lang="nb-NO" dirty="0"/>
            </a:b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 descr="https://upload.wikimedia.org/wikipedia/commons/f/f4/Octavia-Hill-by-Sarg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64" y="1825625"/>
            <a:ext cx="34714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9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Marlybone</a:t>
            </a:r>
            <a:r>
              <a:rPr lang="nb-NO" dirty="0" smtClean="0"/>
              <a:t> Slum </a:t>
            </a:r>
            <a:r>
              <a:rPr lang="nb-NO" dirty="0" err="1" smtClean="0"/>
              <a:t>Nineteenth</a:t>
            </a:r>
            <a:r>
              <a:rPr lang="nb-NO" dirty="0" smtClean="0"/>
              <a:t> Century</a:t>
            </a:r>
            <a:endParaRPr lang="nb-NO" dirty="0"/>
          </a:p>
        </p:txBody>
      </p:sp>
      <p:pic>
        <p:nvPicPr>
          <p:cNvPr id="18434" name="Picture 2" descr="https://upload.wikimedia.org/wikipedia/en/2/2a/London-slum-1880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28" y="1825625"/>
            <a:ext cx="59155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Wicken</a:t>
            </a:r>
            <a:r>
              <a:rPr lang="nb-NO" dirty="0" smtClean="0"/>
              <a:t> Fenn National Trust 1899</a:t>
            </a:r>
            <a:endParaRPr lang="nb-NO" dirty="0"/>
          </a:p>
        </p:txBody>
      </p:sp>
      <p:pic>
        <p:nvPicPr>
          <p:cNvPr id="19458" name="Picture 2" descr="https://upload.wikimedia.org/wikipedia/commons/6/6b/Wicken_Lod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45" y="1825625"/>
            <a:ext cx="57641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3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1146</Words>
  <Application>Microsoft Office PowerPoint</Application>
  <PresentationFormat>Širokoúhlá obrazovka</PresentationFormat>
  <Paragraphs>144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Office-tema</vt:lpstr>
      <vt:lpstr>SOCIAL POLICY/ SOCIAL WORK, IDENTITY AND THE ENVIRONMENT</vt:lpstr>
      <vt:lpstr>The spiritual and philosophical dimension</vt:lpstr>
      <vt:lpstr>Katherine Augusta Westcott Tingley (1847 – 1929)</vt:lpstr>
      <vt:lpstr>Visningsö  - an isolated island in the middle of southern Sweden – historically important and a world apart </vt:lpstr>
      <vt:lpstr>Oakforest – Visningsö has a large oakforest – planted in order to have old oak to build warships to the Swedish navy – for the Thesophical Society a connection to the spiritual and even pre-Christian Celtic </vt:lpstr>
      <vt:lpstr>Social Reform</vt:lpstr>
      <vt:lpstr>Octavia Hill (1838 – 1912)  </vt:lpstr>
      <vt:lpstr>Marlybone Slum Nineteenth Century</vt:lpstr>
      <vt:lpstr>Wicken Fenn National Trust 1899</vt:lpstr>
      <vt:lpstr>Hampstead Heath National Trust</vt:lpstr>
      <vt:lpstr>London Borough of Southwalk (1887 -1890)</vt:lpstr>
      <vt:lpstr>The Aesthetics – the beuty of nature and humans in nature</vt:lpstr>
      <vt:lpstr>John Singer Sargent (1856 – 1925) – self portrait Florence Uffizi Art Gallery</vt:lpstr>
      <vt:lpstr>Moorning Walk 1888 (Private Collection) John Singer Sargent</vt:lpstr>
      <vt:lpstr>Out-of – Doors Study (1889) The painter Paul César Helleu (1859 -1929) sketching with his wife Brooklyn Art Museum</vt:lpstr>
      <vt:lpstr>The construction of nature Charles Eliot (1859 – 1897)landscape architect (USA)</vt:lpstr>
      <vt:lpstr>White Park Pond, Concord Masschusets</vt:lpstr>
      <vt:lpstr>Belle Isle Nature Zoo Michigan  Fallow Deer (white variety)</vt:lpstr>
      <vt:lpstr>The revolutionary approach </vt:lpstr>
      <vt:lpstr>Alexandra Kolontai (1872 – 1952)</vt:lpstr>
      <vt:lpstr>The survival and care of nature is the survival om mankind</vt:lpstr>
      <vt:lpstr>Rachel Carson</vt:lpstr>
      <vt:lpstr>Rachel Carson marinbiological work</vt:lpstr>
      <vt:lpstr>Silent Spring – one of the most influential environmental books of last century First Print round 150000 copies  - since then never out of print</vt:lpstr>
      <vt:lpstr>Tidal Salt Marsh Rachel Carson National Wildlife Refugee, Maine USA</vt:lpstr>
      <vt:lpstr>Rachel Carson National Wildlife Refugee, Maine USA</vt:lpstr>
      <vt:lpstr>Reform and change</vt:lpstr>
      <vt:lpstr>John Steinbeck (1902 – 1968)</vt:lpstr>
      <vt:lpstr>Montery Canning – work- environment</vt:lpstr>
      <vt:lpstr>Prezentace aplikace PowerPoint</vt:lpstr>
      <vt:lpstr>The biological approach – ecology in practice</vt:lpstr>
      <vt:lpstr>Edward Flanders Robb Ricketts (1897 – 1948)</vt:lpstr>
      <vt:lpstr>Sea Slug</vt:lpstr>
      <vt:lpstr>Blenny</vt:lpstr>
      <vt:lpstr>Flatworm</vt:lpstr>
      <vt:lpstr>Venus- Fly – Trap Sea Anemone</vt:lpstr>
      <vt:lpstr>Saint Francis of Assisi (1181/1182 – 1226)</vt:lpstr>
      <vt:lpstr>Legend of the birds</vt:lpstr>
      <vt:lpstr>Fransician friar</vt:lpstr>
      <vt:lpstr>Mendicant Orders </vt:lpstr>
      <vt:lpstr>Tradition of social work and the tradition of environmental work</vt:lpstr>
      <vt:lpstr>Use of the environment in social policy and in therapy</vt:lpstr>
      <vt:lpstr> Feret Orhan Pamuk( 1952 - ) The cross- cultural dimension – the urban environment and nature Turkish Noble Laurate (2006) Snow (2002) Istanbul (2003) </vt:lpstr>
      <vt:lpstr>Carp - Cyprinus carpio – the wisdom, adaption, interaction, invasive, problem and source of food and pride – connection to the spiritual as well as the worlderly. The farmfish of Europe as well as the Ottoman Empire.</vt:lpstr>
      <vt:lpstr>The urban identity – the co-existing differences in interaction and conflicts</vt:lpstr>
    </vt:vector>
  </TitlesOfParts>
  <Company>Høyskolen i Lillehammer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WORK AND ENVIRONMENTAL WORK</dc:title>
  <dc:creator>Hans Jørgen Wallin Weihe</dc:creator>
  <cp:lastModifiedBy>Zbyněk Ulčák</cp:lastModifiedBy>
  <cp:revision>39</cp:revision>
  <dcterms:created xsi:type="dcterms:W3CDTF">2016-11-29T13:15:50Z</dcterms:created>
  <dcterms:modified xsi:type="dcterms:W3CDTF">2018-11-26T15:31:40Z</dcterms:modified>
</cp:coreProperties>
</file>