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86" r:id="rId4"/>
    <p:sldId id="259" r:id="rId5"/>
    <p:sldId id="270" r:id="rId6"/>
    <p:sldId id="271" r:id="rId7"/>
    <p:sldId id="289" r:id="rId8"/>
    <p:sldId id="281" r:id="rId9"/>
    <p:sldId id="283" r:id="rId10"/>
    <p:sldId id="284" r:id="rId11"/>
    <p:sldId id="263" r:id="rId12"/>
    <p:sldId id="264" r:id="rId13"/>
    <p:sldId id="260" r:id="rId14"/>
    <p:sldId id="268" r:id="rId15"/>
    <p:sldId id="269" r:id="rId16"/>
    <p:sldId id="273" r:id="rId17"/>
    <p:sldId id="266" r:id="rId18"/>
    <p:sldId id="262" r:id="rId19"/>
    <p:sldId id="279" r:id="rId20"/>
    <p:sldId id="285" r:id="rId21"/>
    <p:sldId id="290" r:id="rId22"/>
    <p:sldId id="275" r:id="rId23"/>
    <p:sldId id="276" r:id="rId24"/>
    <p:sldId id="277" r:id="rId25"/>
    <p:sldId id="278" r:id="rId26"/>
    <p:sldId id="274" r:id="rId27"/>
    <p:sldId id="272" r:id="rId28"/>
    <p:sldId id="280" r:id="rId29"/>
    <p:sldId id="288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0536-8591-44B4-B296-89B3DDFBAD09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3DBF-E7BF-4100-9430-86D450234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9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30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18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35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1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52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84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0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9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D4B0-7EF9-4B6D-8C96-F1600B661981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6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z.cz/cs/vyroba-elektriny/jaderna-energetika/nove-jaderne-zdroj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ao.cz/hlubinne-uloziste/zkoumane-lokality" TargetMode="External"/><Relationship Id="rId2" Type="http://schemas.openxmlformats.org/officeDocument/2006/relationships/hyperlink" Target="https://www.surao.cz/provozovana-ulozis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24.ceskatelevize.cz/ekonomika/2439094-stat-letos-vybere-ctyri-kandidaty-na-jaderna-uloziste-kvuli-soudum-probihaji-misto?_ga=2.108795525.669317068.1533550258-2122044240.152362733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1. Seminář </a:t>
            </a:r>
            <a:br>
              <a:rPr lang="cs-CZ" b="1" dirty="0" smtClean="0"/>
            </a:br>
            <a:r>
              <a:rPr lang="cs-CZ" b="1" dirty="0" smtClean="0"/>
              <a:t>Jaderná energie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k-SK" sz="4000" dirty="0" smtClean="0"/>
              <a:t>26.09.2018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436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Národní akční plán rozvoje </a:t>
            </a:r>
            <a:r>
              <a:rPr lang="sk-SK" b="1" dirty="0" err="1"/>
              <a:t>jaderné</a:t>
            </a:r>
            <a:r>
              <a:rPr lang="sk-SK" b="1" dirty="0"/>
              <a:t> energeticky v České </a:t>
            </a:r>
            <a:r>
              <a:rPr lang="sk-SK" b="1" dirty="0" err="1" smtClean="0"/>
              <a:t>republice</a:t>
            </a:r>
            <a:r>
              <a:rPr lang="sk-SK" b="1" dirty="0" smtClean="0"/>
              <a:t> (2015)</a:t>
            </a:r>
            <a:endParaRPr lang="sk-SK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4076"/>
          </a:xfrm>
        </p:spPr>
        <p:txBody>
          <a:bodyPr>
            <a:noAutofit/>
          </a:bodyPr>
          <a:lstStyle/>
          <a:p>
            <a:r>
              <a:rPr lang="cs-CZ" sz="2200" dirty="0"/>
              <a:t>Konkrétně, co se výstavby nových jaderných zdrojů na území ČR v souladu se strategickým zadáním vymezeným v SEK týče, je s ohledem na zajištění energetické bezpečnosti ČR a celkového sociálně-společenského přínosu </a:t>
            </a:r>
            <a:r>
              <a:rPr lang="cs-CZ" sz="2200" b="1" dirty="0"/>
              <a:t>z pohledu státu žádoucí neodkladně zahájit přípravu na umístění a výstavbu jednoho jaderného bloku v lokalitě Temelín a jednoho bloku v lokalitě Dukovany a zároveň ochránit možná rizika tím, že budou zajištěna potřebná povolení pro možnost výstavby dvou bloků na obou lokalitách. </a:t>
            </a:r>
            <a:r>
              <a:rPr lang="cs-CZ" sz="2200" dirty="0"/>
              <a:t>Zejména z důvodů udržení pokračování výroby v lokalitě Dukovany je </a:t>
            </a:r>
            <a:r>
              <a:rPr lang="cs-CZ" sz="2200" b="1" dirty="0"/>
              <a:t>klíčová výstavba bloku v Dukovanech a jeho spuštění do roku 2037 </a:t>
            </a:r>
            <a:r>
              <a:rPr lang="cs-CZ" sz="2200" dirty="0"/>
              <a:t>tak, aby byla zajištěna kontinuita provozu jaderného zdroje a lidských zdrojů v lokalitě po období 2037, kdy se předpokládá odstavení stávající JE. </a:t>
            </a:r>
          </a:p>
          <a:p>
            <a:r>
              <a:rPr lang="cs-CZ" sz="2200" b="1" dirty="0" smtClean="0"/>
              <a:t>Okamžité </a:t>
            </a:r>
            <a:r>
              <a:rPr lang="cs-CZ" sz="2200" b="1" dirty="0"/>
              <a:t>pokračování přípravy projektu ve variantě 2 bloků s následnou výstavbou 1 bloku (a s možností rozšíření na 2 bloky) v lokalitě Temelín. </a:t>
            </a:r>
            <a:endParaRPr lang="cs-CZ" sz="2200" b="1" dirty="0" smtClean="0"/>
          </a:p>
          <a:p>
            <a:r>
              <a:rPr lang="cs-CZ" sz="2200" b="1" dirty="0"/>
              <a:t>Okamžité pokračování přípravy projektu ve variantě 2 bloků s následnou výstavbou 1 bloku (a s možností rozšíření na 2 bloky) v lokalitě Dukovany</a:t>
            </a:r>
            <a:r>
              <a:rPr lang="cs-CZ" sz="2200" b="1" dirty="0" smtClean="0"/>
              <a:t>.</a:t>
            </a:r>
            <a:endParaRPr lang="cs-CZ" sz="22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28730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Postoje k jadrovej energií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78" y="1375119"/>
            <a:ext cx="7418844" cy="54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5" y="117849"/>
            <a:ext cx="7183777" cy="67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Postoje k jadrovej energií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79" y="1690688"/>
            <a:ext cx="8986642" cy="46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1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Anketa: </a:t>
            </a:r>
            <a:r>
              <a:rPr lang="sk-SK" b="1" dirty="0" err="1" smtClean="0"/>
              <a:t>Jakou</a:t>
            </a:r>
            <a:r>
              <a:rPr lang="sk-SK" b="1" dirty="0" smtClean="0"/>
              <a:t> </a:t>
            </a:r>
            <a:r>
              <a:rPr lang="sk-SK" b="1" dirty="0" err="1" smtClean="0"/>
              <a:t>budoucnost</a:t>
            </a:r>
            <a:r>
              <a:rPr lang="sk-SK" b="1" dirty="0" smtClean="0"/>
              <a:t> by v ČR </a:t>
            </a:r>
            <a:r>
              <a:rPr lang="sk-SK" b="1" dirty="0" err="1" smtClean="0"/>
              <a:t>měla</a:t>
            </a:r>
            <a:r>
              <a:rPr lang="sk-SK" b="1" dirty="0" smtClean="0"/>
              <a:t> </a:t>
            </a:r>
            <a:r>
              <a:rPr lang="sk-SK" b="1" dirty="0" err="1" smtClean="0"/>
              <a:t>mít</a:t>
            </a:r>
            <a:r>
              <a:rPr lang="sk-SK" b="1" dirty="0" smtClean="0"/>
              <a:t> </a:t>
            </a:r>
            <a:r>
              <a:rPr lang="sk-SK" b="1" dirty="0" err="1" smtClean="0"/>
              <a:t>jaderná</a:t>
            </a:r>
            <a:r>
              <a:rPr lang="sk-SK" b="1" dirty="0" smtClean="0"/>
              <a:t> energetika? (7.G)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1" y="2106324"/>
            <a:ext cx="3937429" cy="31272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92" y="2106324"/>
            <a:ext cx="4049549" cy="29228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123" y="2106324"/>
            <a:ext cx="3674434" cy="27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Anketa: </a:t>
            </a:r>
            <a:r>
              <a:rPr lang="sk-SK" b="1" dirty="0" err="1" smtClean="0"/>
              <a:t>Jakou</a:t>
            </a:r>
            <a:r>
              <a:rPr lang="sk-SK" b="1" dirty="0" smtClean="0"/>
              <a:t> </a:t>
            </a:r>
            <a:r>
              <a:rPr lang="sk-SK" b="1" dirty="0" err="1" smtClean="0"/>
              <a:t>budoucnost</a:t>
            </a:r>
            <a:r>
              <a:rPr lang="sk-SK" b="1" dirty="0" smtClean="0"/>
              <a:t> by v ČR </a:t>
            </a:r>
            <a:r>
              <a:rPr lang="sk-SK" b="1" dirty="0" err="1" smtClean="0"/>
              <a:t>měla</a:t>
            </a:r>
            <a:r>
              <a:rPr lang="sk-SK" b="1" dirty="0" smtClean="0"/>
              <a:t> </a:t>
            </a:r>
            <a:r>
              <a:rPr lang="sk-SK" b="1" dirty="0" err="1" smtClean="0"/>
              <a:t>mít</a:t>
            </a:r>
            <a:r>
              <a:rPr lang="sk-SK" b="1" dirty="0" smtClean="0"/>
              <a:t> </a:t>
            </a:r>
            <a:r>
              <a:rPr lang="sk-SK" b="1" dirty="0" err="1" smtClean="0"/>
              <a:t>jaderná</a:t>
            </a:r>
            <a:r>
              <a:rPr lang="sk-SK" b="1" dirty="0" smtClean="0"/>
              <a:t> energetika? (7.G)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1" y="2106324"/>
            <a:ext cx="3893245" cy="34354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116" y="2106323"/>
            <a:ext cx="3825510" cy="35463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996" y="2106323"/>
            <a:ext cx="3858540" cy="28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k-SK" sz="2400" b="1" dirty="0"/>
              <a:t>Osička, J., &amp; Černoch, F. (2017). </a:t>
            </a:r>
            <a:r>
              <a:rPr lang="sk-SK" sz="2400" b="1" dirty="0" err="1"/>
              <a:t>Anatomy</a:t>
            </a:r>
            <a:r>
              <a:rPr lang="sk-SK" sz="2400" b="1" dirty="0"/>
              <a:t> of a </a:t>
            </a:r>
            <a:r>
              <a:rPr lang="sk-SK" sz="2400" b="1" dirty="0" err="1"/>
              <a:t>black</a:t>
            </a:r>
            <a:r>
              <a:rPr lang="sk-SK" sz="2400" b="1" dirty="0"/>
              <a:t> </a:t>
            </a:r>
            <a:r>
              <a:rPr lang="sk-SK" sz="2400" b="1" dirty="0" err="1"/>
              <a:t>sheep</a:t>
            </a:r>
            <a:r>
              <a:rPr lang="sk-SK" sz="2400" b="1" dirty="0"/>
              <a:t>: </a:t>
            </a:r>
            <a:r>
              <a:rPr lang="sk-SK" sz="2400" b="1" dirty="0" err="1"/>
              <a:t>The</a:t>
            </a:r>
            <a:r>
              <a:rPr lang="sk-SK" sz="2400" b="1" dirty="0"/>
              <a:t> </a:t>
            </a:r>
            <a:r>
              <a:rPr lang="sk-SK" sz="2400" b="1" dirty="0" err="1"/>
              <a:t>roots</a:t>
            </a:r>
            <a:r>
              <a:rPr lang="sk-SK" sz="2400" b="1" dirty="0"/>
              <a:t> of </a:t>
            </a:r>
            <a:r>
              <a:rPr lang="sk-SK" sz="2400" b="1" dirty="0" err="1"/>
              <a:t>the</a:t>
            </a:r>
            <a:r>
              <a:rPr lang="sk-SK" sz="2400" b="1" dirty="0"/>
              <a:t> </a:t>
            </a:r>
            <a:r>
              <a:rPr lang="sk-SK" sz="2400" b="1" dirty="0" err="1"/>
              <a:t>Czech</a:t>
            </a:r>
            <a:r>
              <a:rPr lang="sk-SK" sz="2400" b="1" dirty="0"/>
              <a:t> </a:t>
            </a:r>
            <a:r>
              <a:rPr lang="sk-SK" sz="2400" b="1" dirty="0" err="1"/>
              <a:t>Republic’s</a:t>
            </a:r>
            <a:r>
              <a:rPr lang="sk-SK" sz="2400" b="1" dirty="0"/>
              <a:t> pro-</a:t>
            </a:r>
            <a:r>
              <a:rPr lang="sk-SK" sz="2400" b="1" dirty="0" err="1"/>
              <a:t>nuclear</a:t>
            </a:r>
            <a:r>
              <a:rPr lang="sk-SK" sz="2400" b="1" dirty="0"/>
              <a:t> </a:t>
            </a:r>
            <a:r>
              <a:rPr lang="sk-SK" sz="2400" b="1" dirty="0" err="1"/>
              <a:t>energy</a:t>
            </a:r>
            <a:r>
              <a:rPr lang="sk-SK" sz="2400" b="1" dirty="0"/>
              <a:t> </a:t>
            </a:r>
            <a:r>
              <a:rPr lang="sk-SK" sz="2400" b="1" dirty="0" err="1"/>
              <a:t>policy</a:t>
            </a:r>
            <a:r>
              <a:rPr lang="sk-SK" sz="2400" b="1" dirty="0"/>
              <a:t>. </a:t>
            </a:r>
            <a:r>
              <a:rPr lang="sk-SK" sz="2400" b="1" i="1" dirty="0"/>
              <a:t>Energy </a:t>
            </a:r>
            <a:r>
              <a:rPr lang="sk-SK" sz="2400" b="1" i="1" dirty="0" err="1"/>
              <a:t>Research</a:t>
            </a:r>
            <a:r>
              <a:rPr lang="sk-SK" sz="2400" b="1" i="1" dirty="0"/>
              <a:t> &amp; </a:t>
            </a:r>
            <a:r>
              <a:rPr lang="sk-SK" sz="2400" b="1" i="1" dirty="0" err="1"/>
              <a:t>Social</a:t>
            </a:r>
            <a:r>
              <a:rPr lang="sk-SK" sz="2400" b="1" i="1" dirty="0"/>
              <a:t> </a:t>
            </a:r>
            <a:r>
              <a:rPr lang="sk-SK" sz="2400" b="1" i="1" dirty="0" err="1"/>
              <a:t>Science</a:t>
            </a:r>
            <a:r>
              <a:rPr lang="sk-SK" sz="2400" b="1" dirty="0"/>
              <a:t>, 27, 9-13.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Hlavní hýbatelia pretrvávajúceho záujmu ČR o jadrovú energiu </a:t>
            </a:r>
          </a:p>
          <a:p>
            <a:r>
              <a:rPr lang="sk-SK" dirty="0" smtClean="0"/>
              <a:t>Kultúrne faktory</a:t>
            </a:r>
          </a:p>
          <a:p>
            <a:pPr lvl="1"/>
            <a:r>
              <a:rPr lang="sk-SK" dirty="0" smtClean="0"/>
              <a:t>Kľúčový koncept sebestačnosti (</a:t>
            </a:r>
            <a:r>
              <a:rPr lang="sk-SK" dirty="0" err="1" smtClean="0"/>
              <a:t>self-sufficiency</a:t>
            </a:r>
            <a:r>
              <a:rPr lang="sk-SK" dirty="0" smtClean="0"/>
              <a:t>) </a:t>
            </a:r>
          </a:p>
          <a:p>
            <a:pPr lvl="2"/>
            <a:r>
              <a:rPr lang="sk-SK" dirty="0" smtClean="0"/>
              <a:t>Jadrová energia ako jeden z preferovaných (domácich) zdrojov</a:t>
            </a:r>
          </a:p>
          <a:p>
            <a:pPr lvl="1"/>
            <a:r>
              <a:rPr lang="sk-SK" dirty="0" smtClean="0"/>
              <a:t>Vonkajší nepriateľ (Rakúsko, Nemecko) </a:t>
            </a:r>
          </a:p>
          <a:p>
            <a:pPr lvl="2"/>
            <a:r>
              <a:rPr lang="sk-SK" dirty="0" smtClean="0"/>
              <a:t>Vedľajší dôsledok: Mobilizácia podpory jadrovej energie u českej populácie  </a:t>
            </a:r>
            <a:endParaRPr lang="sk-SK" dirty="0"/>
          </a:p>
          <a:p>
            <a:pPr lvl="1"/>
            <a:r>
              <a:rPr lang="sk-SK" dirty="0" smtClean="0"/>
              <a:t>Jadrový odpad nie je témou v energetickom </a:t>
            </a:r>
            <a:r>
              <a:rPr lang="sk-SK" dirty="0" err="1" smtClean="0"/>
              <a:t>diskurze</a:t>
            </a:r>
            <a:r>
              <a:rPr lang="sk-SK" dirty="0" smtClean="0"/>
              <a:t> (samostatná téma) </a:t>
            </a:r>
          </a:p>
          <a:p>
            <a:r>
              <a:rPr lang="sk-SK" dirty="0" smtClean="0"/>
              <a:t>Štrukturálne </a:t>
            </a:r>
            <a:r>
              <a:rPr lang="sk-SK" dirty="0"/>
              <a:t>faktory</a:t>
            </a:r>
          </a:p>
          <a:p>
            <a:pPr lvl="1"/>
            <a:r>
              <a:rPr lang="sk-SK" dirty="0" smtClean="0"/>
              <a:t>Zotrvačnosť procesov (závislosť na predošlom vývoji) </a:t>
            </a:r>
            <a:endParaRPr lang="sk-SK" dirty="0"/>
          </a:p>
          <a:p>
            <a:pPr lvl="1"/>
            <a:r>
              <a:rPr lang="sk-SK" dirty="0" smtClean="0"/>
              <a:t>Ustanovené záujmy (ČEZ) </a:t>
            </a:r>
          </a:p>
          <a:p>
            <a:pPr marL="457200" lvl="1" indent="0">
              <a:buNone/>
            </a:pPr>
            <a:endParaRPr lang="sk-SK" dirty="0"/>
          </a:p>
          <a:p>
            <a:pPr lvl="2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37660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Dostavba JE </a:t>
            </a:r>
            <a:r>
              <a:rPr lang="sk-SK" b="1" dirty="0" err="1" smtClean="0"/>
              <a:t>Temelín</a:t>
            </a:r>
            <a:r>
              <a:rPr lang="sk-SK" b="1" dirty="0" smtClean="0"/>
              <a:t> a </a:t>
            </a:r>
            <a:r>
              <a:rPr lang="sk-SK" b="1" dirty="0" err="1" smtClean="0"/>
              <a:t>Dukovany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Nové jadrové zdroje</a:t>
            </a:r>
            <a:endParaRPr lang="cs-CZ" dirty="0"/>
          </a:p>
          <a:p>
            <a:pPr marL="457200" lvl="1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www.cez.cz/cs/vyroba-elektriny/jaderna-energetika/nove-jaderne-zdroje.html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sk-SK" dirty="0" smtClean="0"/>
              <a:t>Prednosť majú </a:t>
            </a:r>
            <a:r>
              <a:rPr lang="sk-SK" dirty="0" err="1" smtClean="0"/>
              <a:t>Dukovany</a:t>
            </a:r>
            <a:r>
              <a:rPr lang="sk-SK" dirty="0" smtClean="0"/>
              <a:t> - ½ bloky – 150 – 200 mld. Kč</a:t>
            </a:r>
          </a:p>
          <a:p>
            <a:pPr lvl="1"/>
            <a:r>
              <a:rPr lang="sk-SK" dirty="0" smtClean="0"/>
              <a:t>Prebieha EIA</a:t>
            </a:r>
          </a:p>
          <a:p>
            <a:pPr lvl="1"/>
            <a:r>
              <a:rPr lang="sk-SK" dirty="0" smtClean="0"/>
              <a:t>Životnosť súčasných blokov – 2030 - 2035</a:t>
            </a:r>
          </a:p>
          <a:p>
            <a:r>
              <a:rPr lang="sk-SK" dirty="0" smtClean="0"/>
              <a:t>Dostavba 2 blokov </a:t>
            </a:r>
            <a:r>
              <a:rPr lang="sk-SK" dirty="0" err="1" smtClean="0"/>
              <a:t>Temelína</a:t>
            </a:r>
            <a:r>
              <a:rPr lang="sk-SK" dirty="0" smtClean="0"/>
              <a:t> odložená 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72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Podpora dostavb</a:t>
            </a:r>
            <a:r>
              <a:rPr lang="sk-SK" b="1" dirty="0"/>
              <a:t>y</a:t>
            </a:r>
            <a:r>
              <a:rPr lang="sk-SK" b="1" dirty="0" smtClean="0"/>
              <a:t> JE </a:t>
            </a:r>
            <a:r>
              <a:rPr lang="sk-SK" b="1" dirty="0" err="1" smtClean="0"/>
              <a:t>Temelín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10" y="1357935"/>
            <a:ext cx="8420380" cy="53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Otázky z príprav – Kauza dostavby JE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Lze vůbec dosáhnout celostátního referenda? Berou se v úvahu dotazy a obavy obyvatel, kterých se z hlediska jejich bydlení, kauza „netýká</a:t>
            </a:r>
            <a:r>
              <a:rPr lang="cs-CZ" i="1" dirty="0" smtClean="0"/>
              <a:t>“?</a:t>
            </a:r>
          </a:p>
          <a:p>
            <a:r>
              <a:rPr lang="sk-SK" i="1" dirty="0"/>
              <a:t>Je možná </a:t>
            </a:r>
            <a:r>
              <a:rPr lang="sk-SK" i="1" dirty="0" err="1"/>
              <a:t>naprostá</a:t>
            </a:r>
            <a:r>
              <a:rPr lang="sk-SK" i="1" dirty="0"/>
              <a:t> náhrada </a:t>
            </a:r>
            <a:r>
              <a:rPr lang="sk-SK" i="1" dirty="0" err="1"/>
              <a:t>jaderné</a:t>
            </a:r>
            <a:r>
              <a:rPr lang="sk-SK" i="1" dirty="0"/>
              <a:t> energie v ČR </a:t>
            </a:r>
            <a:r>
              <a:rPr lang="sk-SK" i="1" dirty="0" err="1"/>
              <a:t>obnovitelnými</a:t>
            </a:r>
            <a:r>
              <a:rPr lang="sk-SK" i="1" dirty="0"/>
              <a:t> zdroji tak, aby pokryla naši celou </a:t>
            </a:r>
            <a:r>
              <a:rPr lang="sk-SK" i="1" dirty="0" err="1"/>
              <a:t>spotřebu</a:t>
            </a:r>
            <a:r>
              <a:rPr lang="sk-SK" i="1" dirty="0"/>
              <a:t>? </a:t>
            </a:r>
            <a:r>
              <a:rPr lang="sk-SK" i="1" dirty="0" err="1"/>
              <a:t>Zastánci</a:t>
            </a:r>
            <a:r>
              <a:rPr lang="sk-SK" i="1" dirty="0"/>
              <a:t> </a:t>
            </a:r>
            <a:r>
              <a:rPr lang="sk-SK" i="1" dirty="0" err="1"/>
              <a:t>jádra</a:t>
            </a:r>
            <a:r>
              <a:rPr lang="sk-SK" i="1" dirty="0"/>
              <a:t> </a:t>
            </a:r>
            <a:r>
              <a:rPr lang="sk-SK" i="1" dirty="0" err="1"/>
              <a:t>právě</a:t>
            </a:r>
            <a:r>
              <a:rPr lang="sk-SK" i="1" dirty="0"/>
              <a:t> často </a:t>
            </a:r>
            <a:r>
              <a:rPr lang="sk-SK" i="1" dirty="0" err="1"/>
              <a:t>argumentují</a:t>
            </a:r>
            <a:r>
              <a:rPr lang="sk-SK" i="1" dirty="0"/>
              <a:t> tím, že </a:t>
            </a:r>
            <a:r>
              <a:rPr lang="sk-SK" i="1" dirty="0" err="1"/>
              <a:t>přebytečnou</a:t>
            </a:r>
            <a:r>
              <a:rPr lang="sk-SK" i="1" dirty="0"/>
              <a:t> energii, </a:t>
            </a:r>
            <a:r>
              <a:rPr lang="sk-SK" i="1" dirty="0" err="1"/>
              <a:t>kterou</a:t>
            </a:r>
            <a:r>
              <a:rPr lang="sk-SK" i="1" dirty="0"/>
              <a:t> </a:t>
            </a:r>
            <a:r>
              <a:rPr lang="sk-SK" i="1" dirty="0" err="1"/>
              <a:t>zde</a:t>
            </a:r>
            <a:r>
              <a:rPr lang="sk-SK" i="1" dirty="0"/>
              <a:t> vyrobíme </a:t>
            </a:r>
            <a:r>
              <a:rPr lang="sk-SK" i="1" dirty="0" err="1"/>
              <a:t>štěpením</a:t>
            </a:r>
            <a:r>
              <a:rPr lang="sk-SK" i="1" dirty="0"/>
              <a:t> </a:t>
            </a:r>
            <a:r>
              <a:rPr lang="sk-SK" i="1" dirty="0" err="1"/>
              <a:t>atomu</a:t>
            </a:r>
            <a:r>
              <a:rPr lang="sk-SK" i="1" dirty="0"/>
              <a:t> </a:t>
            </a:r>
            <a:r>
              <a:rPr lang="sk-SK" i="1" dirty="0" err="1"/>
              <a:t>posíláme</a:t>
            </a:r>
            <a:r>
              <a:rPr lang="sk-SK" i="1" dirty="0"/>
              <a:t> do </a:t>
            </a:r>
            <a:r>
              <a:rPr lang="sk-SK" i="1" dirty="0" err="1"/>
              <a:t>Německa</a:t>
            </a:r>
            <a:r>
              <a:rPr lang="sk-SK" i="1" dirty="0"/>
              <a:t>, </a:t>
            </a:r>
            <a:r>
              <a:rPr lang="sk-SK" i="1" dirty="0" err="1"/>
              <a:t>které</a:t>
            </a:r>
            <a:r>
              <a:rPr lang="sk-SK" i="1" dirty="0"/>
              <a:t> je na </a:t>
            </a:r>
            <a:r>
              <a:rPr lang="sk-SK" i="1" dirty="0" err="1"/>
              <a:t>ní</a:t>
            </a:r>
            <a:r>
              <a:rPr lang="sk-SK" i="1" dirty="0"/>
              <a:t> </a:t>
            </a:r>
            <a:r>
              <a:rPr lang="sk-SK" i="1" dirty="0" err="1"/>
              <a:t>právě</a:t>
            </a:r>
            <a:r>
              <a:rPr lang="sk-SK" i="1" dirty="0"/>
              <a:t> </a:t>
            </a:r>
            <a:r>
              <a:rPr lang="sk-SK" i="1" dirty="0" err="1"/>
              <a:t>kvůli</a:t>
            </a:r>
            <a:r>
              <a:rPr lang="sk-SK" i="1" dirty="0"/>
              <a:t> </a:t>
            </a:r>
            <a:r>
              <a:rPr lang="sk-SK" i="1" dirty="0" err="1"/>
              <a:t>obnovitelným</a:t>
            </a:r>
            <a:r>
              <a:rPr lang="sk-SK" i="1" dirty="0"/>
              <a:t> </a:t>
            </a:r>
            <a:r>
              <a:rPr lang="sk-SK" i="1" dirty="0" err="1"/>
              <a:t>zdrojům</a:t>
            </a:r>
            <a:r>
              <a:rPr lang="sk-SK" i="1" dirty="0"/>
              <a:t> závislé. </a:t>
            </a:r>
            <a:endParaRPr lang="sk-SK" i="1" dirty="0" smtClean="0"/>
          </a:p>
          <a:p>
            <a:r>
              <a:rPr lang="cs-CZ" i="1" dirty="0" err="1"/>
              <a:t>Nebola</a:t>
            </a:r>
            <a:r>
              <a:rPr lang="cs-CZ" i="1" dirty="0"/>
              <a:t> by </a:t>
            </a:r>
            <a:r>
              <a:rPr lang="cs-CZ" i="1" dirty="0" err="1"/>
              <a:t>inovácia</a:t>
            </a:r>
            <a:r>
              <a:rPr lang="cs-CZ" i="1" dirty="0"/>
              <a:t> </a:t>
            </a:r>
            <a:r>
              <a:rPr lang="cs-CZ" i="1" dirty="0" err="1"/>
              <a:t>reaktorov</a:t>
            </a:r>
            <a:r>
              <a:rPr lang="cs-CZ" i="1" dirty="0"/>
              <a:t> </a:t>
            </a:r>
            <a:r>
              <a:rPr lang="cs-CZ" i="1" dirty="0" err="1"/>
              <a:t>krokom</a:t>
            </a:r>
            <a:r>
              <a:rPr lang="cs-CZ" i="1" dirty="0"/>
              <a:t> k bezpečnosti</a:t>
            </a:r>
            <a:r>
              <a:rPr lang="cs-CZ" i="1" dirty="0" smtClean="0"/>
              <a:t>?</a:t>
            </a:r>
          </a:p>
          <a:p>
            <a:r>
              <a:rPr lang="cs-CZ" i="1" dirty="0" smtClean="0"/>
              <a:t>Mluví </a:t>
            </a:r>
            <a:r>
              <a:rPr lang="cs-CZ" i="1" dirty="0"/>
              <a:t>se o energetickém mixu, ale v jaké míře by měly jaderné elektrárny mít své místo na rozdíl od obnovitelných zdrojů </a:t>
            </a:r>
            <a:r>
              <a:rPr lang="cs-CZ" i="1" dirty="0" smtClean="0"/>
              <a:t>energie</a:t>
            </a:r>
            <a:r>
              <a:rPr lang="cs-CZ" i="1" dirty="0"/>
              <a:t>?</a:t>
            </a:r>
          </a:p>
          <a:p>
            <a:endParaRPr lang="cs-CZ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6273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Individuálne prípravy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smtClean="0"/>
              <a:t>Zrozumiteľnosť zadania </a:t>
            </a:r>
          </a:p>
          <a:p>
            <a:r>
              <a:rPr lang="sk-SK" sz="3200" dirty="0" smtClean="0"/>
              <a:t>Množstvo povinných a doplňujúcich materiálov </a:t>
            </a:r>
          </a:p>
          <a:p>
            <a:r>
              <a:rPr lang="sk-SK" sz="3200" dirty="0" smtClean="0"/>
              <a:t>Čas na vypracovanie prípravy </a:t>
            </a:r>
            <a:endParaRPr lang="sk-SK" sz="3200" dirty="0"/>
          </a:p>
          <a:p>
            <a:r>
              <a:rPr lang="sk-SK" sz="3200" dirty="0" smtClean="0"/>
              <a:t>Rozsah odovzdávaného textu </a:t>
            </a:r>
          </a:p>
          <a:p>
            <a:r>
              <a:rPr lang="sk-SK" sz="3200" dirty="0" smtClean="0"/>
              <a:t>Otázky do diskusie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53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Hlbinné úložisko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Současná</a:t>
            </a:r>
            <a:r>
              <a:rPr lang="sk-SK" dirty="0"/>
              <a:t> </a:t>
            </a:r>
            <a:r>
              <a:rPr lang="sk-SK" dirty="0" err="1" smtClean="0"/>
              <a:t>úložiště</a:t>
            </a:r>
            <a:r>
              <a:rPr lang="cs-CZ" dirty="0"/>
              <a:t> </a:t>
            </a:r>
            <a:r>
              <a:rPr lang="sk-SK" u="sng" dirty="0" smtClean="0">
                <a:hlinkClick r:id="rId2"/>
              </a:rPr>
              <a:t>https</a:t>
            </a:r>
            <a:r>
              <a:rPr lang="sk-SK" u="sng" dirty="0">
                <a:hlinkClick r:id="rId2"/>
              </a:rPr>
              <a:t>://www.surao.cz/provozovana-uloziste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err="1" smtClean="0"/>
              <a:t>Zkoumané</a:t>
            </a:r>
            <a:r>
              <a:rPr lang="sk-SK" dirty="0" smtClean="0"/>
              <a:t> lokality</a:t>
            </a:r>
            <a:r>
              <a:rPr lang="sk-SK" dirty="0"/>
              <a:t> </a:t>
            </a:r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www.surao.cz/hlubinne-uloziste/zkoumane-lokality</a:t>
            </a:r>
            <a:r>
              <a:rPr lang="sk-SK" dirty="0" smtClean="0"/>
              <a:t> </a:t>
            </a:r>
          </a:p>
          <a:p>
            <a:r>
              <a:rPr lang="sk-SK" dirty="0" smtClean="0"/>
              <a:t>Povolenia na prieskum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://ct24.ceskatelevize.cz/ekonomika/2439094-stat-letos-vybere-ctyri-kandidaty-na-jaderna-uloziste-kvuli-soudum-probihaji-misto?_</a:t>
            </a:r>
            <a:r>
              <a:rPr lang="cs-CZ" dirty="0" smtClean="0">
                <a:hlinkClick r:id="rId4"/>
              </a:rPr>
              <a:t>ga=2.108795525.669317068.1533550258-2122044240.1523627335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354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73"/>
            <a:ext cx="12066123" cy="6123709"/>
          </a:xfrm>
        </p:spPr>
      </p:pic>
    </p:spTree>
    <p:extLst>
      <p:ext uri="{BB962C8B-B14F-4D97-AF65-F5344CB8AC3E}">
        <p14:creationId xmlns:p14="http://schemas.microsoft.com/office/powerpoint/2010/main" val="984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310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/>
              <a:t>Sociologický ústav AV ČR: Role </a:t>
            </a:r>
            <a:r>
              <a:rPr lang="sk-SK" sz="2400" b="1" dirty="0" err="1"/>
              <a:t>místních</a:t>
            </a:r>
            <a:r>
              <a:rPr lang="sk-SK" sz="2400" b="1" dirty="0"/>
              <a:t> </a:t>
            </a:r>
            <a:r>
              <a:rPr lang="sk-SK" sz="2400" b="1" dirty="0" err="1"/>
              <a:t>komunit</a:t>
            </a:r>
            <a:r>
              <a:rPr lang="sk-SK" sz="2400" b="1" dirty="0"/>
              <a:t> v procesu </a:t>
            </a:r>
            <a:r>
              <a:rPr lang="sk-SK" sz="2400" b="1" dirty="0" err="1"/>
              <a:t>rozhodování</a:t>
            </a:r>
            <a:r>
              <a:rPr lang="sk-SK" sz="2400" b="1" dirty="0"/>
              <a:t> o </a:t>
            </a:r>
            <a:r>
              <a:rPr lang="sk-SK" sz="2400" b="1" dirty="0" err="1"/>
              <a:t>hlubinném</a:t>
            </a:r>
            <a:r>
              <a:rPr lang="sk-SK" sz="2400" b="1" dirty="0"/>
              <a:t> </a:t>
            </a:r>
            <a:r>
              <a:rPr lang="sk-SK" sz="2400" b="1" dirty="0" err="1"/>
              <a:t>úložišti</a:t>
            </a:r>
            <a:r>
              <a:rPr lang="sk-SK" sz="2400" b="1" dirty="0"/>
              <a:t> </a:t>
            </a:r>
            <a:r>
              <a:rPr lang="sk-SK" sz="2400" b="1" dirty="0" err="1"/>
              <a:t>vyhořelého</a:t>
            </a:r>
            <a:r>
              <a:rPr lang="sk-SK" sz="2400" b="1" dirty="0"/>
              <a:t> </a:t>
            </a:r>
            <a:r>
              <a:rPr lang="sk-SK" sz="2400" b="1" dirty="0" err="1"/>
              <a:t>jaderného</a:t>
            </a:r>
            <a:r>
              <a:rPr lang="sk-SK" sz="2400" b="1" dirty="0"/>
              <a:t> paliva a </a:t>
            </a:r>
            <a:r>
              <a:rPr lang="sk-SK" sz="2400" b="1" dirty="0" err="1"/>
              <a:t>radioaktivních</a:t>
            </a:r>
            <a:r>
              <a:rPr lang="sk-SK" sz="2400" b="1" dirty="0"/>
              <a:t> </a:t>
            </a:r>
            <a:r>
              <a:rPr lang="sk-SK" sz="2400" b="1" dirty="0" err="1"/>
              <a:t>odpadů</a:t>
            </a:r>
            <a:r>
              <a:rPr lang="sk-SK" sz="2400" b="1" dirty="0"/>
              <a:t> v ČR 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30" y="1482436"/>
            <a:ext cx="6981540" cy="34153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76" y="4897775"/>
            <a:ext cx="7511848" cy="7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310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/>
              <a:t>Sociologický ústav AV ČR: Role </a:t>
            </a:r>
            <a:r>
              <a:rPr lang="sk-SK" sz="2400" b="1" dirty="0" err="1"/>
              <a:t>místních</a:t>
            </a:r>
            <a:r>
              <a:rPr lang="sk-SK" sz="2400" b="1" dirty="0"/>
              <a:t> </a:t>
            </a:r>
            <a:r>
              <a:rPr lang="sk-SK" sz="2400" b="1" dirty="0" err="1"/>
              <a:t>komunit</a:t>
            </a:r>
            <a:r>
              <a:rPr lang="sk-SK" sz="2400" b="1" dirty="0"/>
              <a:t> v procesu </a:t>
            </a:r>
            <a:r>
              <a:rPr lang="sk-SK" sz="2400" b="1" dirty="0" err="1"/>
              <a:t>rozhodování</a:t>
            </a:r>
            <a:r>
              <a:rPr lang="sk-SK" sz="2400" b="1" dirty="0"/>
              <a:t> o </a:t>
            </a:r>
            <a:r>
              <a:rPr lang="sk-SK" sz="2400" b="1" dirty="0" err="1"/>
              <a:t>hlubinném</a:t>
            </a:r>
            <a:r>
              <a:rPr lang="sk-SK" sz="2400" b="1" dirty="0"/>
              <a:t> </a:t>
            </a:r>
            <a:r>
              <a:rPr lang="sk-SK" sz="2400" b="1" dirty="0" err="1"/>
              <a:t>úložišti</a:t>
            </a:r>
            <a:r>
              <a:rPr lang="sk-SK" sz="2400" b="1" dirty="0"/>
              <a:t> </a:t>
            </a:r>
            <a:r>
              <a:rPr lang="sk-SK" sz="2400" b="1" dirty="0" err="1"/>
              <a:t>vyhořelého</a:t>
            </a:r>
            <a:r>
              <a:rPr lang="sk-SK" sz="2400" b="1" dirty="0"/>
              <a:t> </a:t>
            </a:r>
            <a:r>
              <a:rPr lang="sk-SK" sz="2400" b="1" dirty="0" err="1"/>
              <a:t>jaderného</a:t>
            </a:r>
            <a:r>
              <a:rPr lang="sk-SK" sz="2400" b="1" dirty="0"/>
              <a:t> paliva a </a:t>
            </a:r>
            <a:r>
              <a:rPr lang="sk-SK" sz="2400" b="1" dirty="0" err="1"/>
              <a:t>radioaktivních</a:t>
            </a:r>
            <a:r>
              <a:rPr lang="sk-SK" sz="2400" b="1" dirty="0"/>
              <a:t> </a:t>
            </a:r>
            <a:r>
              <a:rPr lang="sk-SK" sz="2400" b="1" dirty="0" err="1"/>
              <a:t>odpadů</a:t>
            </a:r>
            <a:r>
              <a:rPr lang="sk-SK" sz="2400" b="1" dirty="0"/>
              <a:t> v ČR 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82" y="1432984"/>
            <a:ext cx="6590235" cy="41396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6" y="5572630"/>
            <a:ext cx="7924045" cy="9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4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310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/>
              <a:t>Sociologický ústav AV ČR: Role </a:t>
            </a:r>
            <a:r>
              <a:rPr lang="sk-SK" sz="2400" b="1" dirty="0" err="1"/>
              <a:t>místních</a:t>
            </a:r>
            <a:r>
              <a:rPr lang="sk-SK" sz="2400" b="1" dirty="0"/>
              <a:t> </a:t>
            </a:r>
            <a:r>
              <a:rPr lang="sk-SK" sz="2400" b="1" dirty="0" err="1"/>
              <a:t>komunit</a:t>
            </a:r>
            <a:r>
              <a:rPr lang="sk-SK" sz="2400" b="1" dirty="0"/>
              <a:t> v procesu </a:t>
            </a:r>
            <a:r>
              <a:rPr lang="sk-SK" sz="2400" b="1" dirty="0" err="1"/>
              <a:t>rozhodování</a:t>
            </a:r>
            <a:r>
              <a:rPr lang="sk-SK" sz="2400" b="1" dirty="0"/>
              <a:t> o </a:t>
            </a:r>
            <a:r>
              <a:rPr lang="sk-SK" sz="2400" b="1" dirty="0" err="1"/>
              <a:t>hlubinném</a:t>
            </a:r>
            <a:r>
              <a:rPr lang="sk-SK" sz="2400" b="1" dirty="0"/>
              <a:t> </a:t>
            </a:r>
            <a:r>
              <a:rPr lang="sk-SK" sz="2400" b="1" dirty="0" err="1"/>
              <a:t>úložišti</a:t>
            </a:r>
            <a:r>
              <a:rPr lang="sk-SK" sz="2400" b="1" dirty="0"/>
              <a:t> </a:t>
            </a:r>
            <a:r>
              <a:rPr lang="sk-SK" sz="2400" b="1" dirty="0" err="1"/>
              <a:t>vyhořelého</a:t>
            </a:r>
            <a:r>
              <a:rPr lang="sk-SK" sz="2400" b="1" dirty="0"/>
              <a:t> </a:t>
            </a:r>
            <a:r>
              <a:rPr lang="sk-SK" sz="2400" b="1" dirty="0" err="1"/>
              <a:t>jaderného</a:t>
            </a:r>
            <a:r>
              <a:rPr lang="sk-SK" sz="2400" b="1" dirty="0"/>
              <a:t> paliva a </a:t>
            </a:r>
            <a:r>
              <a:rPr lang="sk-SK" sz="2400" b="1" dirty="0" err="1"/>
              <a:t>radioaktivních</a:t>
            </a:r>
            <a:r>
              <a:rPr lang="sk-SK" sz="2400" b="1" dirty="0"/>
              <a:t> </a:t>
            </a:r>
            <a:r>
              <a:rPr lang="sk-SK" sz="2400" b="1" dirty="0" err="1"/>
              <a:t>odpadů</a:t>
            </a:r>
            <a:r>
              <a:rPr lang="sk-SK" sz="2400" b="1" dirty="0"/>
              <a:t> v ČR 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25" y="1482436"/>
            <a:ext cx="6844145" cy="43612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89" y="5843706"/>
            <a:ext cx="8038816" cy="7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41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310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/>
              <a:t>Sociologický ústav AV ČR: Role </a:t>
            </a:r>
            <a:r>
              <a:rPr lang="sk-SK" sz="2400" b="1" dirty="0" err="1"/>
              <a:t>místních</a:t>
            </a:r>
            <a:r>
              <a:rPr lang="sk-SK" sz="2400" b="1" dirty="0"/>
              <a:t> </a:t>
            </a:r>
            <a:r>
              <a:rPr lang="sk-SK" sz="2400" b="1" dirty="0" err="1"/>
              <a:t>komunit</a:t>
            </a:r>
            <a:r>
              <a:rPr lang="sk-SK" sz="2400" b="1" dirty="0"/>
              <a:t> v procesu </a:t>
            </a:r>
            <a:r>
              <a:rPr lang="sk-SK" sz="2400" b="1" dirty="0" err="1"/>
              <a:t>rozhodování</a:t>
            </a:r>
            <a:r>
              <a:rPr lang="sk-SK" sz="2400" b="1" dirty="0"/>
              <a:t> o </a:t>
            </a:r>
            <a:r>
              <a:rPr lang="sk-SK" sz="2400" b="1" dirty="0" err="1"/>
              <a:t>hlubinném</a:t>
            </a:r>
            <a:r>
              <a:rPr lang="sk-SK" sz="2400" b="1" dirty="0"/>
              <a:t> </a:t>
            </a:r>
            <a:r>
              <a:rPr lang="sk-SK" sz="2400" b="1" dirty="0" err="1"/>
              <a:t>úložišti</a:t>
            </a:r>
            <a:r>
              <a:rPr lang="sk-SK" sz="2400" b="1" dirty="0"/>
              <a:t> </a:t>
            </a:r>
            <a:r>
              <a:rPr lang="sk-SK" sz="2400" b="1" dirty="0" err="1"/>
              <a:t>vyhořelého</a:t>
            </a:r>
            <a:r>
              <a:rPr lang="sk-SK" sz="2400" b="1" dirty="0"/>
              <a:t> </a:t>
            </a:r>
            <a:r>
              <a:rPr lang="sk-SK" sz="2400" b="1" dirty="0" err="1"/>
              <a:t>jaderného</a:t>
            </a:r>
            <a:r>
              <a:rPr lang="sk-SK" sz="2400" b="1" dirty="0"/>
              <a:t> paliva a </a:t>
            </a:r>
            <a:r>
              <a:rPr lang="sk-SK" sz="2400" b="1" dirty="0" err="1"/>
              <a:t>radioaktivních</a:t>
            </a:r>
            <a:r>
              <a:rPr lang="sk-SK" sz="2400" b="1" dirty="0"/>
              <a:t> </a:t>
            </a:r>
            <a:r>
              <a:rPr lang="sk-SK" sz="2400" b="1" dirty="0" err="1"/>
              <a:t>odpadů</a:t>
            </a:r>
            <a:r>
              <a:rPr lang="sk-SK" sz="2400" b="1" dirty="0"/>
              <a:t> v ČR 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15" y="1482436"/>
            <a:ext cx="6980296" cy="43612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56" y="3413625"/>
            <a:ext cx="30887" cy="30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77" y="5843705"/>
            <a:ext cx="7608131" cy="8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3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err="1" smtClean="0"/>
              <a:t>Svačina</a:t>
            </a:r>
            <a:r>
              <a:rPr lang="en-US" sz="2400" b="1" dirty="0"/>
              <a:t>, K. (2017). How (not) to talk about the uncertain: siting geological disposal for highly radioactive waste in the Czech Republic. Journal of Risk Research, 20(9), 1211-1225.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Riziko = vyhodnocovanie rizika</a:t>
            </a:r>
          </a:p>
          <a:p>
            <a:r>
              <a:rPr lang="sk-SK" dirty="0" smtClean="0"/>
              <a:t>Neistota = obmedzené možnosti predpovedať dôsledok</a:t>
            </a:r>
            <a:endParaRPr lang="sk-SK" dirty="0"/>
          </a:p>
          <a:p>
            <a:r>
              <a:rPr lang="sk-SK" dirty="0" smtClean="0"/>
              <a:t>Realizátori: paradigma založené na riziku</a:t>
            </a:r>
          </a:p>
          <a:p>
            <a:r>
              <a:rPr lang="sk-SK" dirty="0" smtClean="0"/>
              <a:t>Miestni </a:t>
            </a:r>
            <a:r>
              <a:rPr lang="sk-SK" dirty="0" err="1" smtClean="0"/>
              <a:t>stakeholderi</a:t>
            </a:r>
            <a:r>
              <a:rPr lang="sk-SK" dirty="0" smtClean="0"/>
              <a:t>: zmiešané pozície</a:t>
            </a:r>
          </a:p>
          <a:p>
            <a:pPr lvl="1"/>
            <a:r>
              <a:rPr lang="sk-SK" dirty="0" smtClean="0"/>
              <a:t>paradigma založené na riziku + paradigma založené na neistote</a:t>
            </a:r>
          </a:p>
          <a:p>
            <a:r>
              <a:rPr lang="sk-SK" dirty="0" smtClean="0"/>
              <a:t>Závery:</a:t>
            </a:r>
            <a:endParaRPr lang="sk-SK" dirty="0"/>
          </a:p>
          <a:p>
            <a:pPr lvl="1"/>
            <a:r>
              <a:rPr lang="sk-SK" dirty="0" smtClean="0"/>
              <a:t>Pre realizátorov je potrebné ešte pracovať na premene vnímanej neistoty na riziko</a:t>
            </a:r>
            <a:endParaRPr lang="sk-SK" dirty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383804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400" b="1" dirty="0" err="1"/>
              <a:t>Ocelík</a:t>
            </a:r>
            <a:r>
              <a:rPr lang="sk-SK" sz="2400" b="1" dirty="0"/>
              <a:t>, P., Osička, J., Zapletalová, V., Černoch, F., &amp; </a:t>
            </a:r>
            <a:r>
              <a:rPr lang="sk-SK" sz="2400" b="1" dirty="0" err="1"/>
              <a:t>Dančák</a:t>
            </a:r>
            <a:r>
              <a:rPr lang="sk-SK" sz="2400" b="1" dirty="0"/>
              <a:t>, B. (2017). </a:t>
            </a:r>
            <a:r>
              <a:rPr lang="sk-SK" sz="2400" b="1" dirty="0" err="1"/>
              <a:t>Local</a:t>
            </a:r>
            <a:r>
              <a:rPr lang="sk-SK" sz="2400" b="1" dirty="0"/>
              <a:t>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err="1" smtClean="0"/>
              <a:t>opposition</a:t>
            </a:r>
            <a:r>
              <a:rPr lang="sk-SK" sz="2400" b="1" dirty="0" smtClean="0"/>
              <a:t> </a:t>
            </a:r>
            <a:r>
              <a:rPr lang="sk-SK" sz="2400" b="1" dirty="0"/>
              <a:t>and </a:t>
            </a:r>
            <a:r>
              <a:rPr lang="sk-SK" sz="2400" b="1" dirty="0" err="1"/>
              <a:t>acceptance</a:t>
            </a:r>
            <a:r>
              <a:rPr lang="sk-SK" sz="2400" b="1" dirty="0"/>
              <a:t> of a </a:t>
            </a:r>
            <a:r>
              <a:rPr lang="sk-SK" sz="2400" b="1" dirty="0" err="1"/>
              <a:t>deep</a:t>
            </a:r>
            <a:r>
              <a:rPr lang="sk-SK" sz="2400" b="1" dirty="0"/>
              <a:t> </a:t>
            </a:r>
            <a:r>
              <a:rPr lang="sk-SK" sz="2400" b="1" dirty="0" err="1"/>
              <a:t>geological</a:t>
            </a:r>
            <a:r>
              <a:rPr lang="sk-SK" sz="2400" b="1" dirty="0"/>
              <a:t> </a:t>
            </a:r>
            <a:r>
              <a:rPr lang="sk-SK" sz="2400" b="1" dirty="0" err="1"/>
              <a:t>repository</a:t>
            </a:r>
            <a:r>
              <a:rPr lang="sk-SK" sz="2400" b="1" dirty="0"/>
              <a:t> of </a:t>
            </a:r>
            <a:r>
              <a:rPr lang="sk-SK" sz="2400" b="1" dirty="0" err="1"/>
              <a:t>radioactive</a:t>
            </a:r>
            <a:r>
              <a:rPr lang="sk-SK" sz="2400" b="1" dirty="0"/>
              <a:t> </a:t>
            </a:r>
            <a:r>
              <a:rPr lang="sk-SK" sz="2400" b="1" dirty="0" err="1"/>
              <a:t>waste</a:t>
            </a:r>
            <a:r>
              <a:rPr lang="sk-SK" sz="2400" b="1" dirty="0"/>
              <a:t> in </a:t>
            </a:r>
            <a:r>
              <a:rPr lang="sk-SK" sz="2400" b="1" dirty="0" err="1"/>
              <a:t>the</a:t>
            </a:r>
            <a:r>
              <a:rPr lang="sk-SK" sz="2400" b="1" dirty="0"/>
              <a:t> </a:t>
            </a:r>
            <a:r>
              <a:rPr lang="sk-SK" sz="2400" b="1" dirty="0" err="1"/>
              <a:t>Czech</a:t>
            </a:r>
            <a:r>
              <a:rPr lang="sk-SK" sz="2400" b="1" dirty="0"/>
              <a:t> </a:t>
            </a:r>
            <a:r>
              <a:rPr lang="sk-SK" sz="2400" b="1" dirty="0" err="1"/>
              <a:t>Republic</a:t>
            </a:r>
            <a:r>
              <a:rPr lang="sk-SK" sz="2400" b="1" dirty="0"/>
              <a:t>: A </a:t>
            </a:r>
            <a:r>
              <a:rPr lang="sk-SK" sz="2400" b="1" dirty="0" err="1"/>
              <a:t>frame</a:t>
            </a:r>
            <a:r>
              <a:rPr lang="sk-SK" sz="2400" b="1" dirty="0"/>
              <a:t> </a:t>
            </a:r>
            <a:r>
              <a:rPr lang="sk-SK" sz="2400" b="1" dirty="0" err="1"/>
              <a:t>analysis</a:t>
            </a:r>
            <a:r>
              <a:rPr lang="sk-SK" sz="2400" b="1" dirty="0"/>
              <a:t>. </a:t>
            </a:r>
            <a:r>
              <a:rPr lang="sk-SK" sz="2400" b="1" i="1" dirty="0"/>
              <a:t>Energy </a:t>
            </a:r>
            <a:r>
              <a:rPr lang="sk-SK" sz="2400" b="1" i="1" dirty="0" err="1"/>
              <a:t>Policy</a:t>
            </a:r>
            <a:r>
              <a:rPr lang="sk-SK" sz="2400" b="1" dirty="0"/>
              <a:t>, </a:t>
            </a:r>
            <a:r>
              <a:rPr lang="sk-SK" sz="2400" b="1" i="1" dirty="0"/>
              <a:t>105</a:t>
            </a:r>
            <a:r>
              <a:rPr lang="sk-SK" sz="2400" b="1" dirty="0"/>
              <a:t>, 458-466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sz="2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Výskum rámovania procesu umiestňovania hlbinného úložiska zástupcami samosprávy</a:t>
            </a:r>
          </a:p>
          <a:p>
            <a:r>
              <a:rPr lang="sk-SK" dirty="0" smtClean="0"/>
              <a:t>Rámec rizika (odporcovia úložiska): spája projekt s environmentálnymi hrozbami </a:t>
            </a:r>
          </a:p>
          <a:p>
            <a:r>
              <a:rPr lang="sk-SK" dirty="0" smtClean="0"/>
              <a:t>Rámec zodpovednosti (podporovatelia úložiska): využíva NIMBY k </a:t>
            </a:r>
            <a:r>
              <a:rPr lang="sk-SK" dirty="0" err="1" smtClean="0"/>
              <a:t>delegitimizovaniu</a:t>
            </a:r>
            <a:r>
              <a:rPr lang="sk-SK" dirty="0" smtClean="0"/>
              <a:t> lokálnej opozície </a:t>
            </a:r>
          </a:p>
          <a:p>
            <a:r>
              <a:rPr lang="sk-SK" dirty="0" smtClean="0"/>
              <a:t>Rámec nefunkčného štátu: vykresľuje proces ako ukážku celkovej nedôvery voči politickým elitám a štátnym inštitúciám </a:t>
            </a:r>
          </a:p>
          <a:p>
            <a:r>
              <a:rPr lang="sk-SK" dirty="0" smtClean="0"/>
              <a:t>Vyrovnané zastúpenie jednotlivých rámcov </a:t>
            </a:r>
          </a:p>
        </p:txBody>
      </p:sp>
    </p:spTree>
    <p:extLst>
      <p:ext uri="{BB962C8B-B14F-4D97-AF65-F5344CB8AC3E}">
        <p14:creationId xmlns:p14="http://schemas.microsoft.com/office/powerpoint/2010/main" val="4145049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Otázky z príprav – </a:t>
            </a:r>
            <a:r>
              <a:rPr lang="sk-SK" b="1" dirty="0" err="1" smtClean="0"/>
              <a:t>Hlubinné</a:t>
            </a:r>
            <a:r>
              <a:rPr lang="sk-SK" b="1" dirty="0" smtClean="0"/>
              <a:t> </a:t>
            </a:r>
            <a:r>
              <a:rPr lang="sk-SK" b="1" dirty="0" err="1" smtClean="0"/>
              <a:t>úložiště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Jak je možné, že je SÚRAO stále ve hře, když mu byla zamítnuta žádost o prodloužení povolení k průzkumům?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i="1" dirty="0" smtClean="0"/>
              <a:t>Jak </a:t>
            </a:r>
            <a:r>
              <a:rPr lang="cs-CZ" i="1" dirty="0"/>
              <a:t>se toto řeší v jiných zemích? Lze uvést nějaké úspěšné projekty a říci, v čem by se ten český mohl inspirovat? </a:t>
            </a:r>
            <a:endParaRPr lang="cs-CZ" i="1" dirty="0" smtClean="0"/>
          </a:p>
          <a:p>
            <a:r>
              <a:rPr lang="cs-CZ" i="1" dirty="0"/>
              <a:t>Proč je potřeba hlubinné úložiště a odpad nemůže být uskladněn stejným způsobem, jako dosud? </a:t>
            </a:r>
            <a:endParaRPr lang="cs-CZ" i="1" dirty="0" smtClean="0"/>
          </a:p>
          <a:p>
            <a:r>
              <a:rPr lang="cs-CZ" i="1" dirty="0"/>
              <a:t>Je v ČR </a:t>
            </a:r>
            <a:r>
              <a:rPr lang="cs-CZ" i="1" dirty="0" err="1"/>
              <a:t>možnosť</a:t>
            </a:r>
            <a:r>
              <a:rPr lang="cs-CZ" i="1" dirty="0"/>
              <a:t> </a:t>
            </a:r>
            <a:r>
              <a:rPr lang="cs-CZ" i="1" dirty="0" err="1"/>
              <a:t>umiestnenia</a:t>
            </a:r>
            <a:r>
              <a:rPr lang="cs-CZ" i="1" dirty="0"/>
              <a:t> </a:t>
            </a:r>
            <a:r>
              <a:rPr lang="cs-CZ" i="1" dirty="0" err="1"/>
              <a:t>úložiska</a:t>
            </a:r>
            <a:r>
              <a:rPr lang="cs-CZ" i="1" dirty="0"/>
              <a:t>, kde by s tým </a:t>
            </a:r>
            <a:r>
              <a:rPr lang="cs-CZ" i="1" dirty="0" err="1"/>
              <a:t>nesúviselo</a:t>
            </a:r>
            <a:r>
              <a:rPr lang="cs-CZ" i="1" dirty="0"/>
              <a:t> </a:t>
            </a:r>
            <a:r>
              <a:rPr lang="cs-CZ" i="1" dirty="0" err="1"/>
              <a:t>veľké</a:t>
            </a:r>
            <a:r>
              <a:rPr lang="cs-CZ" i="1" dirty="0"/>
              <a:t> riziko</a:t>
            </a:r>
            <a:r>
              <a:rPr lang="cs-CZ" i="1" dirty="0" smtClean="0"/>
              <a:t>?</a:t>
            </a:r>
          </a:p>
          <a:p>
            <a:r>
              <a:rPr lang="cs-CZ" i="1" dirty="0"/>
              <a:t>Kvůli čemu neukazuje SÚRAO všechny podklady, tak jako je to v jiných zemích, resp. dodržel ministr slib a informace zveřejnil? </a:t>
            </a:r>
          </a:p>
        </p:txBody>
      </p:sp>
    </p:spTree>
    <p:extLst>
      <p:ext uri="{BB962C8B-B14F-4D97-AF65-F5344CB8AC3E}">
        <p14:creationId xmlns:p14="http://schemas.microsoft.com/office/powerpoint/2010/main" val="244847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Okruhy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496292"/>
            <a:ext cx="10515600" cy="53617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Podpora celého </a:t>
            </a:r>
            <a:r>
              <a:rPr lang="cs-CZ" dirty="0" err="1"/>
              <a:t>jadrového</a:t>
            </a:r>
            <a:r>
              <a:rPr lang="cs-CZ" dirty="0"/>
              <a:t> energetického </a:t>
            </a:r>
            <a:r>
              <a:rPr lang="cs-CZ" dirty="0" err="1"/>
              <a:t>priemyslu</a:t>
            </a:r>
            <a:r>
              <a:rPr lang="cs-CZ" dirty="0"/>
              <a:t> </a:t>
            </a:r>
            <a:r>
              <a:rPr lang="cs-CZ" dirty="0" err="1"/>
              <a:t>zo</a:t>
            </a:r>
            <a:r>
              <a:rPr lang="cs-CZ" dirty="0"/>
              <a:t> strany vlády – </a:t>
            </a:r>
            <a:r>
              <a:rPr lang="cs-CZ" dirty="0" err="1"/>
              <a:t>ťažba</a:t>
            </a:r>
            <a:r>
              <a:rPr lang="cs-CZ" dirty="0"/>
              <a:t>, </a:t>
            </a:r>
            <a:r>
              <a:rPr lang="cs-CZ" dirty="0" err="1"/>
              <a:t>elektrárne</a:t>
            </a:r>
            <a:r>
              <a:rPr lang="cs-CZ" dirty="0"/>
              <a:t>, </a:t>
            </a:r>
            <a:r>
              <a:rPr lang="cs-CZ" dirty="0" err="1"/>
              <a:t>úložisko</a:t>
            </a:r>
            <a:r>
              <a:rPr lang="cs-CZ" dirty="0"/>
              <a:t> (ČEZ)</a:t>
            </a:r>
          </a:p>
          <a:p>
            <a:r>
              <a:rPr lang="sk-SK" dirty="0"/>
              <a:t>Ekonomická </a:t>
            </a:r>
            <a:r>
              <a:rPr lang="sk-SK" dirty="0" smtClean="0"/>
              <a:t>rentabilnosť</a:t>
            </a:r>
            <a:r>
              <a:rPr lang="sk-SK" dirty="0"/>
              <a:t> </a:t>
            </a:r>
            <a:r>
              <a:rPr lang="sk-SK" dirty="0" smtClean="0"/>
              <a:t>projektov? </a:t>
            </a:r>
          </a:p>
          <a:p>
            <a:pPr lvl="1"/>
            <a:r>
              <a:rPr lang="cs-CZ" dirty="0" err="1" smtClean="0"/>
              <a:t>Možnosť</a:t>
            </a:r>
            <a:r>
              <a:rPr lang="cs-CZ" dirty="0" smtClean="0"/>
              <a:t> </a:t>
            </a:r>
            <a:r>
              <a:rPr lang="cs-CZ" dirty="0" err="1"/>
              <a:t>dotácií</a:t>
            </a:r>
            <a:r>
              <a:rPr lang="cs-CZ" dirty="0"/>
              <a:t> </a:t>
            </a:r>
            <a:r>
              <a:rPr lang="cs-CZ" dirty="0" err="1"/>
              <a:t>spotrebiteľov</a:t>
            </a:r>
            <a:r>
              <a:rPr lang="cs-CZ" dirty="0"/>
              <a:t> na dostavbu </a:t>
            </a:r>
            <a:r>
              <a:rPr lang="cs-CZ" dirty="0" err="1"/>
              <a:t>jadrových</a:t>
            </a:r>
            <a:r>
              <a:rPr lang="cs-CZ" dirty="0"/>
              <a:t> </a:t>
            </a:r>
            <a:r>
              <a:rPr lang="cs-CZ" dirty="0" err="1"/>
              <a:t>elektrární</a:t>
            </a:r>
            <a:r>
              <a:rPr lang="cs-CZ" dirty="0"/>
              <a:t> (</a:t>
            </a:r>
            <a:r>
              <a:rPr lang="cs-CZ" dirty="0" err="1"/>
              <a:t>dotovanie</a:t>
            </a:r>
            <a:r>
              <a:rPr lang="cs-CZ" dirty="0"/>
              <a:t> výkupných </a:t>
            </a:r>
            <a:r>
              <a:rPr lang="cs-CZ" dirty="0" err="1"/>
              <a:t>cien</a:t>
            </a:r>
            <a:r>
              <a:rPr lang="cs-CZ" dirty="0"/>
              <a:t> </a:t>
            </a:r>
            <a:r>
              <a:rPr lang="cs-CZ" dirty="0" err="1"/>
              <a:t>elektriny</a:t>
            </a:r>
            <a:r>
              <a:rPr lang="cs-CZ" dirty="0"/>
              <a:t>) </a:t>
            </a:r>
            <a:endParaRPr lang="sk-SK" dirty="0" smtClean="0"/>
          </a:p>
          <a:p>
            <a:r>
              <a:rPr lang="sk-SK" dirty="0" smtClean="0"/>
              <a:t>Produkovať ďalší jadrový odpad, keď nie je riešenie pre ten súčasný?</a:t>
            </a:r>
          </a:p>
          <a:p>
            <a:r>
              <a:rPr lang="sk-SK" dirty="0" smtClean="0"/>
              <a:t>Kto má prebrať zodpovednosť za rozhodnutie</a:t>
            </a:r>
          </a:p>
          <a:p>
            <a:pPr lvl="1"/>
            <a:r>
              <a:rPr lang="sk-SK" dirty="0" smtClean="0"/>
              <a:t>Otázka obecných</a:t>
            </a:r>
            <a:r>
              <a:rPr lang="sk-SK" dirty="0" smtClean="0"/>
              <a:t> referend </a:t>
            </a:r>
            <a:r>
              <a:rPr lang="sk-SK" dirty="0"/>
              <a:t>– štát sa nimi riadiť </a:t>
            </a:r>
            <a:r>
              <a:rPr lang="sk-SK" dirty="0" smtClean="0"/>
              <a:t>nemusí</a:t>
            </a:r>
          </a:p>
          <a:p>
            <a:pPr lvl="1"/>
            <a:r>
              <a:rPr lang="sk-SK" dirty="0" smtClean="0"/>
              <a:t>Právo veta pre miestnych obyvateľov? </a:t>
            </a:r>
            <a:endParaRPr lang="sk-SK" dirty="0"/>
          </a:p>
          <a:p>
            <a:r>
              <a:rPr lang="cs-CZ" dirty="0" smtClean="0"/>
              <a:t>Pro </a:t>
            </a:r>
            <a:r>
              <a:rPr lang="cs-CZ" dirty="0"/>
              <a:t>vysoce radioaktivní vyhořelé palivo z jaderných elektráren bude nutné vybudovat trvalé úložiště na desítky tisíc let. Je možné mít důvěru ve schopnost vědy zaručit bezpečnost úložiště na tak dlouhou dobu a je správné nechávat příštím generacím k případnému řešení problémy s tím spojené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Koncentrácia</a:t>
            </a:r>
            <a:r>
              <a:rPr lang="cs-CZ" dirty="0" smtClean="0"/>
              <a:t> </a:t>
            </a:r>
            <a:r>
              <a:rPr lang="cs-CZ" dirty="0" err="1"/>
              <a:t>aktivít</a:t>
            </a:r>
            <a:r>
              <a:rPr lang="cs-CZ" dirty="0"/>
              <a:t> na Vysočinu – Dukovany, </a:t>
            </a:r>
            <a:r>
              <a:rPr lang="cs-CZ" dirty="0" err="1"/>
              <a:t>Úložisko</a:t>
            </a:r>
            <a:r>
              <a:rPr lang="cs-CZ" dirty="0"/>
              <a:t> </a:t>
            </a:r>
            <a:r>
              <a:rPr lang="cs-CZ" dirty="0" err="1"/>
              <a:t>jadrového</a:t>
            </a:r>
            <a:r>
              <a:rPr lang="cs-CZ" dirty="0"/>
              <a:t> odpadu (Kraví hora), </a:t>
            </a:r>
            <a:r>
              <a:rPr lang="cs-CZ" dirty="0" err="1"/>
              <a:t>Ťažba</a:t>
            </a:r>
            <a:r>
              <a:rPr lang="cs-CZ" dirty="0"/>
              <a:t> odpadu (Dolní Rožínka, Brzkov), Závod na </a:t>
            </a:r>
            <a:r>
              <a:rPr lang="cs-CZ" dirty="0" err="1"/>
              <a:t>spracovanie</a:t>
            </a:r>
            <a:r>
              <a:rPr lang="cs-CZ" dirty="0"/>
              <a:t> </a:t>
            </a:r>
            <a:r>
              <a:rPr lang="cs-CZ" dirty="0" err="1"/>
              <a:t>uránu</a:t>
            </a:r>
            <a:r>
              <a:rPr lang="cs-CZ" dirty="0"/>
              <a:t> (Bystřice nad Pernštejnem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16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Povinné 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k-SK" sz="3200" b="1" dirty="0"/>
              <a:t>7.G </a:t>
            </a:r>
            <a:r>
              <a:rPr lang="sk-SK" sz="3200" b="1" dirty="0" err="1"/>
              <a:t>Edvard</a:t>
            </a:r>
            <a:r>
              <a:rPr lang="sk-SK" sz="3200" b="1" dirty="0"/>
              <a:t> </a:t>
            </a:r>
            <a:r>
              <a:rPr lang="sk-SK" sz="3200" b="1" dirty="0" err="1"/>
              <a:t>Sequens</a:t>
            </a:r>
            <a:r>
              <a:rPr lang="sk-SK" sz="3200" b="1" dirty="0"/>
              <a:t>: </a:t>
            </a:r>
            <a:r>
              <a:rPr lang="sk-SK" sz="3200" dirty="0" err="1"/>
              <a:t>Víra</a:t>
            </a:r>
            <a:r>
              <a:rPr lang="sk-SK" sz="3200" dirty="0"/>
              <a:t> v </a:t>
            </a:r>
            <a:r>
              <a:rPr lang="sk-SK" sz="3200" dirty="0" err="1"/>
              <a:t>jádro</a:t>
            </a:r>
            <a:r>
              <a:rPr lang="sk-SK" sz="3200" dirty="0"/>
              <a:t> </a:t>
            </a:r>
            <a:r>
              <a:rPr lang="sk-SK" sz="3200" dirty="0" err="1"/>
              <a:t>úlevu</a:t>
            </a:r>
            <a:r>
              <a:rPr lang="sk-SK" sz="3200" dirty="0"/>
              <a:t> </a:t>
            </a:r>
            <a:r>
              <a:rPr lang="sk-SK" sz="3200" dirty="0" err="1"/>
              <a:t>nepřinese</a:t>
            </a:r>
            <a:r>
              <a:rPr lang="sk-SK" sz="3200" dirty="0"/>
              <a:t> (19.4.2017) </a:t>
            </a:r>
            <a:endParaRPr lang="cs-CZ" sz="3200" dirty="0"/>
          </a:p>
          <a:p>
            <a:pPr lvl="0"/>
            <a:r>
              <a:rPr lang="sk-SK" sz="3200" b="1" dirty="0" smtClean="0"/>
              <a:t>7.G </a:t>
            </a:r>
            <a:r>
              <a:rPr lang="sk-SK" sz="3200" b="1" dirty="0" err="1"/>
              <a:t>Josef</a:t>
            </a:r>
            <a:r>
              <a:rPr lang="sk-SK" sz="3200" b="1" dirty="0"/>
              <a:t> </a:t>
            </a:r>
            <a:r>
              <a:rPr lang="sk-SK" sz="3200" b="1" dirty="0" err="1"/>
              <a:t>Patočka</a:t>
            </a:r>
            <a:r>
              <a:rPr lang="sk-SK" sz="3200" b="1" dirty="0"/>
              <a:t>: </a:t>
            </a:r>
            <a:r>
              <a:rPr lang="sk-SK" sz="3200" dirty="0"/>
              <a:t>S </a:t>
            </a:r>
            <a:r>
              <a:rPr lang="sk-SK" sz="3200" dirty="0" err="1"/>
              <a:t>jaderným</a:t>
            </a:r>
            <a:r>
              <a:rPr lang="sk-SK" sz="3200" dirty="0"/>
              <a:t> </a:t>
            </a:r>
            <a:r>
              <a:rPr lang="sk-SK" sz="3200" dirty="0" err="1"/>
              <a:t>odpadem</a:t>
            </a:r>
            <a:r>
              <a:rPr lang="sk-SK" sz="3200" dirty="0"/>
              <a:t> na </a:t>
            </a:r>
            <a:r>
              <a:rPr lang="sk-SK" sz="3200" dirty="0" err="1"/>
              <a:t>věčné</a:t>
            </a:r>
            <a:r>
              <a:rPr lang="sk-SK" sz="3200" dirty="0"/>
              <a:t> časy (19.4.2017) </a:t>
            </a:r>
            <a:endParaRPr lang="cs-CZ" sz="3200" dirty="0"/>
          </a:p>
          <a:p>
            <a:pPr lvl="0"/>
            <a:r>
              <a:rPr lang="sk-SK" sz="3200" b="1" dirty="0" smtClean="0"/>
              <a:t>Nedej </a:t>
            </a:r>
            <a:r>
              <a:rPr lang="sk-SK" sz="3200" b="1" dirty="0" err="1"/>
              <a:t>se</a:t>
            </a:r>
            <a:r>
              <a:rPr lang="sk-SK" sz="3200" b="1" dirty="0"/>
              <a:t> plus: </a:t>
            </a:r>
            <a:r>
              <a:rPr lang="sk-SK" sz="3200" dirty="0" err="1"/>
              <a:t>Zářivá</a:t>
            </a:r>
            <a:r>
              <a:rPr lang="sk-SK" sz="3200" dirty="0"/>
              <a:t> nebo </a:t>
            </a:r>
            <a:r>
              <a:rPr lang="sk-SK" sz="3200" dirty="0" err="1"/>
              <a:t>zářná</a:t>
            </a:r>
            <a:r>
              <a:rPr lang="sk-SK" sz="3200" dirty="0"/>
              <a:t> </a:t>
            </a:r>
            <a:r>
              <a:rPr lang="sk-SK" sz="3200" dirty="0" err="1"/>
              <a:t>budoucnost</a:t>
            </a:r>
            <a:r>
              <a:rPr lang="sk-SK" sz="3200" dirty="0"/>
              <a:t> (24.9.2017)</a:t>
            </a:r>
            <a:endParaRPr lang="cs-CZ" sz="3200" dirty="0"/>
          </a:p>
          <a:p>
            <a:pPr lvl="0"/>
            <a:r>
              <a:rPr lang="sk-SK" sz="3200" b="1" dirty="0" smtClean="0"/>
              <a:t>Nedej </a:t>
            </a:r>
            <a:r>
              <a:rPr lang="sk-SK" sz="3200" b="1" dirty="0" err="1"/>
              <a:t>se</a:t>
            </a:r>
            <a:r>
              <a:rPr lang="sk-SK" sz="3200" b="1" dirty="0"/>
              <a:t> plus: </a:t>
            </a:r>
            <a:r>
              <a:rPr lang="sk-SK" sz="3200" dirty="0" err="1"/>
              <a:t>Jaderné</a:t>
            </a:r>
            <a:r>
              <a:rPr lang="sk-SK" sz="3200" dirty="0"/>
              <a:t> </a:t>
            </a:r>
            <a:r>
              <a:rPr lang="sk-SK" sz="3200" dirty="0" err="1"/>
              <a:t>úložiště</a:t>
            </a:r>
            <a:r>
              <a:rPr lang="sk-SK" sz="3200" dirty="0"/>
              <a:t> po </a:t>
            </a:r>
            <a:r>
              <a:rPr lang="sk-SK" sz="3200" dirty="0" err="1"/>
              <a:t>česku</a:t>
            </a:r>
            <a:r>
              <a:rPr lang="sk-SK" sz="3200" dirty="0"/>
              <a:t> (20.5.2018)</a:t>
            </a:r>
            <a:endParaRPr lang="cs-CZ" sz="3200" dirty="0"/>
          </a:p>
          <a:p>
            <a:pPr lvl="0"/>
            <a:r>
              <a:rPr lang="sk-SK" sz="3200" b="1" dirty="0" smtClean="0"/>
              <a:t>ČT</a:t>
            </a:r>
            <a:r>
              <a:rPr lang="sk-SK" sz="3200" b="1" dirty="0"/>
              <a:t>: </a:t>
            </a:r>
            <a:r>
              <a:rPr lang="sk-SK" sz="3200" dirty="0" err="1"/>
              <a:t>Stát</a:t>
            </a:r>
            <a:r>
              <a:rPr lang="sk-SK" sz="3200" dirty="0"/>
              <a:t> chce do konce roku </a:t>
            </a:r>
            <a:r>
              <a:rPr lang="sk-SK" sz="3200" dirty="0" err="1"/>
              <a:t>rozhodnout</a:t>
            </a:r>
            <a:r>
              <a:rPr lang="sk-SK" sz="3200" dirty="0"/>
              <a:t>, jak zaplatí nový </a:t>
            </a:r>
            <a:r>
              <a:rPr lang="sk-SK" sz="3200" dirty="0" err="1"/>
              <a:t>jaderný</a:t>
            </a:r>
            <a:r>
              <a:rPr lang="sk-SK" sz="3200" dirty="0"/>
              <a:t> reaktor (31.8.2018</a:t>
            </a:r>
            <a:r>
              <a:rPr lang="sk-SK" sz="3200" dirty="0" smtClean="0"/>
              <a:t>)</a:t>
            </a:r>
          </a:p>
          <a:p>
            <a:pPr lvl="1"/>
            <a:r>
              <a:rPr lang="sk-SK" sz="2800" dirty="0" smtClean="0"/>
              <a:t> video???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143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smtClean="0"/>
              <a:t>Úvodná</a:t>
            </a:r>
            <a:r>
              <a:rPr lang="sk-SK" b="1" smtClean="0"/>
              <a:t> </a:t>
            </a:r>
            <a:r>
              <a:rPr lang="sk-SK" b="1" dirty="0"/>
              <a:t>a</a:t>
            </a:r>
            <a:r>
              <a:rPr lang="sk-SK" b="1" smtClean="0"/>
              <a:t>ktivita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Výhody X Nevýhody jadrovej energie </a:t>
            </a:r>
          </a:p>
          <a:p>
            <a:pPr lvl="1"/>
            <a:r>
              <a:rPr lang="sk-SK" sz="3600" dirty="0" smtClean="0"/>
              <a:t>Obecne </a:t>
            </a:r>
          </a:p>
          <a:p>
            <a:pPr lvl="1"/>
            <a:r>
              <a:rPr lang="sk-SK" sz="3600" dirty="0" smtClean="0"/>
              <a:t>Český kontext </a:t>
            </a:r>
          </a:p>
          <a:p>
            <a:pPr lvl="1"/>
            <a:r>
              <a:rPr lang="sk-SK" sz="3600" dirty="0" smtClean="0"/>
              <a:t>Porovnanie s inými zdrojmi </a:t>
            </a:r>
          </a:p>
        </p:txBody>
      </p:sp>
    </p:spTree>
    <p:extLst>
      <p:ext uri="{BB962C8B-B14F-4D97-AF65-F5344CB8AC3E}">
        <p14:creationId xmlns:p14="http://schemas.microsoft.com/office/powerpoint/2010/main" val="33483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Vývoj jadrovej energie vo svete (7.G)</a:t>
            </a:r>
            <a:endParaRPr lang="cs-CZ" b="1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78" y="1435474"/>
            <a:ext cx="6695643" cy="542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49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Vývoj jadrovej energie vo svete (7.G.)</a:t>
            </a:r>
            <a:endParaRPr lang="cs-CZ" b="1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48" y="1385889"/>
            <a:ext cx="6988104" cy="547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63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Energetický mix ČR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4" y="1690688"/>
            <a:ext cx="9228571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0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Energetický mix ČR (OTE)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4" y="1502585"/>
            <a:ext cx="10402631" cy="49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8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Státní</a:t>
            </a:r>
            <a:r>
              <a:rPr lang="sk-SK" b="1" dirty="0"/>
              <a:t> energetická </a:t>
            </a:r>
            <a:r>
              <a:rPr lang="sk-SK" b="1" dirty="0" err="1"/>
              <a:t>koncepce</a:t>
            </a:r>
            <a:r>
              <a:rPr lang="sk-SK" b="1" dirty="0"/>
              <a:t> </a:t>
            </a:r>
            <a:r>
              <a:rPr lang="sk-SK" b="1" dirty="0" smtClean="0"/>
              <a:t>(</a:t>
            </a:r>
            <a:r>
              <a:rPr lang="sk-SK" b="1" dirty="0"/>
              <a:t>2015)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399310"/>
            <a:ext cx="10515600" cy="5195454"/>
          </a:xfrm>
        </p:spPr>
        <p:txBody>
          <a:bodyPr>
            <a:noAutofit/>
          </a:bodyPr>
          <a:lstStyle/>
          <a:p>
            <a:r>
              <a:rPr lang="cs-CZ" sz="2000" dirty="0" smtClean="0"/>
              <a:t>Ac.1</a:t>
            </a:r>
            <a:r>
              <a:rPr lang="cs-CZ" sz="2000" dirty="0"/>
              <a:t>. Podporovat rozvoj jaderné energetiky jako jednoho z pilířů výroby elektřiny. S cílovým podílem jaderné energetiky na výrobě elektřiny okolo 50 % a s maximalizací dodávek tepla z jaderných elektráren. </a:t>
            </a:r>
          </a:p>
          <a:p>
            <a:r>
              <a:rPr lang="cs-CZ" sz="2000" dirty="0"/>
              <a:t>Ac.2. Podpořit a urychlit proces projednávání, přípravy a realizace nových jaderných bloků ve stávajících lokalitách jaderných elektráren o celkovém výkonu do 2 500 MW, respektive roční výrobě ve výši cca 20 </a:t>
            </a:r>
            <a:r>
              <a:rPr lang="cs-CZ" sz="2000" dirty="0" err="1"/>
              <a:t>TWh</a:t>
            </a:r>
            <a:r>
              <a:rPr lang="cs-CZ" sz="2000" dirty="0"/>
              <a:t> v horizontu let 2030 – 2035 včetně nezbytných kroků mezinárodního projednávání. </a:t>
            </a:r>
          </a:p>
          <a:p>
            <a:r>
              <a:rPr lang="cs-CZ" sz="2000" dirty="0"/>
              <a:t>Ac.3. Vytvořit podmínky pro prodloužení životnosti elektrárny Dukovany na 50 let a bude-li to možné, až na 60 let (s ohledem na technologie, bezpečnost, ekonomiku a pravidla EU). </a:t>
            </a:r>
          </a:p>
          <a:p>
            <a:r>
              <a:rPr lang="cs-CZ" sz="2000" dirty="0"/>
              <a:t>Ac.4. Případnou výstavbu dalšího nového bloku ve stávajících lokalitách jaderných elektráren cílit kolem předpokládaného odstavení EDU, tj. po roce 2035 v závislosti na predikci bilance výroby a spotřeby. </a:t>
            </a:r>
          </a:p>
          <a:p>
            <a:r>
              <a:rPr lang="cs-CZ" sz="2000" dirty="0"/>
              <a:t>Ac.5. Zajistit legislativní, administrativní a společenské podmínky pro vybudování a bezpečný a dlouhodobý provoz úložišť radioaktivního odpadu a pravidla pro nakládání s vyhořelým palivem jako s potenciálně cennou druhotnou surovinou. </a:t>
            </a:r>
          </a:p>
          <a:p>
            <a:r>
              <a:rPr lang="cs-CZ" sz="2000" dirty="0"/>
              <a:t>Ac.6. Vyhledání a zajištění územní ochrany další vhodné lokality pro rozvoj jaderné energetiky. </a:t>
            </a:r>
          </a:p>
          <a:p>
            <a:r>
              <a:rPr lang="pl-PL" sz="2000" dirty="0"/>
              <a:t>Ac.7. Rozhodnutí o úložišti jaderného odpadu do roku 2025. </a:t>
            </a:r>
          </a:p>
          <a:p>
            <a:pPr marL="0" indent="0"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356596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1135</Words>
  <Application>Microsoft Office PowerPoint</Application>
  <PresentationFormat>Širokoúhlá obrazovka</PresentationFormat>
  <Paragraphs>107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1. Seminář  Jaderná energie</vt:lpstr>
      <vt:lpstr>Individuálne prípravy</vt:lpstr>
      <vt:lpstr>Povinné zdroje</vt:lpstr>
      <vt:lpstr>Úvodná aktivita</vt:lpstr>
      <vt:lpstr>Vývoj jadrovej energie vo svete (7.G)</vt:lpstr>
      <vt:lpstr>Vývoj jadrovej energie vo svete (7.G.)</vt:lpstr>
      <vt:lpstr>Energetický mix ČR</vt:lpstr>
      <vt:lpstr>Energetický mix ČR (OTE)</vt:lpstr>
      <vt:lpstr>Státní energetická koncepce (2015)</vt:lpstr>
      <vt:lpstr>Národní akční plán rozvoje jaderné energeticky v České republice (2015)</vt:lpstr>
      <vt:lpstr>Postoje k jadrovej energií</vt:lpstr>
      <vt:lpstr>Prezentace aplikace PowerPoint</vt:lpstr>
      <vt:lpstr>Postoje k jadrovej energií</vt:lpstr>
      <vt:lpstr>Anketa: Jakou budoucnost by v ČR měla mít jaderná energetika? (7.G)</vt:lpstr>
      <vt:lpstr>Anketa: Jakou budoucnost by v ČR měla mít jaderná energetika? (7.G)</vt:lpstr>
      <vt:lpstr>Osička, J., &amp; Černoch, F. (2017). Anatomy of a black sheep: The roots of the Czech Republic’s pro-nuclear energy policy. Energy Research &amp; Social Science, 27, 9-13. </vt:lpstr>
      <vt:lpstr>Dostavba JE Temelín a Dukovany</vt:lpstr>
      <vt:lpstr>Podpora dostavby JE Temelín</vt:lpstr>
      <vt:lpstr>Otázky z príprav – Kauza dostavby JE</vt:lpstr>
      <vt:lpstr>Hlbinné úložisko</vt:lpstr>
      <vt:lpstr>Prezentace aplikace PowerPoint</vt:lpstr>
      <vt:lpstr>Sociologický ústav AV ČR: Role místních komunit v procesu rozhodování o hlubinném úložišti vyhořelého jaderného paliva a radioaktivních odpadů v ČR </vt:lpstr>
      <vt:lpstr>Sociologický ústav AV ČR: Role místních komunit v procesu rozhodování o hlubinném úložišti vyhořelého jaderného paliva a radioaktivních odpadů v ČR </vt:lpstr>
      <vt:lpstr>Sociologický ústav AV ČR: Role místních komunit v procesu rozhodování o hlubinném úložišti vyhořelého jaderného paliva a radioaktivních odpadů v ČR </vt:lpstr>
      <vt:lpstr>Sociologický ústav AV ČR: Role místních komunit v procesu rozhodování o hlubinném úložišti vyhořelého jaderného paliva a radioaktivních odpadů v ČR </vt:lpstr>
      <vt:lpstr>Svačina, K. (2017). How (not) to talk about the uncertain: siting geological disposal for highly radioactive waste in the Czech Republic. Journal of Risk Research, 20(9), 1211-1225. </vt:lpstr>
      <vt:lpstr>Ocelík, P., Osička, J., Zapletalová, V., Černoch, F., &amp; Dančák, B. (2017). Local  opposition and acceptance of a deep geological repository of radioactive waste in the Czech Republic: A frame analysis. Energy Policy, 105, 458-466 </vt:lpstr>
      <vt:lpstr>Otázky z príprav – Hlubinné úložiště</vt:lpstr>
      <vt:lpstr>Okruhy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Seminář  Jaderná energie</dc:title>
  <dc:creator>Tomáš Chabada</dc:creator>
  <cp:lastModifiedBy>Tomáš Chabada</cp:lastModifiedBy>
  <cp:revision>34</cp:revision>
  <dcterms:created xsi:type="dcterms:W3CDTF">2018-09-24T17:19:04Z</dcterms:created>
  <dcterms:modified xsi:type="dcterms:W3CDTF">2018-09-26T07:51:26Z</dcterms:modified>
</cp:coreProperties>
</file>