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eologie.vsb.cz/loziska/loziska/legislativa/541-1991.pdf" TargetMode="External"/><Relationship Id="rId2" Type="http://schemas.openxmlformats.org/officeDocument/2006/relationships/hyperlink" Target="http://geologie.vsb.cz/loziska/loziska/HISTORIE.html#Ius%20regale%20montanoru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ejnet.org/ej/principl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jatla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Environmentální spravedlnost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Mikuláš Černík a Tomáš </a:t>
            </a:r>
            <a:r>
              <a:rPr lang="cs-CZ" dirty="0" err="1" smtClean="0"/>
              <a:t>Chabada</a:t>
            </a:r>
            <a:r>
              <a:rPr lang="cs-CZ" dirty="0" smtClean="0"/>
              <a:t> </a:t>
            </a:r>
          </a:p>
          <a:p>
            <a:r>
              <a:rPr lang="cs-CZ" dirty="0" smtClean="0"/>
              <a:t>ENS 284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14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v ČR těží a co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456794"/>
            <a:ext cx="7237927" cy="5044835"/>
          </a:xfrm>
        </p:spPr>
      </p:pic>
    </p:spTree>
    <p:extLst>
      <p:ext uri="{BB962C8B-B14F-4D97-AF65-F5344CB8AC3E}">
        <p14:creationId xmlns:p14="http://schemas.microsoft.com/office/powerpoint/2010/main" val="447219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Horní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3493" y="1442434"/>
            <a:ext cx="10281119" cy="44687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Horní zákon kromě jiného dělí nerosty na vyhrazené a nevyhrazené. </a:t>
            </a:r>
            <a:r>
              <a:rPr lang="cs-CZ" b="1" dirty="0"/>
              <a:t>Vyhrazené nerosty</a:t>
            </a:r>
            <a:r>
              <a:rPr lang="cs-CZ" dirty="0"/>
              <a:t> jsou vyjmenovány v § 3 zákona a jejich ložiska jsou ve vlastnictví státu bez ohledu na to, kdo je vlastníkem pozemku, pod nímž se nacházejí. Institut „vyhrazených“ nerostů má v našem právu tradici už od dob vydání </a:t>
            </a:r>
            <a:r>
              <a:rPr lang="cs-CZ" u="sng" dirty="0">
                <a:hlinkClick r:id="rId2"/>
              </a:rPr>
              <a:t>Ius </a:t>
            </a:r>
            <a:r>
              <a:rPr lang="cs-CZ" u="sng" dirty="0" err="1">
                <a:hlinkClick r:id="rId2"/>
              </a:rPr>
              <a:t>regale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montanorum</a:t>
            </a:r>
            <a:r>
              <a:rPr lang="cs-CZ" dirty="0"/>
              <a:t> (tehdy šlo o tzv. horní regál). V angloamerickém právu tato zásada neplatí a všechna ložiska náleží k pozemkům, na nichž se vyskytují. Výčet v § 3 horního zákona je opět velice široký a obsahuje i nerosty, které se u nás nikdy netěžily a prakticky ani neexistuje šance nálezu jejich ložisek (např. draselné soli nebo perlit). Přesto je tím vlastnické právo státu kryté v případě nálezů neočekávaných ložisek. Navíc si stát formou rozhodnutí Ministerstva průmyslu a obchodu po dohodě s Ministerstvem životního prostředí vyhrazuje i možnost rozhodnout v případě pochybností o tom, zda určitý nerost do kategorie vyhrazených patří nebo ne. Tím jsou ošetřeny budoucí situace, kdy se začne využívat nerost, který dosud neměl žádné použití, a bude třeba rozhodnout o vlastnictví jeho ložisek. </a:t>
            </a:r>
            <a:r>
              <a:rPr lang="cs-CZ" b="1" dirty="0"/>
              <a:t>Nevyhrazené nerosty</a:t>
            </a:r>
            <a:r>
              <a:rPr lang="cs-CZ" dirty="0"/>
              <a:t> jsou ty, které ve výčtu v § 3 nejsou uvedeny. Nejběžnější z nich jsou stavební kámen, štěrkopísky a cihlářské hlíny. Ložiska nevyhrazených nerostů jsou ve vlastnictví majitele pozemků. Až do novelizace horního zákona zákonem </a:t>
            </a:r>
            <a:r>
              <a:rPr lang="cs-CZ" u="sng" dirty="0">
                <a:hlinkClick r:id="rId3"/>
              </a:rPr>
              <a:t>č. 541/1991</a:t>
            </a:r>
            <a:r>
              <a:rPr lang="cs-CZ" dirty="0"/>
              <a:t> bylo možné i významná ložiska nevyhrazených nerostů označit jako ložiska výhradní, tj. ve vlastnictví státu (tzv. výhradní ložiska nevyhrazených nerostů). Ložiska, o kterých bylo takto rozhodnuto, jsou i nadále ve vlastnictví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68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konceptu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80. léta </a:t>
            </a:r>
          </a:p>
          <a:p>
            <a:r>
              <a:rPr lang="cs-CZ" dirty="0" smtClean="0"/>
              <a:t>USA, Severní Karolína</a:t>
            </a:r>
          </a:p>
          <a:p>
            <a:r>
              <a:rPr lang="cs-CZ" dirty="0" smtClean="0"/>
              <a:t>Skládky toxického odpadu v místech, kde žili chudí lidé a lidé jiné etnicity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925" y="3334960"/>
            <a:ext cx="4963709" cy="318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2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a deklarace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1991 – První summit environmentálního vůdcovství lidí jiné etnicity; Washington D.C.</a:t>
            </a:r>
          </a:p>
          <a:p>
            <a:r>
              <a:rPr lang="cs-CZ" dirty="0" smtClean="0"/>
              <a:t>Deklarace 17 principů </a:t>
            </a:r>
            <a:r>
              <a:rPr lang="cs-CZ" dirty="0"/>
              <a:t>environmentální spravedlnosti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www.ejnet.org/ej/principles.html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Setkání jak obyvatel původních národů, tak i lidí z etnických skupin z městského prostředí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652" y="3987330"/>
            <a:ext cx="3751328" cy="272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6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environmentální spravedlnosti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Horizontální - nejen USA, ale termín environmentální spravedlnost se </a:t>
            </a:r>
            <a:r>
              <a:rPr lang="cs-CZ" dirty="0"/>
              <a:t>používá globálně</a:t>
            </a:r>
            <a:endParaRPr lang="cs-CZ" dirty="0" smtClean="0"/>
          </a:p>
          <a:p>
            <a:r>
              <a:rPr lang="cs-CZ" dirty="0" smtClean="0"/>
              <a:t>Vertikální – pojem používá akademická sféra – různé disciplíny, neziskové a nevládní organizace, různá místní a sociální hnutí. Zároveň spolu různí aktéři spolupracují a ovlivňují se navzájem. </a:t>
            </a:r>
          </a:p>
          <a:p>
            <a:r>
              <a:rPr lang="cs-CZ" dirty="0" smtClean="0"/>
              <a:t>Interdisciplinarita &amp; </a:t>
            </a:r>
            <a:r>
              <a:rPr lang="cs-CZ" dirty="0" err="1" smtClean="0"/>
              <a:t>intersekcionalita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Diskutuje se pojem environmentální – posun od „vnější“ vzdálené přírody k prostředí kde „žijeme, pracujeme a hrajeme si“ (</a:t>
            </a:r>
            <a:r>
              <a:rPr lang="cs-CZ" dirty="0" err="1" smtClean="0"/>
              <a:t>Novotny</a:t>
            </a:r>
            <a:r>
              <a:rPr lang="cs-CZ" dirty="0" smtClean="0"/>
              <a:t>, 2000) &amp; pojem spravedlnost – nejen rovnoměrná distribuce negativních dopadů, ale i rozeznání dotčené komunity, participace na rozhodování, nebo dopad na základní potřeby jedinců i komunit.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1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Atlas environmentální spravedlnosti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než 2200 konfliktů po celém světě</a:t>
            </a:r>
          </a:p>
          <a:p>
            <a:r>
              <a:rPr lang="cs-CZ" dirty="0" smtClean="0"/>
              <a:t>Kategorie konfliktů podle témat</a:t>
            </a:r>
          </a:p>
          <a:p>
            <a:r>
              <a:rPr lang="cs-CZ" dirty="0" smtClean="0"/>
              <a:t>Repertoár taktik mobilizace </a:t>
            </a:r>
          </a:p>
          <a:p>
            <a:r>
              <a:rPr lang="cs-CZ" dirty="0" smtClean="0"/>
              <a:t>Výsledky konfliktů</a:t>
            </a:r>
          </a:p>
          <a:p>
            <a:r>
              <a:rPr lang="cs-CZ" dirty="0" smtClean="0"/>
              <a:t>Nový slovník</a:t>
            </a:r>
          </a:p>
          <a:p>
            <a:r>
              <a:rPr lang="cs-CZ" dirty="0">
                <a:hlinkClick r:id="rId2"/>
              </a:rPr>
              <a:t>http://ejatlas.org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40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environmentálních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Těžba materiálů</a:t>
            </a:r>
          </a:p>
          <a:p>
            <a:r>
              <a:rPr lang="cs-CZ" dirty="0" smtClean="0"/>
              <a:t>Těžba energetických zdrojů</a:t>
            </a:r>
          </a:p>
          <a:p>
            <a:r>
              <a:rPr lang="cs-CZ" dirty="0" smtClean="0"/>
              <a:t>Zemědělství, zábor půdy</a:t>
            </a:r>
          </a:p>
          <a:p>
            <a:r>
              <a:rPr lang="cs-CZ" dirty="0" smtClean="0"/>
              <a:t>Úbytek biodiverzity</a:t>
            </a:r>
          </a:p>
          <a:p>
            <a:r>
              <a:rPr lang="cs-CZ" dirty="0" smtClean="0"/>
              <a:t>Výstavba infrastruktury</a:t>
            </a:r>
          </a:p>
          <a:p>
            <a:r>
              <a:rPr lang="cs-CZ" dirty="0" smtClean="0"/>
              <a:t>Využívání vody</a:t>
            </a:r>
          </a:p>
          <a:p>
            <a:r>
              <a:rPr lang="cs-CZ" dirty="0" smtClean="0"/>
              <a:t>Rozvoj průmyslu</a:t>
            </a:r>
          </a:p>
          <a:p>
            <a:r>
              <a:rPr lang="cs-CZ" dirty="0" smtClean="0"/>
              <a:t>Rozvoj turismu</a:t>
            </a:r>
          </a:p>
          <a:p>
            <a:r>
              <a:rPr lang="cs-CZ" dirty="0" smtClean="0"/>
              <a:t>Odpadové hospodářství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80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taktiky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264555"/>
            <a:ext cx="8306873" cy="5495866"/>
          </a:xfrm>
        </p:spPr>
      </p:pic>
    </p:spTree>
    <p:extLst>
      <p:ext uri="{BB962C8B-B14F-4D97-AF65-F5344CB8AC3E}">
        <p14:creationId xmlns:p14="http://schemas.microsoft.com/office/powerpoint/2010/main" val="73488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nebo hnutí?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Angažovaný výzkum – výzkumníci často zkoumají konflikt přímo na místě a jejich respondenti jsou lidé z hnutí</a:t>
            </a:r>
          </a:p>
          <a:p>
            <a:pPr marL="0" indent="0">
              <a:buNone/>
            </a:pPr>
            <a:r>
              <a:rPr lang="cs-CZ" dirty="0" smtClean="0"/>
              <a:t>Hnutí vytváří fenomény vhodné vědeckého zkoumání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Expertní veřejnost – mezi lidmi, kteří se angažují v environmentálních konfliktech jsou také lidé, kteří jsou experti na danou problematiku</a:t>
            </a:r>
          </a:p>
          <a:p>
            <a:pPr marL="0" indent="0">
              <a:buNone/>
            </a:pPr>
            <a:r>
              <a:rPr lang="cs-CZ" dirty="0" smtClean="0"/>
              <a:t>Hnutí používají jako své argumenty vědecká zjištění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72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Schlosberg, D. (2013). </a:t>
            </a:r>
            <a:r>
              <a:rPr lang="en-US" dirty="0" err="1"/>
              <a:t>Theorising</a:t>
            </a:r>
            <a:r>
              <a:rPr lang="en-US" dirty="0"/>
              <a:t> environmental justice: the expanding sphere of a discourse. </a:t>
            </a:r>
            <a:r>
              <a:rPr lang="en-US" i="1" dirty="0"/>
              <a:t>Environmental Politics</a:t>
            </a:r>
            <a:r>
              <a:rPr lang="en-US" dirty="0"/>
              <a:t>, </a:t>
            </a:r>
            <a:r>
              <a:rPr lang="en-US" i="1" dirty="0"/>
              <a:t>22</a:t>
            </a:r>
            <a:r>
              <a:rPr lang="en-US" dirty="0"/>
              <a:t>(1), 37-55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Martinez-</a:t>
            </a:r>
            <a:r>
              <a:rPr lang="en-US" dirty="0" err="1"/>
              <a:t>Alier</a:t>
            </a:r>
            <a:r>
              <a:rPr lang="en-US" dirty="0"/>
              <a:t>, J., Temper, L., Del Bene, D., &amp; </a:t>
            </a:r>
            <a:r>
              <a:rPr lang="en-US" dirty="0" err="1"/>
              <a:t>Scheidel</a:t>
            </a:r>
            <a:r>
              <a:rPr lang="en-US" dirty="0"/>
              <a:t>, A. (2016). Is there a global environmental justice movement?. </a:t>
            </a:r>
            <a:r>
              <a:rPr lang="en-US" i="1" dirty="0"/>
              <a:t>The Journal of Peasant Studies</a:t>
            </a:r>
            <a:r>
              <a:rPr lang="en-US" dirty="0"/>
              <a:t>, </a:t>
            </a:r>
            <a:r>
              <a:rPr lang="en-US" i="1" dirty="0"/>
              <a:t>43</a:t>
            </a:r>
            <a:r>
              <a:rPr lang="en-US" dirty="0"/>
              <a:t>(3), 731-755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err="1"/>
              <a:t>Martinez-Alier</a:t>
            </a:r>
            <a:r>
              <a:rPr lang="cs-CZ" dirty="0"/>
              <a:t>, J., </a:t>
            </a:r>
            <a:r>
              <a:rPr lang="cs-CZ" dirty="0" err="1"/>
              <a:t>Anguelovski</a:t>
            </a:r>
            <a:r>
              <a:rPr lang="cs-CZ" dirty="0"/>
              <a:t>, I., Bond, P., </a:t>
            </a:r>
            <a:r>
              <a:rPr lang="cs-CZ" dirty="0" err="1"/>
              <a:t>DelBene</a:t>
            </a:r>
            <a:r>
              <a:rPr lang="cs-CZ" dirty="0"/>
              <a:t>, D., </a:t>
            </a:r>
            <a:r>
              <a:rPr lang="cs-CZ" dirty="0" err="1"/>
              <a:t>Demaria</a:t>
            </a:r>
            <a:r>
              <a:rPr lang="cs-CZ" dirty="0"/>
              <a:t>, F., Gerber, J. F., ... &amp; </a:t>
            </a:r>
            <a:r>
              <a:rPr lang="cs-CZ" dirty="0" err="1"/>
              <a:t>Ojo</a:t>
            </a:r>
            <a:r>
              <a:rPr lang="cs-CZ" dirty="0"/>
              <a:t>, G. U. (2014).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activism</a:t>
            </a:r>
            <a:r>
              <a:rPr lang="cs-CZ" dirty="0"/>
              <a:t> and science: </a:t>
            </a:r>
            <a:r>
              <a:rPr lang="cs-CZ" dirty="0" err="1"/>
              <a:t>grassroots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sustainability</a:t>
            </a:r>
            <a:r>
              <a:rPr lang="cs-CZ" dirty="0"/>
              <a:t> </a:t>
            </a:r>
            <a:r>
              <a:rPr lang="cs-CZ" dirty="0" err="1"/>
              <a:t>coined</a:t>
            </a:r>
            <a:r>
              <a:rPr lang="cs-CZ" dirty="0"/>
              <a:t> by </a:t>
            </a:r>
            <a:r>
              <a:rPr lang="cs-CZ" dirty="0" err="1"/>
              <a:t>Environmental</a:t>
            </a:r>
            <a:r>
              <a:rPr lang="cs-CZ" dirty="0"/>
              <a:t> Justice </a:t>
            </a:r>
            <a:r>
              <a:rPr lang="cs-CZ" dirty="0" err="1"/>
              <a:t>Organizations</a:t>
            </a:r>
            <a:r>
              <a:rPr lang="cs-CZ" dirty="0"/>
              <a:t>. 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Ecology</a:t>
            </a:r>
            <a:r>
              <a:rPr lang="cs-CZ" dirty="0"/>
              <a:t>, </a:t>
            </a:r>
            <a:r>
              <a:rPr lang="cs-CZ" i="1" dirty="0"/>
              <a:t>21</a:t>
            </a:r>
            <a:r>
              <a:rPr lang="cs-CZ" dirty="0"/>
              <a:t>, 19-60.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944612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390</TotalTime>
  <Words>595</Words>
  <Application>Microsoft Office PowerPoint</Application>
  <PresentationFormat>Širokoúhlá obrazovka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Stébla</vt:lpstr>
      <vt:lpstr>Environmentální spravedlnost </vt:lpstr>
      <vt:lpstr>Původ konceptu</vt:lpstr>
      <vt:lpstr>Principy a deklarace</vt:lpstr>
      <vt:lpstr>Rozšiřování environmentální spravedlnosti</vt:lpstr>
      <vt:lpstr>Atlas environmentální spravedlnosti</vt:lpstr>
      <vt:lpstr>Témata environmentálních konfliktů</vt:lpstr>
      <vt:lpstr>Použité taktiky</vt:lpstr>
      <vt:lpstr>Věda nebo hnutí? </vt:lpstr>
      <vt:lpstr>Reference</vt:lpstr>
      <vt:lpstr>Kde se v ČR těží a co</vt:lpstr>
      <vt:lpstr>Horní zákon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Environmentální spravedlnost</dc:title>
  <dc:creator>mikulas cernik</dc:creator>
  <cp:lastModifiedBy>mikulas cernik</cp:lastModifiedBy>
  <cp:revision>14</cp:revision>
  <dcterms:created xsi:type="dcterms:W3CDTF">2017-09-19T14:39:48Z</dcterms:created>
  <dcterms:modified xsi:type="dcterms:W3CDTF">2018-10-03T05:48:26Z</dcterms:modified>
</cp:coreProperties>
</file>