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69" r:id="rId5"/>
    <p:sldId id="258" r:id="rId6"/>
    <p:sldId id="270" r:id="rId7"/>
    <p:sldId id="275" r:id="rId8"/>
    <p:sldId id="260" r:id="rId9"/>
    <p:sldId id="265" r:id="rId10"/>
    <p:sldId id="276" r:id="rId11"/>
    <p:sldId id="279" r:id="rId12"/>
    <p:sldId id="273" r:id="rId13"/>
    <p:sldId id="266" r:id="rId14"/>
    <p:sldId id="280" r:id="rId15"/>
    <p:sldId id="277" r:id="rId16"/>
    <p:sldId id="267" r:id="rId17"/>
    <p:sldId id="278" r:id="rId18"/>
    <p:sldId id="263" r:id="rId19"/>
    <p:sldId id="281" r:id="rId20"/>
    <p:sldId id="264" r:id="rId21"/>
    <p:sldId id="259" r:id="rId22"/>
    <p:sldId id="261" r:id="rId23"/>
    <p:sldId id="271" r:id="rId24"/>
    <p:sldId id="272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286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C01C93-EF27-4663-A8D7-F8A921D39F6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C01C93-EF27-4663-A8D7-F8A921D39F6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FC01C93-EF27-4663-A8D7-F8A921D39F6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C01C93-EF27-4663-A8D7-F8A921D39F6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C01C93-EF27-4663-A8D7-F8A921D39F6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C01C93-EF27-4663-A8D7-F8A921D39F6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FC01C93-EF27-4663-A8D7-F8A921D39F6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EU a země v sousedství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Říjen 2018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11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ENPI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Široké možnosti využití v oblasti politických, hospodářských i sociálních reforem</a:t>
            </a:r>
          </a:p>
          <a:p>
            <a:r>
              <a:rPr lang="cs-CZ" dirty="0" smtClean="0"/>
              <a:t>Rozpočet pro roky </a:t>
            </a:r>
            <a:r>
              <a:rPr lang="cs-CZ" dirty="0" smtClean="0"/>
              <a:t>2014-2020 </a:t>
            </a:r>
            <a:r>
              <a:rPr lang="cs-CZ" dirty="0" smtClean="0"/>
              <a:t>byl </a:t>
            </a:r>
            <a:r>
              <a:rPr lang="cs-CZ" dirty="0" smtClean="0"/>
              <a:t>15,4 </a:t>
            </a:r>
            <a:r>
              <a:rPr lang="cs-CZ" dirty="0" smtClean="0"/>
              <a:t>miliard EUR</a:t>
            </a:r>
          </a:p>
          <a:p>
            <a:r>
              <a:rPr lang="cs-CZ" dirty="0" smtClean="0"/>
              <a:t>Finanční prostředky z něj nejsou svázány s případnou budoucí kandidaturou země do Unie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06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souvislosti s arabským jarem reforma – princip „more </a:t>
            </a:r>
            <a:r>
              <a:rPr lang="cs-CZ" dirty="0" err="1" smtClean="0"/>
              <a:t>fore</a:t>
            </a:r>
            <a:r>
              <a:rPr lang="cs-CZ" dirty="0" smtClean="0"/>
              <a:t> more“</a:t>
            </a:r>
          </a:p>
          <a:p>
            <a:r>
              <a:rPr lang="cs-CZ" dirty="0" smtClean="0"/>
              <a:t>V roce 2015 identifikovány 4 klíčové oblasti:</a:t>
            </a:r>
          </a:p>
          <a:p>
            <a:r>
              <a:rPr lang="cs-CZ" dirty="0" smtClean="0"/>
              <a:t>1. Vláda </a:t>
            </a:r>
            <a:r>
              <a:rPr lang="cs-CZ" dirty="0"/>
              <a:t>práva, demokracie a lidská práva,</a:t>
            </a:r>
          </a:p>
          <a:p>
            <a:r>
              <a:rPr lang="cs-CZ" dirty="0" smtClean="0"/>
              <a:t>2. Ekonomický </a:t>
            </a:r>
            <a:r>
              <a:rPr lang="cs-CZ" dirty="0"/>
              <a:t>rozvoj pro stabilizaci,</a:t>
            </a:r>
          </a:p>
          <a:p>
            <a:r>
              <a:rPr lang="cs-CZ" dirty="0" smtClean="0"/>
              <a:t>3. Bezpečnost</a:t>
            </a:r>
            <a:endParaRPr lang="cs-CZ" dirty="0"/>
          </a:p>
          <a:p>
            <a:r>
              <a:rPr lang="cs-CZ" dirty="0" smtClean="0"/>
              <a:t>4. Migrace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299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Středomoří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Jeden s prvních regionů, se kterými ES navazovaly hlubší vztahy</a:t>
            </a:r>
          </a:p>
          <a:p>
            <a:r>
              <a:rPr lang="cs-CZ" sz="2800" dirty="0" smtClean="0"/>
              <a:t>Zlomem rok 1995 – přijetí Barcelonské deklarace</a:t>
            </a:r>
          </a:p>
          <a:p>
            <a:r>
              <a:rPr lang="cs-CZ" sz="2800" dirty="0" smtClean="0"/>
              <a:t>Multilaterální platforma pro spolupráci</a:t>
            </a:r>
          </a:p>
          <a:p>
            <a:r>
              <a:rPr lang="cs-CZ" sz="2800" dirty="0" smtClean="0"/>
              <a:t>Politická, bezpečnostní, ekonomická, kulturní i sociální úroveň spolupráce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792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Unie pro Středomoří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Navazuje na Barcelonský proces</a:t>
            </a:r>
          </a:p>
          <a:p>
            <a:r>
              <a:rPr lang="cs-CZ" sz="2800" dirty="0" smtClean="0"/>
              <a:t>Vytvořena v roce 2008, idea Nicolase Sarkozyho – původně jen státy kolem Středozemního moře a mnohem užší vazby </a:t>
            </a:r>
          </a:p>
          <a:p>
            <a:r>
              <a:rPr lang="cs-CZ" sz="2800" dirty="0" smtClean="0"/>
              <a:t>Turecko proti – bálo se alternativy k členství v EU</a:t>
            </a:r>
          </a:p>
          <a:p>
            <a:r>
              <a:rPr lang="cs-CZ" sz="2800" dirty="0" smtClean="0"/>
              <a:t>Zahrnuje země EU, </a:t>
            </a:r>
            <a:r>
              <a:rPr lang="cs-CZ" sz="2800" dirty="0" err="1" smtClean="0"/>
              <a:t>Maghrebu</a:t>
            </a:r>
            <a:r>
              <a:rPr lang="cs-CZ" sz="2800" dirty="0" smtClean="0"/>
              <a:t> a </a:t>
            </a:r>
            <a:r>
              <a:rPr lang="cs-CZ" sz="2800" dirty="0" err="1" smtClean="0"/>
              <a:t>Mašriku</a:t>
            </a:r>
            <a:r>
              <a:rPr lang="cs-CZ" sz="2800" dirty="0" smtClean="0"/>
              <a:t>, Bosnu, Černou horu, Albánii a </a:t>
            </a:r>
            <a:r>
              <a:rPr lang="cs-CZ" sz="2800" dirty="0" smtClean="0"/>
              <a:t>Mauritánii</a:t>
            </a:r>
          </a:p>
          <a:p>
            <a:r>
              <a:rPr lang="cs-CZ" sz="2800" dirty="0" smtClean="0"/>
              <a:t>Výsledky spíše smíšené, spolupráce nutná</a:t>
            </a:r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5493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Unie pro středomoří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484784"/>
            <a:ext cx="5559928" cy="4873625"/>
          </a:xfrm>
        </p:spPr>
      </p:pic>
    </p:spTree>
    <p:extLst>
      <p:ext uri="{BB962C8B-B14F-4D97-AF65-F5344CB8AC3E}">
        <p14:creationId xmlns:p14="http://schemas.microsoft.com/office/powerpoint/2010/main" val="1948078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</a:t>
            </a:r>
            <a:r>
              <a:rPr lang="cs-CZ" dirty="0" err="1" smtClean="0"/>
              <a:t>Maghreb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Surovinově důležité země, především pro jih Evropy</a:t>
            </a:r>
          </a:p>
          <a:p>
            <a:r>
              <a:rPr lang="cs-CZ" dirty="0" smtClean="0"/>
              <a:t>Lybijská ropa (pro Itálii 25% v roce 2009) a alžírský plyn (ITA 42%)</a:t>
            </a:r>
          </a:p>
          <a:p>
            <a:r>
              <a:rPr lang="cs-CZ" dirty="0" smtClean="0"/>
              <a:t>Spolupráce v oblasti migrace</a:t>
            </a:r>
          </a:p>
          <a:p>
            <a:r>
              <a:rPr lang="cs-CZ" dirty="0" smtClean="0"/>
              <a:t>Spolupráce v oblasti boje proti terorismu – </a:t>
            </a:r>
            <a:r>
              <a:rPr lang="cs-CZ" smtClean="0"/>
              <a:t>potenciálně nebezpečné země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629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Arabské jaro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Kondicionalita</a:t>
            </a:r>
            <a:r>
              <a:rPr lang="cs-CZ" sz="2800" dirty="0" smtClean="0"/>
              <a:t> před AJ byla nedostatečná – peníze plynuly, reformy se nekonaly</a:t>
            </a:r>
          </a:p>
          <a:p>
            <a:r>
              <a:rPr lang="cs-CZ" sz="2800" dirty="0" smtClean="0"/>
              <a:t>EU podporuje demokratické změny v regionu, nicméně především rétoricky</a:t>
            </a:r>
          </a:p>
          <a:p>
            <a:r>
              <a:rPr lang="cs-CZ" sz="2800" dirty="0" smtClean="0"/>
              <a:t>Značný objem peněz pro tyto státy uvolňován v rámci </a:t>
            </a:r>
            <a:r>
              <a:rPr lang="en-US" sz="2800" dirty="0" smtClean="0"/>
              <a:t>Support </a:t>
            </a:r>
            <a:r>
              <a:rPr lang="en-US" sz="2800" dirty="0"/>
              <a:t>to Partnership, Reform and Inclusive Growth </a:t>
            </a:r>
            <a:r>
              <a:rPr lang="en-US" sz="2800" dirty="0" smtClean="0"/>
              <a:t>Policy</a:t>
            </a:r>
            <a:r>
              <a:rPr lang="cs-CZ" sz="2800" dirty="0" smtClean="0"/>
              <a:t> (SPRING)</a:t>
            </a:r>
          </a:p>
          <a:p>
            <a:r>
              <a:rPr lang="cs-CZ" sz="2800" dirty="0" smtClean="0"/>
              <a:t>Sýrie – problémy EU dosáhnout společné pozice – nejmenší společný jmenovatel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275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Izrael a Palestina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EU dlouhodobě pro řešení ve formě dvou států</a:t>
            </a:r>
          </a:p>
          <a:p>
            <a:r>
              <a:rPr lang="cs-CZ" dirty="0" smtClean="0"/>
              <a:t>Kritika osad</a:t>
            </a:r>
            <a:endParaRPr lang="cs-CZ" dirty="0"/>
          </a:p>
          <a:p>
            <a:r>
              <a:rPr lang="cs-CZ" dirty="0" smtClean="0"/>
              <a:t>EU součástí Kvartetu (spolu s USA, Ruskem a OSN)</a:t>
            </a:r>
          </a:p>
          <a:p>
            <a:r>
              <a:rPr lang="cs-CZ" dirty="0" smtClean="0"/>
              <a:t>Uznání Palestiny evropské státy rozdělilo (ČR proti, UK a DE se </a:t>
            </a:r>
            <a:r>
              <a:rPr lang="cs-CZ" dirty="0" smtClean="0"/>
              <a:t>zdržely)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768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Východní partnerství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Pokrývá 6 východních zemí (Ukrajina, Bělorusko, Moldávie, Gruzie, Arménie, </a:t>
            </a:r>
            <a:r>
              <a:rPr lang="cs-CZ" dirty="0" err="1" smtClean="0"/>
              <a:t>Ázerbajdžán</a:t>
            </a:r>
            <a:r>
              <a:rPr lang="cs-CZ" dirty="0" smtClean="0"/>
              <a:t>)</a:t>
            </a:r>
          </a:p>
          <a:p>
            <a:r>
              <a:rPr lang="cs-CZ" dirty="0" smtClean="0"/>
              <a:t>Iniciováno Polskem a Švédskem</a:t>
            </a:r>
          </a:p>
          <a:p>
            <a:r>
              <a:rPr lang="cs-CZ" dirty="0" smtClean="0"/>
              <a:t>Snaha tyto země politicky i ekonomicky stabilizovat </a:t>
            </a:r>
          </a:p>
          <a:p>
            <a:r>
              <a:rPr lang="cs-CZ" dirty="0" smtClean="0"/>
              <a:t>Nástroje – asociační dohody, FTA, volný pohyb osob </a:t>
            </a:r>
          </a:p>
          <a:p>
            <a:r>
              <a:rPr lang="cs-CZ" dirty="0" smtClean="0"/>
              <a:t>Státy se hodně liší, těžko hledat společný postup</a:t>
            </a:r>
          </a:p>
          <a:p>
            <a:r>
              <a:rPr lang="cs-CZ" dirty="0" smtClean="0"/>
              <a:t>Integrace </a:t>
            </a:r>
            <a:r>
              <a:rPr lang="cs-CZ" dirty="0"/>
              <a:t>bez členství?</a:t>
            </a:r>
          </a:p>
          <a:p>
            <a:r>
              <a:rPr lang="cs-CZ" dirty="0" smtClean="0"/>
              <a:t>Soupeření se vznikající Euroasijskou unií? </a:t>
            </a:r>
          </a:p>
        </p:txBody>
      </p:sp>
    </p:spTree>
    <p:extLst>
      <p:ext uri="{BB962C8B-B14F-4D97-AF65-F5344CB8AC3E}">
        <p14:creationId xmlns:p14="http://schemas.microsoft.com/office/powerpoint/2010/main" val="155925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Východní partnerství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556792"/>
            <a:ext cx="6373201" cy="4873625"/>
          </a:xfrm>
        </p:spPr>
      </p:pic>
    </p:spTree>
    <p:extLst>
      <p:ext uri="{BB962C8B-B14F-4D97-AF65-F5344CB8AC3E}">
        <p14:creationId xmlns:p14="http://schemas.microsoft.com/office/powerpoint/2010/main" val="4202828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Rozšiřování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Řada zemí v okolí EU má ambice do Unie vstoupit</a:t>
            </a:r>
          </a:p>
          <a:p>
            <a:r>
              <a:rPr lang="cs-CZ" sz="2800" dirty="0" smtClean="0"/>
              <a:t>Rozšiřování a vyjednávání o něm je velmi silným nástrojem zahraniční politiky</a:t>
            </a:r>
          </a:p>
          <a:p>
            <a:r>
              <a:rPr lang="cs-CZ" sz="2800" dirty="0" smtClean="0"/>
              <a:t>Země, které do EU chtějí vstoupit, jsou motivovány k reformám a ochotné spolupracovat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7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Ukrajina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Země mezi EU a Ruskem</a:t>
            </a:r>
          </a:p>
          <a:p>
            <a:r>
              <a:rPr lang="cs-CZ" sz="2800" dirty="0" smtClean="0"/>
              <a:t>V listopadu 2013 měla podepsat asociační dohodu – to by ji přiblížilo k EU</a:t>
            </a:r>
          </a:p>
          <a:p>
            <a:r>
              <a:rPr lang="cs-CZ" sz="2800" dirty="0" smtClean="0"/>
              <a:t>Podpora hlavně od nových členských států</a:t>
            </a:r>
          </a:p>
          <a:p>
            <a:r>
              <a:rPr lang="cs-CZ" sz="2800" dirty="0" smtClean="0"/>
              <a:t>Nizozemské odmítnutí přidružení Ukrajiny v dubnu </a:t>
            </a:r>
            <a:r>
              <a:rPr lang="cs-CZ" sz="2800" dirty="0" smtClean="0"/>
              <a:t>2016</a:t>
            </a:r>
          </a:p>
          <a:p>
            <a:r>
              <a:rPr lang="cs-CZ" sz="2800" dirty="0" smtClean="0"/>
              <a:t>Nakonec asociační dohoda vstoupila v platnost v roce 2017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48620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Turecko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Vztahy od 1963</a:t>
            </a:r>
          </a:p>
          <a:p>
            <a:r>
              <a:rPr lang="cs-CZ" dirty="0" smtClean="0"/>
              <a:t>Partnerská země v NATO</a:t>
            </a:r>
          </a:p>
          <a:p>
            <a:r>
              <a:rPr lang="cs-CZ" dirty="0" smtClean="0"/>
              <a:t>Aplikace 1987, kandidátská země od 1999</a:t>
            </a:r>
          </a:p>
          <a:p>
            <a:r>
              <a:rPr lang="cs-CZ" dirty="0" smtClean="0"/>
              <a:t>Rozhovory probíhají pomalu </a:t>
            </a:r>
          </a:p>
          <a:p>
            <a:r>
              <a:rPr lang="cs-CZ" dirty="0" smtClean="0"/>
              <a:t>Islámská země</a:t>
            </a:r>
          </a:p>
          <a:p>
            <a:r>
              <a:rPr lang="cs-CZ" dirty="0" smtClean="0"/>
              <a:t>Chudá země</a:t>
            </a:r>
          </a:p>
          <a:p>
            <a:r>
              <a:rPr lang="cs-CZ" dirty="0" smtClean="0"/>
              <a:t>Velké zemědělství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574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Sousední státy a migrace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Spolupráce se sousedními zeměmi je z hlediska migrace klíčová</a:t>
            </a:r>
          </a:p>
          <a:p>
            <a:r>
              <a:rPr lang="cs-CZ" sz="2800" dirty="0" smtClean="0"/>
              <a:t>Tvoří nárazníkovou zónu</a:t>
            </a:r>
          </a:p>
          <a:p>
            <a:r>
              <a:rPr lang="cs-CZ" sz="2800" dirty="0" smtClean="0"/>
              <a:t>Existence readmisních dohod</a:t>
            </a:r>
          </a:p>
          <a:p>
            <a:r>
              <a:rPr lang="cs-CZ" sz="2800" dirty="0" smtClean="0"/>
              <a:t>Nejproblematičtější hranice </a:t>
            </a:r>
            <a:r>
              <a:rPr lang="cs-CZ" sz="2800" dirty="0" smtClean="0"/>
              <a:t>byla dlouhodobě </a:t>
            </a:r>
            <a:r>
              <a:rPr lang="cs-CZ" sz="2800" dirty="0" smtClean="0"/>
              <a:t>turecko-řecká – potřeba </a:t>
            </a:r>
            <a:r>
              <a:rPr lang="cs-CZ" sz="2800" dirty="0" smtClean="0"/>
              <a:t>akce </a:t>
            </a:r>
            <a:r>
              <a:rPr lang="cs-CZ" sz="2800" dirty="0" smtClean="0"/>
              <a:t>FRONTEX</a:t>
            </a:r>
          </a:p>
          <a:p>
            <a:r>
              <a:rPr lang="cs-CZ" sz="2800" dirty="0" smtClean="0"/>
              <a:t>Otázka otevírání kanálů legální migrace</a:t>
            </a:r>
          </a:p>
          <a:p>
            <a:r>
              <a:rPr lang="cs-CZ" sz="2800" dirty="0" smtClean="0"/>
              <a:t>Smlouva s </a:t>
            </a:r>
            <a:r>
              <a:rPr lang="cs-CZ" sz="2800" dirty="0" smtClean="0"/>
              <a:t>Tureckem jako základ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2202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Západní Balkán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1991-1995 – válka na Balkáně</a:t>
            </a:r>
          </a:p>
          <a:p>
            <a:r>
              <a:rPr lang="cs-CZ" dirty="0" smtClean="0"/>
              <a:t>Po válce zahájen tzv. regionální přístup a finanční pomoc skrze PHARE</a:t>
            </a:r>
          </a:p>
          <a:p>
            <a:r>
              <a:rPr lang="cs-CZ" dirty="0" smtClean="0"/>
              <a:t>Snaha o bezpečnost a stabilitu</a:t>
            </a:r>
          </a:p>
          <a:p>
            <a:r>
              <a:rPr lang="cs-CZ" dirty="0" smtClean="0"/>
              <a:t>2000 – summit ve </a:t>
            </a:r>
            <a:r>
              <a:rPr lang="cs-CZ" dirty="0" err="1" smtClean="0"/>
              <a:t>Feiře</a:t>
            </a:r>
            <a:r>
              <a:rPr lang="cs-CZ" dirty="0" smtClean="0"/>
              <a:t> – zemím západního Balkánu přislíbena perspektiva členství</a:t>
            </a:r>
          </a:p>
          <a:p>
            <a:r>
              <a:rPr lang="cs-CZ" dirty="0" smtClean="0"/>
              <a:t>Zahájen Stabilizační a asociační proces (SAP)</a:t>
            </a:r>
          </a:p>
          <a:p>
            <a:r>
              <a:rPr lang="cs-CZ" dirty="0" smtClean="0"/>
              <a:t>Hlavním nástrojem Stabilizační a asociační dohody</a:t>
            </a:r>
          </a:p>
          <a:p>
            <a:r>
              <a:rPr lang="cs-CZ" dirty="0" smtClean="0"/>
              <a:t>Země zapojeny do Nástroje předvstupní pomoci (IPA)</a:t>
            </a:r>
          </a:p>
          <a:p>
            <a:r>
              <a:rPr lang="cs-CZ" dirty="0" smtClean="0"/>
              <a:t>Zrušena vízová povinnost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48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 </a:t>
            </a:r>
            <a:r>
              <a:rPr lang="cs-CZ" dirty="0"/>
              <a:t>předvstupní pomoci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Od roku 2007 sdružuje a nahrazuje předchozí parciální finanční programy (přes 10 </a:t>
            </a:r>
            <a:r>
              <a:rPr lang="cs-CZ" dirty="0" err="1" smtClean="0"/>
              <a:t>mld</a:t>
            </a:r>
            <a:r>
              <a:rPr lang="cs-CZ" dirty="0" smtClean="0"/>
              <a:t> EUR)</a:t>
            </a:r>
          </a:p>
          <a:p>
            <a:r>
              <a:rPr lang="cs-CZ" dirty="0" smtClean="0"/>
              <a:t>5 </a:t>
            </a:r>
            <a:r>
              <a:rPr lang="cs-CZ" dirty="0" err="1" smtClean="0"/>
              <a:t>tématických</a:t>
            </a:r>
            <a:r>
              <a:rPr lang="cs-CZ" dirty="0" smtClean="0"/>
              <a:t> oblastí:</a:t>
            </a:r>
          </a:p>
          <a:p>
            <a:r>
              <a:rPr lang="cs-CZ" dirty="0"/>
              <a:t>1) pomoc v přechodném období a budování </a:t>
            </a:r>
            <a:r>
              <a:rPr lang="cs-CZ" dirty="0" smtClean="0"/>
              <a:t>institucí </a:t>
            </a:r>
            <a:endParaRPr lang="cs-CZ" dirty="0"/>
          </a:p>
          <a:p>
            <a:r>
              <a:rPr lang="cs-CZ" dirty="0"/>
              <a:t>2) přeshraniční spolupráce (se zeměmi EU a ostatními kandidáty a potenciálními </a:t>
            </a:r>
            <a:r>
              <a:rPr lang="cs-CZ" dirty="0" smtClean="0"/>
              <a:t>kandidáty)</a:t>
            </a:r>
          </a:p>
          <a:p>
            <a:r>
              <a:rPr lang="cs-CZ" dirty="0" smtClean="0"/>
              <a:t>3</a:t>
            </a:r>
            <a:r>
              <a:rPr lang="cs-CZ" dirty="0"/>
              <a:t>) regionální rozvoj (rozvoj dopravy, životního prostředí </a:t>
            </a:r>
            <a:r>
              <a:rPr lang="cs-CZ" dirty="0" smtClean="0"/>
              <a:t>a </a:t>
            </a:r>
            <a:r>
              <a:rPr lang="cs-CZ" dirty="0"/>
              <a:t>hospodářství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4</a:t>
            </a:r>
            <a:r>
              <a:rPr lang="cs-CZ" dirty="0"/>
              <a:t>) rozvoj lidských zdrojů (posilování lidského kapitálu a boj </a:t>
            </a:r>
            <a:r>
              <a:rPr lang="cs-CZ" dirty="0" smtClean="0"/>
              <a:t>proti </a:t>
            </a:r>
            <a:r>
              <a:rPr lang="cs-CZ" dirty="0"/>
              <a:t>jakýmkoliv formám vyloučení ze společnosti</a:t>
            </a:r>
            <a:r>
              <a:rPr lang="cs-CZ" dirty="0" smtClean="0"/>
              <a:t>)</a:t>
            </a:r>
          </a:p>
          <a:p>
            <a:r>
              <a:rPr lang="cs-CZ" dirty="0" smtClean="0"/>
              <a:t> </a:t>
            </a:r>
            <a:r>
              <a:rPr lang="cs-CZ" dirty="0"/>
              <a:t>5) rozvoj venkova</a:t>
            </a:r>
          </a:p>
        </p:txBody>
      </p:sp>
    </p:spTree>
    <p:extLst>
      <p:ext uri="{BB962C8B-B14F-4D97-AF65-F5344CB8AC3E}">
        <p14:creationId xmlns:p14="http://schemas.microsoft.com/office/powerpoint/2010/main" val="429204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Východní rozšíření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Přineslo do Unie řadu států – názorové rozmělnění, přesun rovnováhy více na východ</a:t>
            </a:r>
          </a:p>
          <a:p>
            <a:r>
              <a:rPr lang="cs-CZ" sz="2800" dirty="0" smtClean="0"/>
              <a:t>Dvě vlny – 2004 a </a:t>
            </a:r>
            <a:r>
              <a:rPr lang="cs-CZ" sz="2800" dirty="0" smtClean="0"/>
              <a:t>2007, pak Chorvatsko 2013</a:t>
            </a:r>
            <a:endParaRPr lang="cs-CZ" sz="2800" dirty="0" smtClean="0"/>
          </a:p>
          <a:p>
            <a:r>
              <a:rPr lang="cs-CZ" sz="2800" dirty="0" smtClean="0"/>
              <a:t>Unie na tyto státy působila už od 90. let, aby „nesešly ze správné cesty“</a:t>
            </a:r>
          </a:p>
          <a:p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65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Kodaňská kritéria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Vznik </a:t>
            </a:r>
            <a:r>
              <a:rPr lang="cs-CZ" sz="2800" dirty="0" smtClean="0"/>
              <a:t>1993, </a:t>
            </a:r>
            <a:r>
              <a:rPr lang="cs-CZ" sz="2800" dirty="0"/>
              <a:t>jasně daná kritéria, co musí stát splňovat, aby mohl vstoupit do EU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Politická – institucionální stabilita, demokracie a právní stát, dodržování lidských práv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Ekonomická – tržní hospodářství, konkurenceschopnost</a:t>
            </a:r>
          </a:p>
          <a:p>
            <a:pPr>
              <a:lnSpc>
                <a:spcPct val="80000"/>
              </a:lnSpc>
            </a:pPr>
            <a:r>
              <a:rPr lang="cs-CZ" sz="2800" dirty="0" err="1"/>
              <a:t>Acquis</a:t>
            </a:r>
            <a:r>
              <a:rPr lang="cs-CZ" sz="2800" dirty="0"/>
              <a:t> – schopnost dostát závazkům, včetně podílení se na </a:t>
            </a:r>
            <a:r>
              <a:rPr lang="cs-CZ" sz="2800" dirty="0" smtClean="0"/>
              <a:t>HMU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Kapacita EU nový stát přijmout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31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Kondicionalita</a:t>
            </a:r>
            <a:r>
              <a:rPr lang="cs-CZ" dirty="0" smtClean="0"/>
              <a:t> a Členství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Členství v Unii velmi atraktivní</a:t>
            </a:r>
          </a:p>
          <a:p>
            <a:r>
              <a:rPr lang="cs-CZ" sz="2800" dirty="0" smtClean="0"/>
              <a:t>V rámci přístupu musí státy přebírat evropské </a:t>
            </a:r>
            <a:r>
              <a:rPr lang="cs-CZ" sz="2800" dirty="0" err="1" smtClean="0"/>
              <a:t>aquis</a:t>
            </a:r>
            <a:endParaRPr lang="cs-CZ" sz="2800" dirty="0" smtClean="0"/>
          </a:p>
          <a:p>
            <a:r>
              <a:rPr lang="cs-CZ" sz="2800" dirty="0" smtClean="0"/>
              <a:t>„</a:t>
            </a:r>
            <a:r>
              <a:rPr lang="cs-CZ" sz="2800" dirty="0" err="1" smtClean="0"/>
              <a:t>Power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attraction</a:t>
            </a:r>
            <a:r>
              <a:rPr lang="cs-CZ" sz="2800" dirty="0" smtClean="0"/>
              <a:t>“ – Unie si členstvím dokáže vynutit reformy</a:t>
            </a:r>
          </a:p>
          <a:p>
            <a:r>
              <a:rPr lang="cs-CZ" sz="2800" dirty="0" smtClean="0"/>
              <a:t>Možnost členství musí být uvěřitelná</a:t>
            </a:r>
          </a:p>
          <a:p>
            <a:r>
              <a:rPr lang="cs-CZ" sz="2800" dirty="0" smtClean="0"/>
              <a:t>Pro mnoho zemí je v současné chvíli členství velmi vzdálené („far shot“)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142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Kandidátské země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Černá </a:t>
            </a:r>
            <a:r>
              <a:rPr lang="cs-CZ" sz="2800" dirty="0" smtClean="0"/>
              <a:t>hora (</a:t>
            </a:r>
            <a:r>
              <a:rPr lang="cs-CZ" sz="2800" dirty="0" smtClean="0"/>
              <a:t>2010/2012 otevřeny </a:t>
            </a:r>
            <a:r>
              <a:rPr lang="cs-CZ" sz="2800" dirty="0"/>
              <a:t>přístupové rozhovory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 </a:t>
            </a:r>
            <a:r>
              <a:rPr lang="cs-CZ" sz="2800" dirty="0"/>
              <a:t>Makedonie (od 2005, </a:t>
            </a:r>
            <a:r>
              <a:rPr lang="cs-CZ" sz="2800" dirty="0" smtClean="0"/>
              <a:t>2019?)</a:t>
            </a:r>
            <a:endParaRPr lang="cs-CZ" sz="2800" dirty="0"/>
          </a:p>
          <a:p>
            <a:r>
              <a:rPr lang="cs-CZ" sz="2800" dirty="0" smtClean="0"/>
              <a:t>Island </a:t>
            </a:r>
            <a:r>
              <a:rPr lang="cs-CZ" sz="2800" dirty="0" smtClean="0"/>
              <a:t>(2010/pozastaveno)</a:t>
            </a:r>
          </a:p>
          <a:p>
            <a:r>
              <a:rPr lang="cs-CZ" sz="2800" dirty="0" smtClean="0"/>
              <a:t>Srbsko (2012/2014)</a:t>
            </a:r>
          </a:p>
          <a:p>
            <a:r>
              <a:rPr lang="cs-CZ" sz="2800" dirty="0" smtClean="0"/>
              <a:t>Turecko (1999/2005)</a:t>
            </a:r>
          </a:p>
          <a:p>
            <a:r>
              <a:rPr lang="cs-CZ" sz="2800" dirty="0" smtClean="0"/>
              <a:t>Albánie (</a:t>
            </a:r>
            <a:r>
              <a:rPr lang="cs-CZ" sz="2800" dirty="0" smtClean="0"/>
              <a:t>2014/2019?)</a:t>
            </a:r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35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Praktický proces rozšiřování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Jádrem jsou přístupové rozhovory</a:t>
            </a:r>
          </a:p>
          <a:p>
            <a:r>
              <a:rPr lang="cs-CZ" dirty="0" err="1" smtClean="0"/>
              <a:t>Screening</a:t>
            </a:r>
            <a:endParaRPr lang="cs-CZ" dirty="0" smtClean="0"/>
          </a:p>
          <a:p>
            <a:r>
              <a:rPr lang="cs-CZ" dirty="0" smtClean="0"/>
              <a:t>Poté otevírány jednotlivé kapitoly</a:t>
            </a:r>
          </a:p>
          <a:p>
            <a:r>
              <a:rPr lang="cs-CZ" dirty="0" smtClean="0"/>
              <a:t>Uzavírání </a:t>
            </a:r>
            <a:r>
              <a:rPr lang="cs-CZ" dirty="0" smtClean="0"/>
              <a:t>kapitol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8926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politika sousedství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Vytvořena v roce 2004 jako rámec vztahů se sousedními zeměmi</a:t>
            </a:r>
          </a:p>
          <a:p>
            <a:r>
              <a:rPr lang="cs-CZ" dirty="0" smtClean="0"/>
              <a:t>Prvním záměrem bylo kapitalizovat vztahy nových členských států se zeměmi Východní Evropy </a:t>
            </a:r>
          </a:p>
          <a:p>
            <a:r>
              <a:rPr lang="cs-CZ" dirty="0" smtClean="0"/>
              <a:t>Požadavek jižních zemí EU na zařazení středomořských států</a:t>
            </a:r>
          </a:p>
          <a:p>
            <a:r>
              <a:rPr lang="cs-CZ" dirty="0" smtClean="0"/>
              <a:t>Nakonec zahrnuje 16 </a:t>
            </a:r>
            <a:r>
              <a:rPr lang="cs-CZ" dirty="0" smtClean="0"/>
              <a:t>zemí - </a:t>
            </a:r>
            <a:r>
              <a:rPr lang="cs-CZ" dirty="0" smtClean="0"/>
              <a:t>Alžírsko, </a:t>
            </a:r>
            <a:r>
              <a:rPr lang="cs-CZ" dirty="0"/>
              <a:t>Arménie, </a:t>
            </a:r>
            <a:r>
              <a:rPr lang="cs-CZ" dirty="0" smtClean="0"/>
              <a:t>Ázerbájdžán, Bělorusko, Egypt,</a:t>
            </a:r>
            <a:r>
              <a:rPr lang="cs-CZ" dirty="0"/>
              <a:t> Gruzie, </a:t>
            </a:r>
            <a:r>
              <a:rPr lang="cs-CZ" dirty="0" smtClean="0"/>
              <a:t>Izrael, Jordánsko, Libanon, </a:t>
            </a:r>
            <a:r>
              <a:rPr lang="cs-CZ" dirty="0"/>
              <a:t>Libye, Moldávie, </a:t>
            </a:r>
            <a:r>
              <a:rPr lang="cs-CZ" dirty="0" smtClean="0"/>
              <a:t>Maroko, Palestina, </a:t>
            </a:r>
            <a:r>
              <a:rPr lang="cs-CZ" dirty="0"/>
              <a:t>Sýrie, </a:t>
            </a:r>
            <a:r>
              <a:rPr lang="cs-CZ" dirty="0" smtClean="0"/>
              <a:t>Tunisko </a:t>
            </a:r>
            <a:r>
              <a:rPr lang="cs-CZ" dirty="0"/>
              <a:t>a </a:t>
            </a:r>
            <a:r>
              <a:rPr lang="cs-CZ" dirty="0" smtClean="0"/>
              <a:t>Ukrajina</a:t>
            </a:r>
            <a:endParaRPr lang="cs-CZ" dirty="0" smtClean="0"/>
          </a:p>
          <a:p>
            <a:r>
              <a:rPr lang="cs-CZ" dirty="0" smtClean="0"/>
              <a:t>Snaha stabilizovat státy v sousedství</a:t>
            </a:r>
          </a:p>
          <a:p>
            <a:r>
              <a:rPr lang="cs-CZ" dirty="0" smtClean="0"/>
              <a:t>V zásadě se jedná o bilaterální vztahy mezi EU a danou konkrétní zemí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645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Praktické fungování 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Hlavním nástrojem jsou akční plány – programy konkrétních reforem v dané zemi v různých oblastech – demokracie, přístup na trh EU, justice a vnitro</a:t>
            </a:r>
          </a:p>
          <a:p>
            <a:r>
              <a:rPr lang="cs-CZ" sz="2800" dirty="0" err="1" smtClean="0"/>
              <a:t>Prioritizace</a:t>
            </a:r>
            <a:r>
              <a:rPr lang="cs-CZ" sz="2800" dirty="0" smtClean="0"/>
              <a:t> oblastí</a:t>
            </a:r>
          </a:p>
          <a:p>
            <a:r>
              <a:rPr lang="cs-CZ" sz="2800" dirty="0" smtClean="0"/>
              <a:t>Monitorování pokroku</a:t>
            </a:r>
          </a:p>
          <a:p>
            <a:r>
              <a:rPr lang="cs-CZ" sz="2800" dirty="0" smtClean="0"/>
              <a:t>Hlavním nástrojem spolupráce je ENPI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130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2209</TotalTime>
  <Words>957</Words>
  <Application>Microsoft Office PowerPoint</Application>
  <PresentationFormat>Předvádění na obrazovce (4:3)</PresentationFormat>
  <Paragraphs>131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Arkýř</vt:lpstr>
      <vt:lpstr>EU a země v sousedství</vt:lpstr>
      <vt:lpstr>Rozšiřování EU</vt:lpstr>
      <vt:lpstr>Východní rozšíření EU</vt:lpstr>
      <vt:lpstr>Kodaňská kritéria</vt:lpstr>
      <vt:lpstr>Kondicionalita a Členství</vt:lpstr>
      <vt:lpstr>Kandidátské země EU</vt:lpstr>
      <vt:lpstr>Praktický proces rozšiřování</vt:lpstr>
      <vt:lpstr>Evropská politika sousedství</vt:lpstr>
      <vt:lpstr>Praktické fungování EPS</vt:lpstr>
      <vt:lpstr>ENPI</vt:lpstr>
      <vt:lpstr>Vývoj EPS</vt:lpstr>
      <vt:lpstr>EU a Středomoří</vt:lpstr>
      <vt:lpstr>Unie pro Středomoří</vt:lpstr>
      <vt:lpstr>Unie pro středomoří</vt:lpstr>
      <vt:lpstr>EU a Maghreb</vt:lpstr>
      <vt:lpstr>EU a Arabské jaro</vt:lpstr>
      <vt:lpstr>EU a Izrael a Palestina</vt:lpstr>
      <vt:lpstr>Východní partnerství</vt:lpstr>
      <vt:lpstr>Východní partnerství</vt:lpstr>
      <vt:lpstr>Ukrajina</vt:lpstr>
      <vt:lpstr>Turecko</vt:lpstr>
      <vt:lpstr>Sousední státy a migrace</vt:lpstr>
      <vt:lpstr>EU a Západní Balkán</vt:lpstr>
      <vt:lpstr>Nástroj předvstupní pomoci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and Close Neighbourhood</dc:title>
  <dc:creator>Martin</dc:creator>
  <cp:lastModifiedBy>uzivatel</cp:lastModifiedBy>
  <cp:revision>61</cp:revision>
  <dcterms:created xsi:type="dcterms:W3CDTF">2014-02-24T17:34:43Z</dcterms:created>
  <dcterms:modified xsi:type="dcterms:W3CDTF">2018-10-18T11:51:56Z</dcterms:modified>
</cp:coreProperties>
</file>