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7" r:id="rId6"/>
    <p:sldId id="264" r:id="rId7"/>
    <p:sldId id="265" r:id="rId8"/>
    <p:sldId id="266" r:id="rId9"/>
    <p:sldId id="259" r:id="rId10"/>
    <p:sldId id="261" r:id="rId11"/>
    <p:sldId id="277" r:id="rId12"/>
    <p:sldId id="272" r:id="rId13"/>
    <p:sldId id="274" r:id="rId14"/>
    <p:sldId id="263" r:id="rId15"/>
    <p:sldId id="275" r:id="rId16"/>
    <p:sldId id="268" r:id="rId17"/>
    <p:sldId id="273" r:id="rId18"/>
    <p:sldId id="270" r:id="rId19"/>
    <p:sldId id="269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CB6BCB-6AF8-4E41-A6F6-98DB5946765F}" type="datetimeFigureOut">
              <a:rPr lang="cs-CZ" smtClean="0"/>
              <a:t>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8D01CE0-F5FD-4C8D-942C-D1281E270AA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ranqFntNg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Podoba SZBP po Lisabonské smlouvě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32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ESVČ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Lisabonská smlouva podobu ESVČ moc neřešila</a:t>
            </a:r>
          </a:p>
          <a:p>
            <a:r>
              <a:rPr lang="cs-CZ" dirty="0" smtClean="0"/>
              <a:t>ESVČ tak vzniká na základě sekundární legislativy – ta upravuje úkoly, strukturu rozpočtové otázky</a:t>
            </a:r>
          </a:p>
          <a:p>
            <a:r>
              <a:rPr lang="cs-CZ" dirty="0" smtClean="0"/>
              <a:t>Spory o rozdělení pozice mezi lidi z Rady, EK a členských států</a:t>
            </a:r>
          </a:p>
          <a:p>
            <a:r>
              <a:rPr lang="cs-CZ" dirty="0" smtClean="0"/>
              <a:t>Nutnost vytvářet hranice mezi jednotlivými institucemi</a:t>
            </a:r>
          </a:p>
          <a:p>
            <a:r>
              <a:rPr lang="cs-CZ" dirty="0" smtClean="0"/>
              <a:t>Čtyřstranné rozhovory – vysoká představitelka, EK, předsednictví a neformální delegace EP</a:t>
            </a:r>
            <a:endParaRPr lang="cs-CZ" dirty="0"/>
          </a:p>
          <a:p>
            <a:r>
              <a:rPr lang="cs-CZ" dirty="0" smtClean="0"/>
              <a:t>Oficiálně od ledna 2011 – 1500 zaměstnanců, od té doby setrvalý nárůst, v roce </a:t>
            </a:r>
            <a:r>
              <a:rPr lang="cs-CZ" dirty="0" smtClean="0"/>
              <a:t>2015 </a:t>
            </a:r>
            <a:r>
              <a:rPr lang="cs-CZ" dirty="0" smtClean="0"/>
              <a:t>již přes </a:t>
            </a:r>
            <a:r>
              <a:rPr lang="cs-CZ" dirty="0" smtClean="0"/>
              <a:t>4000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591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638px-EU_diplomatic_missions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700808"/>
            <a:ext cx="8287833" cy="4824536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Diplomatické mise EU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185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v jednání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 se snažila do co nejvyšší míry </a:t>
            </a:r>
            <a:r>
              <a:rPr lang="cs-CZ" dirty="0" smtClean="0"/>
              <a:t>zachovat </a:t>
            </a:r>
            <a:r>
              <a:rPr lang="cs-CZ" dirty="0" smtClean="0"/>
              <a:t>kontrolu nad finančními toky (</a:t>
            </a:r>
            <a:r>
              <a:rPr lang="cs-CZ" dirty="0" smtClean="0"/>
              <a:t>např. </a:t>
            </a:r>
            <a:r>
              <a:rPr lang="cs-CZ" dirty="0" smtClean="0"/>
              <a:t>rozvojová pomoc)</a:t>
            </a:r>
          </a:p>
          <a:p>
            <a:r>
              <a:rPr lang="cs-CZ" dirty="0" smtClean="0"/>
              <a:t>EP – posílit své postavení</a:t>
            </a:r>
          </a:p>
          <a:p>
            <a:r>
              <a:rPr lang="cs-CZ" dirty="0" smtClean="0"/>
              <a:t>Menší státy vnímaly ESVČ pozitivně s ohledem na své omezené kapacity</a:t>
            </a:r>
          </a:p>
          <a:p>
            <a:r>
              <a:rPr lang="cs-CZ" dirty="0" smtClean="0"/>
              <a:t>Velké členské státy mají rezervovanější postoj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44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stránka ESVČ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Nejdiskutovanější bod při schvalování rozhodnutí</a:t>
            </a:r>
          </a:p>
          <a:p>
            <a:r>
              <a:rPr lang="cs-CZ" dirty="0" smtClean="0"/>
              <a:t>Jaké bude zastoupení institucí a národních států?</a:t>
            </a:r>
          </a:p>
          <a:p>
            <a:r>
              <a:rPr lang="cs-CZ" dirty="0" smtClean="0"/>
              <a:t>Nakonec třetina diplomatů z národních států – otázka loajality??</a:t>
            </a:r>
          </a:p>
          <a:p>
            <a:r>
              <a:rPr lang="cs-CZ" dirty="0" smtClean="0"/>
              <a:t>Teritoriálně </a:t>
            </a:r>
            <a:r>
              <a:rPr lang="cs-CZ" dirty="0" smtClean="0"/>
              <a:t>nevyvážené</a:t>
            </a:r>
          </a:p>
          <a:p>
            <a:r>
              <a:rPr lang="cs-CZ" dirty="0" smtClean="0"/>
              <a:t>Z Čechů nejznámější Hybášková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894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ESVČ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Pomalé</a:t>
            </a:r>
            <a:r>
              <a:rPr lang="cs-CZ" dirty="0" smtClean="0"/>
              <a:t>, příliš </a:t>
            </a:r>
            <a:r>
              <a:rPr lang="cs-CZ" dirty="0" smtClean="0"/>
              <a:t>komplikované </a:t>
            </a:r>
            <a:r>
              <a:rPr lang="cs-CZ" dirty="0" smtClean="0"/>
              <a:t>– například ze strany EP v roce 2013</a:t>
            </a:r>
            <a:endParaRPr lang="cs-CZ" dirty="0"/>
          </a:p>
          <a:p>
            <a:r>
              <a:rPr lang="cs-CZ" dirty="0" smtClean="0"/>
              <a:t>40 procent ambasádních pozic šlo v prvních letech diplomatům přímo z členských států (nevole bruselských diplomatů)</a:t>
            </a:r>
          </a:p>
          <a:p>
            <a:r>
              <a:rPr lang="cs-CZ" dirty="0" smtClean="0"/>
              <a:t>Tlaky velkých států</a:t>
            </a:r>
          </a:p>
          <a:p>
            <a:r>
              <a:rPr lang="cs-CZ" dirty="0" smtClean="0"/>
              <a:t>Příliš mnoho lidí ve vysokých vedoucích pozicích ve srovnání s jinými institucemi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907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Delegace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Síť více než 130 zastoupení EU po světě, to je více, než mívají národní státy</a:t>
            </a:r>
          </a:p>
          <a:p>
            <a:r>
              <a:rPr lang="cs-CZ" dirty="0" smtClean="0"/>
              <a:t>Kombinace personálu ESVČ a Komise</a:t>
            </a:r>
          </a:p>
          <a:p>
            <a:r>
              <a:rPr lang="cs-CZ" dirty="0" smtClean="0"/>
              <a:t>Národní diplomaté i jako zdroj informací pro své domovské státy?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808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parlament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Pravomoci v rámci zahraniční politiky stále omezené</a:t>
            </a:r>
          </a:p>
          <a:p>
            <a:r>
              <a:rPr lang="cs-CZ" dirty="0" smtClean="0"/>
              <a:t>Členské státy se i protokolem snažili zamezit posílení EP v této oblasti</a:t>
            </a:r>
          </a:p>
          <a:p>
            <a:r>
              <a:rPr lang="cs-CZ" dirty="0" smtClean="0"/>
              <a:t>Dokázal si vydobýt silnou pozici při utváření mandátu ESVČ</a:t>
            </a:r>
          </a:p>
          <a:p>
            <a:r>
              <a:rPr lang="cs-CZ" dirty="0" smtClean="0"/>
              <a:t>Je pravidelně informován o zahraniční politice ze strany vysokého představitele</a:t>
            </a:r>
          </a:p>
          <a:p>
            <a:r>
              <a:rPr lang="cs-CZ" dirty="0" smtClean="0"/>
              <a:t>Nejdůležitějším výborem je Výbor pro zahraniční věci (v </a:t>
            </a:r>
            <a:r>
              <a:rPr lang="cs-CZ" dirty="0" smtClean="0"/>
              <a:t>čele dlouho </a:t>
            </a:r>
            <a:r>
              <a:rPr lang="cs-CZ" dirty="0" smtClean="0"/>
              <a:t>Elmar </a:t>
            </a:r>
            <a:r>
              <a:rPr lang="cs-CZ" dirty="0" smtClean="0"/>
              <a:t>Brok, nyní David </a:t>
            </a:r>
            <a:r>
              <a:rPr lang="cs-CZ" dirty="0" err="1" smtClean="0"/>
              <a:t>McAllister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Parlamentní kontrola nad rozpočtem</a:t>
            </a:r>
          </a:p>
          <a:p>
            <a:r>
              <a:rPr lang="cs-CZ" dirty="0" smtClean="0"/>
              <a:t>Schvaluje vysokého představitele jako člena Komise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66720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Silný aktér v oblasti zahraniční politiky</a:t>
            </a:r>
          </a:p>
          <a:p>
            <a:r>
              <a:rPr lang="cs-CZ" dirty="0" smtClean="0"/>
              <a:t>Určuje obecné směřování a strategické cíle a zájmy SZBP</a:t>
            </a:r>
          </a:p>
          <a:p>
            <a:r>
              <a:rPr lang="cs-CZ" dirty="0" smtClean="0"/>
              <a:t>Má nejvyšší </a:t>
            </a:r>
            <a:r>
              <a:rPr lang="cs-CZ" dirty="0" smtClean="0"/>
              <a:t>mandát ze všech institucí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0384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Rada pro vnější záležitosti</a:t>
            </a:r>
          </a:p>
          <a:p>
            <a:r>
              <a:rPr lang="cs-CZ" dirty="0" smtClean="0"/>
              <a:t>Dříve GAERC</a:t>
            </a:r>
          </a:p>
          <a:p>
            <a:r>
              <a:rPr lang="cs-CZ" dirty="0" smtClean="0"/>
              <a:t>Schází se jednou měsíčně na úrovni ministrů zahraničních věcí</a:t>
            </a:r>
          </a:p>
          <a:p>
            <a:r>
              <a:rPr lang="cs-CZ" dirty="0" smtClean="0"/>
              <a:t>Rozhodnutí </a:t>
            </a:r>
            <a:r>
              <a:rPr lang="cs-CZ" dirty="0"/>
              <a:t>o postoji, jež má Unie </a:t>
            </a:r>
            <a:r>
              <a:rPr lang="cs-CZ" dirty="0" smtClean="0"/>
              <a:t>zaujmout</a:t>
            </a:r>
          </a:p>
          <a:p>
            <a:r>
              <a:rPr lang="cs-CZ" dirty="0" smtClean="0"/>
              <a:t>Rozhodnutí </a:t>
            </a:r>
            <a:r>
              <a:rPr lang="cs-CZ" dirty="0"/>
              <a:t>o akci, již má Unie provést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076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Politický a bezpečnostní výbor</a:t>
            </a:r>
          </a:p>
          <a:p>
            <a:r>
              <a:rPr lang="cs-CZ" dirty="0" smtClean="0"/>
              <a:t>Vytvořen na základě Smlouvy z Nice</a:t>
            </a:r>
          </a:p>
          <a:p>
            <a:r>
              <a:rPr lang="cs-CZ" dirty="0" smtClean="0"/>
              <a:t>Funguje na úrovni velvyslanců členských států sídlících v Bruselu</a:t>
            </a:r>
          </a:p>
          <a:p>
            <a:r>
              <a:rPr lang="cs-CZ" dirty="0" smtClean="0"/>
              <a:t>Předsedají mu zástupci ESVČ</a:t>
            </a:r>
          </a:p>
          <a:p>
            <a:r>
              <a:rPr lang="cs-CZ" dirty="0" smtClean="0"/>
              <a:t>Přípravný orgán pro Radu</a:t>
            </a:r>
          </a:p>
          <a:p>
            <a:r>
              <a:rPr lang="cs-CZ" dirty="0" smtClean="0"/>
              <a:t>Monitoring mezinárodní situace</a:t>
            </a:r>
          </a:p>
          <a:p>
            <a:r>
              <a:rPr lang="cs-CZ" dirty="0" smtClean="0"/>
              <a:t>Schází se dvakrát týdně, v případě potřeby častěji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Potřeba koherence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Horizontální – mezi jednotlivými politikami, které spadají do vnějších vztahů</a:t>
            </a:r>
          </a:p>
          <a:p>
            <a:r>
              <a:rPr lang="cs-CZ" dirty="0" smtClean="0"/>
              <a:t>Vertikální – koherence zahraničních politik jednotlivých členských států</a:t>
            </a:r>
          </a:p>
          <a:p>
            <a:r>
              <a:rPr lang="cs-CZ" dirty="0" smtClean="0"/>
              <a:t>Institucionální – otázka rozdělení kompetencí mezi institucemi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403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Vojenský </a:t>
            </a:r>
            <a:r>
              <a:rPr lang="cs-CZ" dirty="0" smtClean="0"/>
              <a:t>výbor</a:t>
            </a:r>
          </a:p>
          <a:p>
            <a:r>
              <a:rPr lang="cs-CZ" dirty="0" smtClean="0"/>
              <a:t>Politicko-vojenská skupina</a:t>
            </a:r>
          </a:p>
          <a:p>
            <a:r>
              <a:rPr lang="cs-CZ" dirty="0" smtClean="0"/>
              <a:t>Výbor </a:t>
            </a:r>
            <a:r>
              <a:rPr lang="cs-CZ" dirty="0"/>
              <a:t>pro civilní aspekty řešení krizí</a:t>
            </a:r>
          </a:p>
        </p:txBody>
      </p:sp>
    </p:spTree>
    <p:extLst>
      <p:ext uri="{BB962C8B-B14F-4D97-AF65-F5344CB8AC3E}">
        <p14:creationId xmlns:p14="http://schemas.microsoft.com/office/powerpoint/2010/main" val="89175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platnost vstupuje v roce 2009</a:t>
            </a:r>
          </a:p>
          <a:p>
            <a:r>
              <a:rPr lang="cs-CZ" dirty="0" smtClean="0"/>
              <a:t>Z hlediska základní logiky se fungování SZBP moc nemění</a:t>
            </a:r>
          </a:p>
          <a:p>
            <a:r>
              <a:rPr lang="cs-CZ" dirty="0" smtClean="0"/>
              <a:t>Hlavním aktérem stále zůstávají členské státy</a:t>
            </a:r>
          </a:p>
          <a:p>
            <a:r>
              <a:rPr lang="cs-CZ" dirty="0" smtClean="0"/>
              <a:t>Hlavní změnou tak je nová institucionální podoba SZBP</a:t>
            </a:r>
          </a:p>
        </p:txBody>
      </p:sp>
    </p:spTree>
    <p:extLst>
      <p:ext uri="{BB962C8B-B14F-4D97-AF65-F5344CB8AC3E}">
        <p14:creationId xmlns:p14="http://schemas.microsoft.com/office/powerpoint/2010/main" val="3949648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Předseda Evropské 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Dříve rotující předsednictví po půl roce</a:t>
            </a:r>
          </a:p>
          <a:p>
            <a:r>
              <a:rPr lang="cs-CZ" dirty="0" smtClean="0"/>
              <a:t>Volen na 2,5 roku</a:t>
            </a:r>
          </a:p>
          <a:p>
            <a:r>
              <a:rPr lang="cs-CZ" dirty="0" smtClean="0"/>
              <a:t>Reprezentuje Unii navenek – vymezení kompetencí mezi ním a vysokým představitelem vágní</a:t>
            </a:r>
          </a:p>
          <a:p>
            <a:r>
              <a:rPr lang="cs-CZ" dirty="0" smtClean="0"/>
              <a:t>De facto tak nahrazuje </a:t>
            </a:r>
            <a:r>
              <a:rPr lang="cs-CZ" dirty="0" err="1" smtClean="0"/>
              <a:t>Troiku</a:t>
            </a:r>
            <a:r>
              <a:rPr lang="cs-CZ" dirty="0" smtClean="0"/>
              <a:t> (předsedající stát, vysoký představitel pro SZBP a Komisař pro vnější vztahy) před Lisabonem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91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Herman Van </a:t>
            </a:r>
            <a:r>
              <a:rPr lang="cs-CZ" dirty="0" err="1" smtClean="0"/>
              <a:t>Rompuy</a:t>
            </a:r>
            <a:r>
              <a:rPr lang="cs-CZ" dirty="0" smtClean="0"/>
              <a:t> a Donald </a:t>
            </a:r>
            <a:r>
              <a:rPr lang="cs-CZ" dirty="0" err="1" smtClean="0"/>
              <a:t>Tusk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„Volba rozumem“</a:t>
            </a:r>
          </a:p>
          <a:p>
            <a:r>
              <a:rPr lang="cs-CZ" dirty="0" smtClean="0"/>
              <a:t>Evropské státy se obávaly zvolit velké jméno, jako byl například Tony Blair v případě Van </a:t>
            </a:r>
            <a:r>
              <a:rPr lang="cs-CZ" dirty="0" err="1" smtClean="0"/>
              <a:t>Rompuye</a:t>
            </a:r>
            <a:endParaRPr lang="cs-CZ" dirty="0" smtClean="0"/>
          </a:p>
          <a:p>
            <a:r>
              <a:rPr lang="cs-CZ" dirty="0" smtClean="0"/>
              <a:t>Nemnoho zkušeností s mezinárodní politikou</a:t>
            </a:r>
          </a:p>
          <a:p>
            <a:r>
              <a:rPr lang="cs-CZ" dirty="0" smtClean="0"/>
              <a:t>Jako reprezentanti Unie nepříliš výrazní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Tuska</a:t>
            </a:r>
            <a:r>
              <a:rPr lang="cs-CZ" dirty="0" smtClean="0"/>
              <a:t> hraje roli též to, že je z východní části </a:t>
            </a:r>
            <a:r>
              <a:rPr lang="cs-CZ" dirty="0" smtClean="0"/>
              <a:t>Unie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www.youtube.com/watch?v=dranqFntNgo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04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Vysoký představitel Unie pro zahraniční věci a bezpečnostní politiku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Ústavní smlouvě „ministr EU pro zahraniční věci“</a:t>
            </a:r>
          </a:p>
          <a:p>
            <a:r>
              <a:rPr lang="cs-CZ" dirty="0" smtClean="0"/>
              <a:t>Značný posun oproti pozici vytvořené Amsterdamskou smlouvou</a:t>
            </a:r>
          </a:p>
          <a:p>
            <a:r>
              <a:rPr lang="cs-CZ" dirty="0" smtClean="0"/>
              <a:t>Double </a:t>
            </a:r>
            <a:r>
              <a:rPr lang="cs-CZ" dirty="0" err="1" smtClean="0"/>
              <a:t>Hat</a:t>
            </a:r>
            <a:r>
              <a:rPr lang="cs-CZ" dirty="0" smtClean="0"/>
              <a:t> – hlava Rady (FAC) a zároveň automaticky místopředsedou v Komisi</a:t>
            </a:r>
          </a:p>
          <a:p>
            <a:r>
              <a:rPr lang="cs-CZ" dirty="0" smtClean="0"/>
              <a:t>Důležitý vliv na agendu FAC</a:t>
            </a:r>
          </a:p>
          <a:p>
            <a:r>
              <a:rPr lang="cs-CZ" dirty="0" smtClean="0"/>
              <a:t>Může přicházet s iniciativami</a:t>
            </a:r>
          </a:p>
          <a:p>
            <a:r>
              <a:rPr lang="cs-CZ" dirty="0" smtClean="0"/>
              <a:t>Problém kompetencí – některé zásadní oblasti činnosti navenek chybí (klimatické změny, obchod)</a:t>
            </a:r>
          </a:p>
          <a:p>
            <a:r>
              <a:rPr lang="cs-CZ" dirty="0" smtClean="0"/>
              <a:t>Role osobnosti – kam až v rámci mantinelů zajde?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87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Catherine </a:t>
            </a:r>
            <a:r>
              <a:rPr lang="cs-CZ" dirty="0" err="1" smtClean="0"/>
              <a:t>Ashton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Britská labouristka, zastávala ministerské posty v UK</a:t>
            </a:r>
          </a:p>
          <a:p>
            <a:r>
              <a:rPr lang="cs-CZ" dirty="0" smtClean="0"/>
              <a:t>Od 2008 komisařkou pro obchod</a:t>
            </a:r>
          </a:p>
          <a:p>
            <a:r>
              <a:rPr lang="cs-CZ" dirty="0" smtClean="0"/>
              <a:t>Od 2009 první vysokou představitelkou</a:t>
            </a:r>
          </a:p>
          <a:p>
            <a:r>
              <a:rPr lang="cs-CZ" dirty="0" smtClean="0"/>
              <a:t>Dávala dohromady fungování ESVČ</a:t>
            </a:r>
          </a:p>
          <a:p>
            <a:r>
              <a:rPr lang="cs-CZ" dirty="0" smtClean="0"/>
              <a:t>Kritizována za neschopnost delegovat pravomoci</a:t>
            </a:r>
          </a:p>
          <a:p>
            <a:r>
              <a:rPr lang="cs-CZ" dirty="0" smtClean="0"/>
              <a:t>Spíše se stylizovala do úřednické role než do role diplomatky a političky</a:t>
            </a:r>
          </a:p>
          <a:p>
            <a:r>
              <a:rPr lang="cs-CZ" dirty="0" smtClean="0"/>
              <a:t>Úspěšná například v normalizaci vztahů mezi Srbskem a Kosovem, případně jednání s Íránem</a:t>
            </a:r>
          </a:p>
          <a:p>
            <a:r>
              <a:rPr lang="cs-CZ" dirty="0" smtClean="0"/>
              <a:t>O druhé období se ani nepokusila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06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Federica </a:t>
            </a:r>
            <a:r>
              <a:rPr lang="cs-CZ" dirty="0" err="1" smtClean="0"/>
              <a:t>Mogherini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Málo předchozích zkušeností se zahraniční politikou</a:t>
            </a:r>
          </a:p>
          <a:p>
            <a:r>
              <a:rPr lang="cs-CZ" dirty="0" smtClean="0"/>
              <a:t>Necelý rok italskou ministryní zahraničí</a:t>
            </a:r>
          </a:p>
          <a:p>
            <a:r>
              <a:rPr lang="cs-CZ" dirty="0" smtClean="0"/>
              <a:t>Kritika za to, že doposud není v zahraniční politice příliš </a:t>
            </a:r>
            <a:r>
              <a:rPr lang="cs-CZ" dirty="0" smtClean="0"/>
              <a:t>vidět</a:t>
            </a:r>
          </a:p>
          <a:p>
            <a:r>
              <a:rPr lang="cs-CZ" dirty="0" smtClean="0"/>
              <a:t>Kritika za příliš proruský postoj od některých států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4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služba pro vnější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Zcela nová instituce vytvořená Lisabonskou smlouvou</a:t>
            </a:r>
          </a:p>
          <a:p>
            <a:r>
              <a:rPr lang="cs-CZ" dirty="0" smtClean="0"/>
              <a:t>Myšlenka se objevuje už v průběhu Konventu</a:t>
            </a:r>
          </a:p>
          <a:p>
            <a:r>
              <a:rPr lang="cs-CZ" dirty="0" smtClean="0"/>
              <a:t>Základna pro tvorbu SZBP</a:t>
            </a:r>
          </a:p>
          <a:p>
            <a:r>
              <a:rPr lang="cs-CZ" dirty="0" smtClean="0"/>
              <a:t>Klíčová pro koordinaci</a:t>
            </a:r>
          </a:p>
          <a:p>
            <a:r>
              <a:rPr lang="cs-CZ" dirty="0" smtClean="0"/>
              <a:t>Sjednocení rolí EU v mezinárodním prostředí</a:t>
            </a:r>
          </a:p>
          <a:p>
            <a:r>
              <a:rPr lang="cs-CZ" dirty="0" smtClean="0"/>
              <a:t>Řízením pověřen generální výkonný tajemník</a:t>
            </a:r>
          </a:p>
          <a:p>
            <a:r>
              <a:rPr lang="cs-CZ" dirty="0" smtClean="0"/>
              <a:t>Spadají pod ni více než 130 delegací EU (dříve delegace EK)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8700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</TotalTime>
  <Words>790</Words>
  <Application>Microsoft Office PowerPoint</Application>
  <PresentationFormat>Předvádění na obrazovce (4:3)</PresentationFormat>
  <Paragraphs>111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Podoba SZBP po Lisabonské smlouvě</vt:lpstr>
      <vt:lpstr>Potřeba koherence</vt:lpstr>
      <vt:lpstr>Lisabonská Smlouva</vt:lpstr>
      <vt:lpstr>Předseda Evropské rady</vt:lpstr>
      <vt:lpstr>Herman Van Rompuy a Donald Tusk</vt:lpstr>
      <vt:lpstr>Vysoký představitel Unie pro zahraniční věci a bezpečnostní politiku</vt:lpstr>
      <vt:lpstr>Catherine Ashton</vt:lpstr>
      <vt:lpstr>Federica Mogherini</vt:lpstr>
      <vt:lpstr>Evropská služba pro vnější činnost</vt:lpstr>
      <vt:lpstr>Vznik ESVČ</vt:lpstr>
      <vt:lpstr>Diplomatické mise EU </vt:lpstr>
      <vt:lpstr>Motivace v jednání </vt:lpstr>
      <vt:lpstr>Personální stránka ESVČ</vt:lpstr>
      <vt:lpstr>Kritika ESVČ</vt:lpstr>
      <vt:lpstr>Delegace EU</vt:lpstr>
      <vt:lpstr>Evropský parlament</vt:lpstr>
      <vt:lpstr>Evropská rada</vt:lpstr>
      <vt:lpstr>FAC</vt:lpstr>
      <vt:lpstr>COPS</vt:lpstr>
      <vt:lpstr>Další orgány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Podoba SZBP po Lisabonské smlouvě</dc:title>
  <dc:creator>uzivatel</dc:creator>
  <cp:lastModifiedBy>uzivatel</cp:lastModifiedBy>
  <cp:revision>30</cp:revision>
  <dcterms:created xsi:type="dcterms:W3CDTF">2015-10-15T08:26:29Z</dcterms:created>
  <dcterms:modified xsi:type="dcterms:W3CDTF">2018-10-04T11:50:38Z</dcterms:modified>
</cp:coreProperties>
</file>