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6" r:id="rId10"/>
    <p:sldId id="275" r:id="rId11"/>
    <p:sldId id="262" r:id="rId12"/>
    <p:sldId id="265" r:id="rId13"/>
    <p:sldId id="268" r:id="rId14"/>
    <p:sldId id="279" r:id="rId15"/>
    <p:sldId id="273" r:id="rId16"/>
    <p:sldId id="271" r:id="rId17"/>
    <p:sldId id="274" r:id="rId18"/>
    <p:sldId id="270" r:id="rId19"/>
    <p:sldId id="277" r:id="rId20"/>
    <p:sldId id="278" r:id="rId21"/>
    <p:sldId id="280" r:id="rId22"/>
    <p:sldId id="266" r:id="rId23"/>
    <p:sldId id="281" r:id="rId24"/>
    <p:sldId id="26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>
      <p:cViewPr>
        <p:scale>
          <a:sx n="107" d="100"/>
          <a:sy n="107" d="100"/>
        </p:scale>
        <p:origin x="-744" y="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E8DA9-B729-4223-904D-E20B4E1DAB12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89313-2178-46F0-8CC5-8F7F88D62A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52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89313-2178-46F0-8CC5-8F7F88D62A5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1F7017-6445-4C5F-A79D-A4A5F08D8C01}" type="datetimeFigureOut">
              <a:rPr lang="cs-CZ" smtClean="0"/>
              <a:pPr/>
              <a:t>28. 11. 2018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QzVjDp5WA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Vnější environmentální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759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TANAP/TAP</a:t>
            </a:r>
            <a:endParaRPr lang="cs-CZ" dirty="0"/>
          </a:p>
        </p:txBody>
      </p:sp>
      <p:pic>
        <p:nvPicPr>
          <p:cNvPr id="4" name="Zástupný symbol pro obsah 3" descr="Tanap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348880"/>
            <a:ext cx="7467600" cy="271283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změna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změna klimatu způsobená člověkem?</a:t>
            </a:r>
          </a:p>
          <a:p>
            <a:r>
              <a:rPr lang="cs-CZ" dirty="0" smtClean="0"/>
              <a:t>Mezivládní panel o změně klimatu – 1988 </a:t>
            </a:r>
          </a:p>
          <a:p>
            <a:r>
              <a:rPr lang="cs-CZ" dirty="0" smtClean="0"/>
              <a:t>Pokusy vytvářet mezinárodní režim pro redukci skleníkových plynů  </a:t>
            </a:r>
          </a:p>
          <a:p>
            <a:r>
              <a:rPr lang="cs-CZ" dirty="0" smtClean="0"/>
              <a:t>Problém free </a:t>
            </a:r>
            <a:r>
              <a:rPr lang="cs-CZ" dirty="0" err="1" smtClean="0"/>
              <a:t>ridingu</a:t>
            </a:r>
            <a:endParaRPr lang="cs-CZ" dirty="0" smtClean="0"/>
          </a:p>
          <a:p>
            <a:r>
              <a:rPr lang="cs-CZ" dirty="0" smtClean="0"/>
              <a:t>Kredibilita – „</a:t>
            </a:r>
            <a:r>
              <a:rPr lang="cs-CZ" dirty="0" err="1" smtClean="0"/>
              <a:t>leadership</a:t>
            </a:r>
            <a:r>
              <a:rPr lang="cs-CZ" dirty="0" smtClean="0"/>
              <a:t> by </a:t>
            </a:r>
            <a:r>
              <a:rPr lang="cs-CZ" dirty="0" err="1" smtClean="0"/>
              <a:t>example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Bezpečnostní dimenze změny klimatu? </a:t>
            </a:r>
          </a:p>
          <a:p>
            <a:r>
              <a:rPr lang="cs-CZ" dirty="0" smtClean="0"/>
              <a:t>Skleníkové plyny zůstávají v atmosféře velmi dlouho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4349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Klimatická 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Rámcová úmluva OSN o změně klimatu</a:t>
            </a:r>
          </a:p>
          <a:p>
            <a:r>
              <a:rPr lang="cs-CZ" dirty="0" smtClean="0"/>
              <a:t>Kjótský protokol – prosinec 1997</a:t>
            </a:r>
          </a:p>
          <a:p>
            <a:r>
              <a:rPr lang="cs-CZ" dirty="0" smtClean="0"/>
              <a:t>EU – cíle a termíny </a:t>
            </a:r>
          </a:p>
          <a:p>
            <a:r>
              <a:rPr lang="cs-CZ" dirty="0" smtClean="0"/>
              <a:t>USA – jiný přístup </a:t>
            </a:r>
          </a:p>
          <a:p>
            <a:r>
              <a:rPr lang="cs-CZ" dirty="0" smtClean="0"/>
              <a:t>Pozice rozvojových zemí</a:t>
            </a:r>
          </a:p>
          <a:p>
            <a:r>
              <a:rPr lang="cs-CZ" dirty="0" smtClean="0"/>
              <a:t>Závazek EU - 8 procent</a:t>
            </a:r>
          </a:p>
          <a:p>
            <a:r>
              <a:rPr lang="cs-CZ" dirty="0" smtClean="0"/>
              <a:t>Klauzule 55-55 </a:t>
            </a:r>
          </a:p>
          <a:p>
            <a:r>
              <a:rPr lang="cs-CZ" dirty="0" err="1" smtClean="0"/>
              <a:t>Neratifikace</a:t>
            </a:r>
            <a:r>
              <a:rPr lang="cs-CZ" dirty="0" smtClean="0"/>
              <a:t> v USA</a:t>
            </a:r>
          </a:p>
          <a:p>
            <a:r>
              <a:rPr lang="cs-CZ" dirty="0" smtClean="0"/>
              <a:t>Ruská ratifikace trvala dlouho</a:t>
            </a:r>
          </a:p>
          <a:p>
            <a:r>
              <a:rPr lang="cs-CZ" dirty="0" smtClean="0"/>
              <a:t>V platnost 2005</a:t>
            </a:r>
          </a:p>
          <a:p>
            <a:r>
              <a:rPr lang="cs-CZ" dirty="0" smtClean="0"/>
              <a:t>Od roku 2012 druhá fáze</a:t>
            </a:r>
          </a:p>
          <a:p>
            <a:r>
              <a:rPr lang="cs-CZ" dirty="0" smtClean="0"/>
              <a:t>Cíle v něm obsažené v zásadě nenaplněny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0743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 v Kodani 2009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Velké zklamání</a:t>
            </a:r>
          </a:p>
          <a:p>
            <a:r>
              <a:rPr lang="cs-CZ" dirty="0" smtClean="0"/>
              <a:t>Neschopnost dosáhnout dohody</a:t>
            </a:r>
          </a:p>
          <a:p>
            <a:r>
              <a:rPr lang="cs-CZ" dirty="0" smtClean="0"/>
              <a:t>Už byly cítit dopady krize </a:t>
            </a:r>
          </a:p>
          <a:p>
            <a:r>
              <a:rPr lang="cs-CZ" dirty="0" smtClean="0"/>
              <a:t>Žádný vyloženě závazný výstup </a:t>
            </a:r>
          </a:p>
          <a:p>
            <a:r>
              <a:rPr lang="cs-CZ" dirty="0" smtClean="0"/>
              <a:t>Žádná smlouva, která by mohla rozumně nahradit Kjóto</a:t>
            </a:r>
          </a:p>
          <a:p>
            <a:r>
              <a:rPr lang="cs-CZ" dirty="0" smtClean="0"/>
              <a:t>Posun v mezinárodním systému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www.youtube.com/watch?v=LQzVjDp5WA8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20563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artoon2009111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844824"/>
            <a:ext cx="5040560" cy="391723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1628800"/>
            <a:ext cx="8159162" cy="4191769"/>
          </a:xfrm>
        </p:spPr>
      </p:pic>
    </p:spTree>
    <p:extLst>
      <p:ext uri="{BB962C8B-B14F-4D97-AF65-F5344CB8AC3E}">
        <p14:creationId xmlns:p14="http://schemas.microsoft.com/office/powerpoint/2010/main" xmlns="" val="138304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Paříž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Velký průlom</a:t>
            </a:r>
          </a:p>
          <a:p>
            <a:r>
              <a:rPr lang="cs-CZ" dirty="0" smtClean="0"/>
              <a:t>Snaha vytvořit „Kjótský protokol II.“</a:t>
            </a:r>
          </a:p>
          <a:p>
            <a:r>
              <a:rPr lang="cs-CZ" dirty="0" smtClean="0"/>
              <a:t>Hlavním cílem zabránit globálnímu oteplování</a:t>
            </a:r>
          </a:p>
          <a:p>
            <a:r>
              <a:rPr lang="cs-CZ" dirty="0" smtClean="0"/>
              <a:t>Již ratifikovalo 184 států, v listopadu 2016 vstoupila v </a:t>
            </a:r>
            <a:r>
              <a:rPr lang="cs-CZ" dirty="0" smtClean="0"/>
              <a:t>platnost (neratifikovalo Rusko, Turecko, Írán…)</a:t>
            </a:r>
          </a:p>
          <a:p>
            <a:r>
              <a:rPr lang="cs-CZ" dirty="0" smtClean="0"/>
              <a:t>Bude se aplikovat od 2020</a:t>
            </a:r>
          </a:p>
          <a:p>
            <a:r>
              <a:rPr lang="cs-CZ" dirty="0" smtClean="0"/>
              <a:t>Postaveno na národních příspěvcích (vynutitelnost?)</a:t>
            </a:r>
            <a:endParaRPr lang="cs-CZ" dirty="0" smtClean="0"/>
          </a:p>
          <a:p>
            <a:r>
              <a:rPr lang="cs-CZ" dirty="0" smtClean="0"/>
              <a:t>Počítá se se značným transferem prostředků z rozvojových zemí do rozvinutých (až 100 miliard USD ročně) </a:t>
            </a:r>
          </a:p>
          <a:p>
            <a:r>
              <a:rPr lang="cs-CZ" dirty="0" smtClean="0"/>
              <a:t>Cílem EU – postupný přechod na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carbon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9694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Trump</a:t>
            </a:r>
            <a:r>
              <a:rPr lang="cs-CZ" dirty="0" smtClean="0"/>
              <a:t> a Paříž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USA vyhlásily odstupování od smlouvy</a:t>
            </a:r>
          </a:p>
          <a:p>
            <a:r>
              <a:rPr lang="cs-CZ" dirty="0" smtClean="0"/>
              <a:t>Negativní reakce ze strany EU</a:t>
            </a:r>
          </a:p>
          <a:p>
            <a:r>
              <a:rPr lang="cs-CZ" dirty="0" smtClean="0"/>
              <a:t>Otevřený dopis Německa, Francie a Itálie</a:t>
            </a:r>
          </a:p>
          <a:p>
            <a:r>
              <a:rPr lang="cs-CZ" dirty="0" smtClean="0"/>
              <a:t>Nyní </a:t>
            </a:r>
            <a:r>
              <a:rPr lang="cs-CZ" dirty="0" err="1" smtClean="0"/>
              <a:t>Bolsonaro</a:t>
            </a:r>
            <a:r>
              <a:rPr lang="cs-CZ" dirty="0" smtClean="0"/>
              <a:t>?</a:t>
            </a:r>
          </a:p>
          <a:p>
            <a:r>
              <a:rPr lang="cs-CZ" dirty="0"/>
              <a:t>https://www.youtube.com/watch?v=z2w7c0mGfDA</a:t>
            </a:r>
          </a:p>
        </p:txBody>
      </p:sp>
    </p:spTree>
    <p:extLst>
      <p:ext uri="{BB962C8B-B14F-4D97-AF65-F5344CB8AC3E}">
        <p14:creationId xmlns:p14="http://schemas.microsoft.com/office/powerpoint/2010/main" xmlns="" val="109188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980728"/>
            <a:ext cx="8755735" cy="4475153"/>
          </a:xfrm>
        </p:spPr>
      </p:pic>
    </p:spTree>
    <p:extLst>
      <p:ext uri="{BB962C8B-B14F-4D97-AF65-F5344CB8AC3E}">
        <p14:creationId xmlns:p14="http://schemas.microsoft.com/office/powerpoint/2010/main" xmlns="" val="4029702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qA4EaatsXn9jpPPVNKhR_z-0TKiuIdoijMFDy8jFG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772816"/>
            <a:ext cx="6591529" cy="419650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oblast, kde se EU dlouhodobě snaží angažovat v rámci globálního vládnutí</a:t>
            </a:r>
          </a:p>
          <a:p>
            <a:r>
              <a:rPr lang="cs-CZ" dirty="0" smtClean="0"/>
              <a:t>Snaha o „mezinárodní vůdcovství“ </a:t>
            </a:r>
          </a:p>
          <a:p>
            <a:r>
              <a:rPr lang="cs-CZ" dirty="0" smtClean="0"/>
              <a:t>EU jako síla, která vytváří pravidla </a:t>
            </a:r>
          </a:p>
          <a:p>
            <a:r>
              <a:rPr lang="cs-CZ" dirty="0" smtClean="0"/>
              <a:t>Mediátor mezi rozvinutým a rozvojovým </a:t>
            </a:r>
            <a:r>
              <a:rPr lang="cs-CZ" dirty="0" smtClean="0"/>
              <a:t>světem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Leadiator</a:t>
            </a:r>
            <a:r>
              <a:rPr lang="cs-CZ" dirty="0" smtClean="0"/>
              <a:t>“?</a:t>
            </a:r>
            <a:endParaRPr lang="cs-CZ" dirty="0" smtClean="0"/>
          </a:p>
          <a:p>
            <a:r>
              <a:rPr lang="cs-CZ" dirty="0" smtClean="0"/>
              <a:t>Spory s USA </a:t>
            </a:r>
          </a:p>
        </p:txBody>
      </p:sp>
    </p:spTree>
    <p:extLst>
      <p:ext uri="{BB962C8B-B14F-4D97-AF65-F5344CB8AC3E}">
        <p14:creationId xmlns:p14="http://schemas.microsoft.com/office/powerpoint/2010/main" xmlns="" val="3688068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6niF6VbeBuiSqKd7Fp-A4bMxcLlU25OxiiyeRJfRLm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268760"/>
            <a:ext cx="5094235" cy="5218269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Katowice</a:t>
            </a:r>
            <a:r>
              <a:rPr lang="cs-CZ" dirty="0" smtClean="0"/>
              <a:t> 2018 (COP24)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Zásadní jednání</a:t>
            </a:r>
          </a:p>
          <a:p>
            <a:r>
              <a:rPr lang="cs-CZ" dirty="0" smtClean="0"/>
              <a:t>Uvidí se, jak to půjde bez USA</a:t>
            </a:r>
          </a:p>
          <a:p>
            <a:r>
              <a:rPr lang="cs-CZ" dirty="0" smtClean="0"/>
              <a:t>Nutnost vytvoření pravidel pro reporting – ústupky některým skupinám zemí</a:t>
            </a:r>
          </a:p>
          <a:p>
            <a:r>
              <a:rPr lang="cs-CZ" dirty="0" smtClean="0"/>
              <a:t>Nutnost přesvědčit rozvojové země, že rozvinuté jsou připraveny platit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Emission</a:t>
            </a:r>
            <a:r>
              <a:rPr lang="cs-CZ" dirty="0" smtClean="0"/>
              <a:t> </a:t>
            </a:r>
            <a:r>
              <a:rPr lang="cs-CZ" dirty="0" err="1" smtClean="0"/>
              <a:t>Trading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 (ETS)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Vnitřní tržně orientovaný přístup EU k redukci </a:t>
            </a:r>
            <a:r>
              <a:rPr lang="cs-CZ" dirty="0" smtClean="0"/>
              <a:t>emisí</a:t>
            </a:r>
          </a:p>
          <a:p>
            <a:r>
              <a:rPr lang="cs-CZ" dirty="0" smtClean="0"/>
              <a:t>Asi </a:t>
            </a:r>
            <a:r>
              <a:rPr lang="cs-CZ" dirty="0" smtClean="0"/>
              <a:t>12.000 elektráren, továren a leteckých společností </a:t>
            </a:r>
            <a:endParaRPr lang="cs-CZ" dirty="0" smtClean="0"/>
          </a:p>
          <a:p>
            <a:r>
              <a:rPr lang="cs-CZ" smtClean="0"/>
              <a:t>Reguluje </a:t>
            </a:r>
            <a:r>
              <a:rPr lang="cs-CZ" dirty="0" smtClean="0"/>
              <a:t>přibližně 45 procent produkce skleníkových plynů v </a:t>
            </a:r>
            <a:r>
              <a:rPr lang="cs-CZ" smtClean="0"/>
              <a:t>Evropské </a:t>
            </a:r>
            <a:r>
              <a:rPr lang="cs-CZ" smtClean="0"/>
              <a:t>unii</a:t>
            </a:r>
          </a:p>
          <a:p>
            <a:r>
              <a:rPr lang="cs-CZ" smtClean="0"/>
              <a:t>Otázka</a:t>
            </a:r>
            <a:r>
              <a:rPr lang="cs-CZ" dirty="0" smtClean="0"/>
              <a:t>, zda by pak nemohl být aplikovaný jako globální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219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emisních povolenek v EU</a:t>
            </a:r>
            <a:endParaRPr lang="cs-CZ" dirty="0"/>
          </a:p>
        </p:txBody>
      </p:sp>
      <p:pic>
        <p:nvPicPr>
          <p:cNvPr id="4" name="Zástupný symbol pro obsah 3" descr="char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564904"/>
            <a:ext cx="7467600" cy="2996759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opatření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20-20-20 balíček – od 2009</a:t>
            </a:r>
          </a:p>
          <a:p>
            <a:r>
              <a:rPr lang="cs-CZ" dirty="0" smtClean="0"/>
              <a:t>20 procent redukce emisí do 2020 a 20 procent obnovitelných zdrojů </a:t>
            </a:r>
          </a:p>
          <a:p>
            <a:r>
              <a:rPr lang="cs-CZ" dirty="0" smtClean="0"/>
              <a:t>Zájmy průmyslu jsou proti hlubším závazkům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488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Vnitřní spory ohledně environmentální a energetické politiky</a:t>
            </a:r>
          </a:p>
          <a:p>
            <a:r>
              <a:rPr lang="cs-CZ" dirty="0" smtClean="0"/>
              <a:t>Různé energetické mixy v rámci EU (jádro)</a:t>
            </a:r>
          </a:p>
          <a:p>
            <a:r>
              <a:rPr lang="cs-CZ" dirty="0" smtClean="0"/>
              <a:t>Neochota některých zemí podílet se na režimu vytvářeném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557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 vnější environmentální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Římská smlouva životní prostředí neřešila</a:t>
            </a:r>
          </a:p>
          <a:p>
            <a:r>
              <a:rPr lang="cs-CZ" dirty="0" smtClean="0"/>
              <a:t>EU nejprve získala interní kompetence (Environmentální akční plány) a poté vnější (Rozsudek ESD ERTA)</a:t>
            </a:r>
          </a:p>
          <a:p>
            <a:r>
              <a:rPr lang="cs-CZ" dirty="0" smtClean="0"/>
              <a:t>70s a 80s – první pokusy hrát významnou roli v globálních environmentálních otázkách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779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a </a:t>
            </a:r>
            <a:r>
              <a:rPr lang="cs-CZ" dirty="0" err="1" smtClean="0"/>
              <a:t>udržitený</a:t>
            </a:r>
            <a:r>
              <a:rPr lang="cs-CZ" dirty="0" smtClean="0"/>
              <a:t> rozvoj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Propojení mezi ekonomickou aktivitou, rozvojem a degradací životního prostředí </a:t>
            </a:r>
          </a:p>
          <a:p>
            <a:r>
              <a:rPr lang="cs-CZ" dirty="0" smtClean="0"/>
              <a:t>Pohledy Severu a Jihu </a:t>
            </a:r>
          </a:p>
          <a:p>
            <a:r>
              <a:rPr lang="cs-CZ" dirty="0" smtClean="0"/>
              <a:t>Koherence? – obchodní politika je jen málo ovlivněna snahou o ochranu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14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Vůdcovství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Pokrok ve vnitřní environmentální politice – snaha o globální vůdcovství </a:t>
            </a:r>
          </a:p>
          <a:p>
            <a:r>
              <a:rPr lang="cs-CZ" dirty="0" smtClean="0"/>
              <a:t>Vnitřní „zelená“ politika je základem kredibility EU navenek</a:t>
            </a:r>
          </a:p>
          <a:p>
            <a:r>
              <a:rPr lang="cs-CZ" dirty="0" smtClean="0"/>
              <a:t>Silová část skrze pobídky – využívání finančních prostředků </a:t>
            </a:r>
            <a:endParaRPr lang="cs-CZ" dirty="0"/>
          </a:p>
          <a:p>
            <a:r>
              <a:rPr lang="cs-CZ" dirty="0" smtClean="0"/>
              <a:t>Normativní část</a:t>
            </a:r>
          </a:p>
          <a:p>
            <a:r>
              <a:rPr lang="cs-CZ" dirty="0" smtClean="0"/>
              <a:t>Do 80. let byly vůdcem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360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energetika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dováží přes 50 procent plynu a ropy zvenčí – to se bude do budoucna zvyšovat</a:t>
            </a:r>
          </a:p>
          <a:p>
            <a:r>
              <a:rPr lang="cs-CZ" dirty="0" smtClean="0"/>
              <a:t>Energetický mix se liší</a:t>
            </a:r>
          </a:p>
          <a:p>
            <a:r>
              <a:rPr lang="cs-CZ" dirty="0" smtClean="0"/>
              <a:t>Závislost jednotlivých států se liší</a:t>
            </a:r>
          </a:p>
          <a:p>
            <a:r>
              <a:rPr lang="cs-CZ" dirty="0" smtClean="0"/>
              <a:t>Nedostatek koordinace</a:t>
            </a:r>
          </a:p>
          <a:p>
            <a:r>
              <a:rPr lang="cs-CZ" dirty="0" smtClean="0"/>
              <a:t>Nedostatečný vnitřní trh s energiemi</a:t>
            </a:r>
          </a:p>
          <a:p>
            <a:r>
              <a:rPr lang="cs-CZ" dirty="0" smtClean="0"/>
              <a:t>Nové energovody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986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548680"/>
            <a:ext cx="8596260" cy="5378534"/>
          </a:xfrm>
        </p:spPr>
      </p:pic>
    </p:spTree>
    <p:extLst>
      <p:ext uri="{BB962C8B-B14F-4D97-AF65-F5344CB8AC3E}">
        <p14:creationId xmlns:p14="http://schemas.microsoft.com/office/powerpoint/2010/main" xmlns="" val="333622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Energetický mix v EU (v procentech)</a:t>
            </a:r>
            <a:endParaRPr lang="cs-CZ" dirty="0"/>
          </a:p>
        </p:txBody>
      </p:sp>
      <p:pic>
        <p:nvPicPr>
          <p:cNvPr id="4" name="Zástupný symbol pro obsah 3" descr="Gross_inland_consumption,_EU-28,_1990-2015_(%_of_total_consumption)_YB1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6728013" cy="48736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2338</TotalTime>
  <Words>574</Words>
  <Application>Microsoft Office PowerPoint</Application>
  <PresentationFormat>Předvádění na obrazovce (4:3)</PresentationFormat>
  <Paragraphs>96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Vnější environmentální politika EU</vt:lpstr>
      <vt:lpstr>Specifika</vt:lpstr>
      <vt:lpstr>Překážky</vt:lpstr>
      <vt:lpstr>Vývoj vnější environmentální politiky EU</vt:lpstr>
      <vt:lpstr>EU a udržitený rozvoj </vt:lpstr>
      <vt:lpstr>Vůdcovství EU</vt:lpstr>
      <vt:lpstr>EU a energetika </vt:lpstr>
      <vt:lpstr>Snímek 8</vt:lpstr>
      <vt:lpstr>Energetický mix v EU (v procentech)</vt:lpstr>
      <vt:lpstr>TANAP/TAP</vt:lpstr>
      <vt:lpstr>EU a změna klimatu</vt:lpstr>
      <vt:lpstr>Klimatická diplomacie</vt:lpstr>
      <vt:lpstr>Setkání v Kodani 2009</vt:lpstr>
      <vt:lpstr>Snímek 14</vt:lpstr>
      <vt:lpstr>Snímek 15</vt:lpstr>
      <vt:lpstr>Paříž 2015</vt:lpstr>
      <vt:lpstr>Trump a Paříž</vt:lpstr>
      <vt:lpstr>Snímek 18</vt:lpstr>
      <vt:lpstr>Snímek 19</vt:lpstr>
      <vt:lpstr>Snímek 20</vt:lpstr>
      <vt:lpstr>Katowice 2018 (COP24)</vt:lpstr>
      <vt:lpstr>European Emission Trading Scheme (ETS)</vt:lpstr>
      <vt:lpstr>Cena emisních povolenek v EU</vt:lpstr>
      <vt:lpstr>Další opatření EU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Evnironmental Policy of the EU</dc:title>
  <dc:creator>Martin</dc:creator>
  <cp:lastModifiedBy>Martin</cp:lastModifiedBy>
  <cp:revision>38</cp:revision>
  <dcterms:created xsi:type="dcterms:W3CDTF">2014-03-09T21:06:42Z</dcterms:created>
  <dcterms:modified xsi:type="dcterms:W3CDTF">2018-11-29T13:10:42Z</dcterms:modified>
</cp:coreProperties>
</file>